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38"/>
  </p:notesMasterIdLst>
  <p:handoutMasterIdLst>
    <p:handoutMasterId r:id="rId39"/>
  </p:handoutMasterIdLst>
  <p:sldIdLst>
    <p:sldId id="335" r:id="rId2"/>
    <p:sldId id="380" r:id="rId3"/>
    <p:sldId id="365" r:id="rId4"/>
    <p:sldId id="362" r:id="rId5"/>
    <p:sldId id="385" r:id="rId6"/>
    <p:sldId id="387" r:id="rId7"/>
    <p:sldId id="381" r:id="rId8"/>
    <p:sldId id="386" r:id="rId9"/>
    <p:sldId id="390" r:id="rId10"/>
    <p:sldId id="351" r:id="rId11"/>
    <p:sldId id="315" r:id="rId12"/>
    <p:sldId id="318" r:id="rId13"/>
    <p:sldId id="350" r:id="rId14"/>
    <p:sldId id="392" r:id="rId15"/>
    <p:sldId id="332" r:id="rId16"/>
    <p:sldId id="388" r:id="rId17"/>
    <p:sldId id="321" r:id="rId18"/>
    <p:sldId id="393" r:id="rId19"/>
    <p:sldId id="371" r:id="rId20"/>
    <p:sldId id="372" r:id="rId21"/>
    <p:sldId id="373" r:id="rId22"/>
    <p:sldId id="389" r:id="rId23"/>
    <p:sldId id="391" r:id="rId24"/>
    <p:sldId id="297" r:id="rId25"/>
    <p:sldId id="298" r:id="rId26"/>
    <p:sldId id="300" r:id="rId27"/>
    <p:sldId id="301" r:id="rId28"/>
    <p:sldId id="399" r:id="rId29"/>
    <p:sldId id="400" r:id="rId30"/>
    <p:sldId id="384" r:id="rId31"/>
    <p:sldId id="401" r:id="rId32"/>
    <p:sldId id="394" r:id="rId33"/>
    <p:sldId id="402" r:id="rId34"/>
    <p:sldId id="397" r:id="rId35"/>
    <p:sldId id="396" r:id="rId36"/>
    <p:sldId id="398" r:id="rId37"/>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24" autoAdjust="0"/>
    <p:restoredTop sz="86118" autoAdjust="0"/>
  </p:normalViewPr>
  <p:slideViewPr>
    <p:cSldViewPr>
      <p:cViewPr varScale="1">
        <p:scale>
          <a:sx n="99" d="100"/>
          <a:sy n="99" d="100"/>
        </p:scale>
        <p:origin x="1195"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1" d="100"/>
          <a:sy n="51" d="100"/>
        </p:scale>
        <p:origin x="-2586" y="-10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575" cy="511175"/>
          </a:xfrm>
          <a:prstGeom prst="rect">
            <a:avLst/>
          </a:prstGeom>
        </p:spPr>
        <p:txBody>
          <a:bodyPr vert="horz" lIns="99039" tIns="49519" rIns="99039" bIns="49519" rtlCol="0"/>
          <a:lstStyle>
            <a:lvl1pPr algn="l">
              <a:defRPr sz="13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4021138" y="0"/>
            <a:ext cx="3076575" cy="511175"/>
          </a:xfrm>
          <a:prstGeom prst="rect">
            <a:avLst/>
          </a:prstGeom>
        </p:spPr>
        <p:txBody>
          <a:bodyPr vert="horz" lIns="99039" tIns="49519" rIns="99039" bIns="49519" rtlCol="0"/>
          <a:lstStyle>
            <a:lvl1pPr algn="r">
              <a:defRPr sz="1300">
                <a:latin typeface="Arial" charset="0"/>
                <a:cs typeface="Arial" charset="0"/>
              </a:defRPr>
            </a:lvl1pPr>
          </a:lstStyle>
          <a:p>
            <a:pPr>
              <a:defRPr/>
            </a:pPr>
            <a:fld id="{6C433A43-8676-408D-82D9-FCC518508465}" type="datetimeFigureOut">
              <a:rPr lang="fr-FR"/>
              <a:pPr>
                <a:defRPr/>
              </a:pPr>
              <a:t>18/01/2023</a:t>
            </a:fld>
            <a:endParaRPr lang="fr-FR"/>
          </a:p>
        </p:txBody>
      </p:sp>
      <p:sp>
        <p:nvSpPr>
          <p:cNvPr id="4" name="Espace réservé du pied de page 3"/>
          <p:cNvSpPr>
            <a:spLocks noGrp="1"/>
          </p:cNvSpPr>
          <p:nvPr>
            <p:ph type="ftr" sz="quarter" idx="2"/>
          </p:nvPr>
        </p:nvSpPr>
        <p:spPr>
          <a:xfrm>
            <a:off x="1" y="9721851"/>
            <a:ext cx="3076575" cy="511175"/>
          </a:xfrm>
          <a:prstGeom prst="rect">
            <a:avLst/>
          </a:prstGeom>
        </p:spPr>
        <p:txBody>
          <a:bodyPr vert="horz" lIns="99039" tIns="49519" rIns="99039" bIns="49519" rtlCol="0" anchor="b"/>
          <a:lstStyle>
            <a:lvl1pPr algn="l">
              <a:defRPr sz="13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4021138" y="9721851"/>
            <a:ext cx="3076575" cy="511175"/>
          </a:xfrm>
          <a:prstGeom prst="rect">
            <a:avLst/>
          </a:prstGeom>
        </p:spPr>
        <p:txBody>
          <a:bodyPr vert="horz" lIns="99039" tIns="49519" rIns="99039" bIns="49519" rtlCol="0" anchor="b"/>
          <a:lstStyle>
            <a:lvl1pPr algn="r">
              <a:defRPr sz="1300">
                <a:latin typeface="Arial" charset="0"/>
                <a:cs typeface="Arial" charset="0"/>
              </a:defRPr>
            </a:lvl1pPr>
          </a:lstStyle>
          <a:p>
            <a:pPr>
              <a:defRPr/>
            </a:pPr>
            <a:fld id="{F39CDBE8-0941-478F-B293-0D62771A7B39}" type="slidenum">
              <a:rPr lang="fr-FR"/>
              <a:pPr>
                <a:defRPr/>
              </a:pPr>
              <a:t>‹N°›</a:t>
            </a:fld>
            <a:endParaRPr lang="fr-FR"/>
          </a:p>
        </p:txBody>
      </p:sp>
    </p:spTree>
    <p:extLst>
      <p:ext uri="{BB962C8B-B14F-4D97-AF65-F5344CB8AC3E}">
        <p14:creationId xmlns:p14="http://schemas.microsoft.com/office/powerpoint/2010/main" val="3665608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575" cy="511175"/>
          </a:xfrm>
          <a:prstGeom prst="rect">
            <a:avLst/>
          </a:prstGeom>
        </p:spPr>
        <p:txBody>
          <a:bodyPr vert="horz" lIns="99039" tIns="49519" rIns="99039" bIns="49519" rtlCol="0"/>
          <a:lstStyle>
            <a:lvl1pPr algn="l">
              <a:defRPr sz="1300">
                <a:latin typeface="Arial" pitchFamily="34" charset="0"/>
                <a:cs typeface="Arial" pitchFamily="34" charset="0"/>
              </a:defRPr>
            </a:lvl1pPr>
          </a:lstStyle>
          <a:p>
            <a:pPr>
              <a:defRPr/>
            </a:pPr>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9039" tIns="49519" rIns="99039" bIns="49519" rtlCol="0"/>
          <a:lstStyle>
            <a:lvl1pPr algn="r">
              <a:defRPr sz="1300">
                <a:latin typeface="Arial" pitchFamily="34" charset="0"/>
                <a:cs typeface="Arial" pitchFamily="34" charset="0"/>
              </a:defRPr>
            </a:lvl1pPr>
          </a:lstStyle>
          <a:p>
            <a:pPr>
              <a:defRPr/>
            </a:pPr>
            <a:fld id="{6B36BF6B-49E0-4231-9206-360B4EE63C48}" type="datetimeFigureOut">
              <a:rPr lang="fr-FR"/>
              <a:pPr>
                <a:defRPr/>
              </a:pPr>
              <a:t>18/01/2023</a:t>
            </a:fld>
            <a:endParaRPr lang="fr-FR"/>
          </a:p>
        </p:txBody>
      </p:sp>
      <p:sp>
        <p:nvSpPr>
          <p:cNvPr id="4" name="Espace réservé de l'image des diapositives 3"/>
          <p:cNvSpPr>
            <a:spLocks noGrp="1" noRot="1" noChangeAspect="1"/>
          </p:cNvSpPr>
          <p:nvPr>
            <p:ph type="sldImg" idx="2"/>
          </p:nvPr>
        </p:nvSpPr>
        <p:spPr>
          <a:xfrm>
            <a:off x="993775" y="769938"/>
            <a:ext cx="5111750" cy="3835400"/>
          </a:xfrm>
          <a:prstGeom prst="rect">
            <a:avLst/>
          </a:prstGeom>
          <a:noFill/>
          <a:ln w="12700">
            <a:solidFill>
              <a:prstClr val="black"/>
            </a:solidFill>
          </a:ln>
        </p:spPr>
        <p:txBody>
          <a:bodyPr vert="horz" lIns="99039" tIns="49519" rIns="99039" bIns="49519" rtlCol="0" anchor="ctr"/>
          <a:lstStyle/>
          <a:p>
            <a:pPr lvl="0"/>
            <a:endParaRPr lang="fr-FR" noProof="0" smtClean="0"/>
          </a:p>
        </p:txBody>
      </p:sp>
      <p:sp>
        <p:nvSpPr>
          <p:cNvPr id="5" name="Espace réservé des commentaires 4"/>
          <p:cNvSpPr>
            <a:spLocks noGrp="1"/>
          </p:cNvSpPr>
          <p:nvPr>
            <p:ph type="body" sz="quarter" idx="3"/>
          </p:nvPr>
        </p:nvSpPr>
        <p:spPr>
          <a:xfrm>
            <a:off x="709614" y="4860925"/>
            <a:ext cx="5680075" cy="4605338"/>
          </a:xfrm>
          <a:prstGeom prst="rect">
            <a:avLst/>
          </a:prstGeom>
        </p:spPr>
        <p:txBody>
          <a:bodyPr vert="horz" lIns="99039" tIns="49519" rIns="99039" bIns="49519"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1" y="9721851"/>
            <a:ext cx="3076575" cy="511175"/>
          </a:xfrm>
          <a:prstGeom prst="rect">
            <a:avLst/>
          </a:prstGeom>
        </p:spPr>
        <p:txBody>
          <a:bodyPr vert="horz" lIns="99039" tIns="49519" rIns="99039" bIns="49519" rtlCol="0" anchor="b"/>
          <a:lstStyle>
            <a:lvl1pPr algn="l">
              <a:defRPr sz="1300">
                <a:latin typeface="Arial" pitchFamily="34" charset="0"/>
                <a:cs typeface="Arial" pitchFamily="34" charset="0"/>
              </a:defRPr>
            </a:lvl1pPr>
          </a:lstStyle>
          <a:p>
            <a:pPr>
              <a:defRPr/>
            </a:pPr>
            <a:endParaRPr lang="fr-FR"/>
          </a:p>
        </p:txBody>
      </p:sp>
      <p:sp>
        <p:nvSpPr>
          <p:cNvPr id="7" name="Espace réservé du numéro de diapositive 6"/>
          <p:cNvSpPr>
            <a:spLocks noGrp="1"/>
          </p:cNvSpPr>
          <p:nvPr>
            <p:ph type="sldNum" sz="quarter" idx="5"/>
          </p:nvPr>
        </p:nvSpPr>
        <p:spPr>
          <a:xfrm>
            <a:off x="4021138" y="9721851"/>
            <a:ext cx="3076575" cy="511175"/>
          </a:xfrm>
          <a:prstGeom prst="rect">
            <a:avLst/>
          </a:prstGeom>
        </p:spPr>
        <p:txBody>
          <a:bodyPr vert="horz" lIns="99039" tIns="49519" rIns="99039" bIns="49519" rtlCol="0" anchor="b"/>
          <a:lstStyle>
            <a:lvl1pPr algn="r">
              <a:defRPr sz="1300">
                <a:latin typeface="Arial" pitchFamily="34" charset="0"/>
                <a:cs typeface="Arial" pitchFamily="34" charset="0"/>
              </a:defRPr>
            </a:lvl1pPr>
          </a:lstStyle>
          <a:p>
            <a:pPr>
              <a:defRPr/>
            </a:pPr>
            <a:fld id="{E1E76A66-2A17-4240-82D9-30DDF8F50D8C}" type="slidenum">
              <a:rPr lang="fr-FR"/>
              <a:pPr>
                <a:defRPr/>
              </a:pPr>
              <a:t>‹N°›</a:t>
            </a:fld>
            <a:endParaRPr lang="fr-FR"/>
          </a:p>
        </p:txBody>
      </p:sp>
    </p:spTree>
    <p:extLst>
      <p:ext uri="{BB962C8B-B14F-4D97-AF65-F5344CB8AC3E}">
        <p14:creationId xmlns:p14="http://schemas.microsoft.com/office/powerpoint/2010/main" val="26780965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04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6042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4B89DF-9973-4215-B5F6-B4D150A6DD99}" type="slidenum">
              <a:rPr lang="fr-FR" smtClean="0"/>
              <a:pPr/>
              <a:t>1</a:t>
            </a:fld>
            <a:endParaRPr lang="fr-FR" smtClean="0"/>
          </a:p>
        </p:txBody>
      </p:sp>
    </p:spTree>
    <p:extLst>
      <p:ext uri="{BB962C8B-B14F-4D97-AF65-F5344CB8AC3E}">
        <p14:creationId xmlns:p14="http://schemas.microsoft.com/office/powerpoint/2010/main" val="60258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60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dirty="0" smtClean="0"/>
          </a:p>
        </p:txBody>
      </p:sp>
      <p:sp>
        <p:nvSpPr>
          <p:cNvPr id="8602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8CB3CD-8B9E-4B08-88CD-38991F124AD0}" type="slidenum">
              <a:rPr lang="fr-FR" smtClean="0"/>
              <a:pPr/>
              <a:t>14</a:t>
            </a:fld>
            <a:endParaRPr lang="fr-FR" smtClean="0"/>
          </a:p>
        </p:txBody>
      </p:sp>
    </p:spTree>
    <p:extLst>
      <p:ext uri="{BB962C8B-B14F-4D97-AF65-F5344CB8AC3E}">
        <p14:creationId xmlns:p14="http://schemas.microsoft.com/office/powerpoint/2010/main" val="414940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45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6451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8CC1C3-702B-4D53-9405-4DE36BFA65E6}" type="slidenum">
              <a:rPr lang="fr-FR" smtClean="0"/>
              <a:pPr/>
              <a:t>15</a:t>
            </a:fld>
            <a:endParaRPr lang="fr-FR" smtClean="0"/>
          </a:p>
        </p:txBody>
      </p:sp>
    </p:spTree>
    <p:extLst>
      <p:ext uri="{BB962C8B-B14F-4D97-AF65-F5344CB8AC3E}">
        <p14:creationId xmlns:p14="http://schemas.microsoft.com/office/powerpoint/2010/main" val="133723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98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dirty="0" smtClean="0"/>
          </a:p>
        </p:txBody>
      </p:sp>
      <p:sp>
        <p:nvSpPr>
          <p:cNvPr id="7987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45B313-3192-4F02-9285-A91D6B0511AE}" type="slidenum">
              <a:rPr lang="fr-FR" smtClean="0"/>
              <a:pPr/>
              <a:t>17</a:t>
            </a:fld>
            <a:endParaRPr lang="fr-FR" smtClean="0"/>
          </a:p>
        </p:txBody>
      </p:sp>
    </p:spTree>
    <p:extLst>
      <p:ext uri="{BB962C8B-B14F-4D97-AF65-F5344CB8AC3E}">
        <p14:creationId xmlns:p14="http://schemas.microsoft.com/office/powerpoint/2010/main" val="1033071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Je ne sais pas comment introduire ici les 3</a:t>
            </a:r>
            <a:r>
              <a:rPr lang="fr-FR" baseline="0" dirty="0" smtClean="0"/>
              <a:t> facettes</a:t>
            </a:r>
          </a:p>
          <a:p>
            <a:r>
              <a:rPr lang="fr-FR" baseline="0" dirty="0" smtClean="0"/>
              <a:t>L’altérité Cette </a:t>
            </a:r>
            <a:r>
              <a:rPr lang="fr-FR" baseline="0" dirty="0" err="1" smtClean="0"/>
              <a:t>co</a:t>
            </a:r>
            <a:r>
              <a:rPr lang="fr-FR" baseline="0" dirty="0" smtClean="0"/>
              <a:t>-construction peut être représentée sur 3 facteurs : le + être le + avoir, le conjoint</a:t>
            </a:r>
            <a:endParaRPr lang="fr-FR" dirty="0"/>
          </a:p>
        </p:txBody>
      </p:sp>
      <p:sp>
        <p:nvSpPr>
          <p:cNvPr id="4" name="Espace réservé du numéro de diapositive 3"/>
          <p:cNvSpPr>
            <a:spLocks noGrp="1"/>
          </p:cNvSpPr>
          <p:nvPr>
            <p:ph type="sldNum" sz="quarter" idx="10"/>
          </p:nvPr>
        </p:nvSpPr>
        <p:spPr/>
        <p:txBody>
          <a:bodyPr/>
          <a:lstStyle/>
          <a:p>
            <a:pPr>
              <a:defRPr/>
            </a:pPr>
            <a:fld id="{E1E76A66-2A17-4240-82D9-30DDF8F50D8C}" type="slidenum">
              <a:rPr lang="fr-FR" smtClean="0"/>
              <a:pPr>
                <a:defRPr/>
              </a:pPr>
              <a:t>19</a:t>
            </a:fld>
            <a:endParaRPr lang="fr-FR"/>
          </a:p>
        </p:txBody>
      </p:sp>
    </p:spTree>
    <p:extLst>
      <p:ext uri="{BB962C8B-B14F-4D97-AF65-F5344CB8AC3E}">
        <p14:creationId xmlns:p14="http://schemas.microsoft.com/office/powerpoint/2010/main" val="31212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29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914317">
              <a:defRPr/>
            </a:pPr>
            <a:r>
              <a:rPr lang="fr-FR" sz="1100" dirty="0"/>
              <a:t>Schématiquement, le graphique ci-dessous illustre ces valeurs d’altérité à travers lesquelles les interactants (Je/Tu) se « construisent » par un +être(soi), +être(soi-même) +être(autre) et établissent un lien d’altérité plus ou moins fort que l’on note +conjoint. Le graphique met en évidence également les acquis au cours du dialogue en termes de +avoir dont il sera question dans l’article. Pour simplifier ce schéma, seul le point de vue de « Je » est considéré ici, il est évidemment symétrique pour le « Tu ».</a:t>
            </a:r>
          </a:p>
          <a:p>
            <a:pPr lvl="0"/>
            <a:r>
              <a:rPr lang="fr-FR" sz="1100" dirty="0"/>
              <a:t>Le +être(soi) représente le regard sur soi, dans un jugement réflexif. C’est par exemple le contentement que je ressens à exprimer ce que je pense, la satisfaction que j’ai de l’adéquation de mon dit à mon désir d’expression. Le ressenti peut être négatif (-être) si je ne suis pas satisfait de la manière dont je me suis exprimé,</a:t>
            </a:r>
          </a:p>
          <a:p>
            <a:pPr lvl="0"/>
            <a:r>
              <a:rPr lang="fr-FR" sz="1100" dirty="0"/>
              <a:t>Le +être(soi-même) représente ce que je ressens de moi à travers l’autre. L’interlocuteur marque sa compréhension (ou non) de mon dit, et il me renvoie son écoute. C’est par exemple un renforcement de mon contentement de bien m’exprimer. En négatif, c’est l’indifférence, le reproche, le désintérêt, marqué par mon interlocuteur,</a:t>
            </a:r>
          </a:p>
          <a:p>
            <a:pPr lvl="0"/>
            <a:r>
              <a:rPr lang="fr-FR" sz="1100" dirty="0"/>
              <a:t>Le +être(autre) résulte du mouvement du Tu vers le Je. L’interlocuteur me donne son attention, son écoute, sa sollicitude, son temps, etc. J’ai un contentement issu de l’autre qui me donne une part de lui.</a:t>
            </a:r>
          </a:p>
          <a:p>
            <a:pPr defTabSz="914317">
              <a:defRPr/>
            </a:pPr>
            <a:endParaRPr lang="fr-FR" sz="1100" dirty="0"/>
          </a:p>
          <a:p>
            <a:endParaRPr lang="fr-FR" dirty="0" smtClean="0"/>
          </a:p>
        </p:txBody>
      </p:sp>
      <p:sp>
        <p:nvSpPr>
          <p:cNvPr id="8294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B97CCA-C3D8-4BF6-A0CF-91B3367EC3F6}" type="slidenum">
              <a:rPr lang="fr-FR" smtClean="0"/>
              <a:pPr/>
              <a:t>20</a:t>
            </a:fld>
            <a:endParaRPr lang="fr-FR" smtClean="0"/>
          </a:p>
        </p:txBody>
      </p:sp>
    </p:spTree>
    <p:extLst>
      <p:ext uri="{BB962C8B-B14F-4D97-AF65-F5344CB8AC3E}">
        <p14:creationId xmlns:p14="http://schemas.microsoft.com/office/powerpoint/2010/main" val="42801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29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914317">
              <a:defRPr/>
            </a:pPr>
            <a:r>
              <a:rPr lang="fr-FR" sz="1100" dirty="0"/>
              <a:t>Schématiquement, le graphique ci-dessous illustre ces valeurs d’altérité à travers lesquelles les interactants (Je/Tu) se « construisent » par un +être(soi), +être(soi-même) +être(autre) et établissent un lien d’altérité plus ou moins fort que l’on note +conjoint. Le graphique met en évidence également les acquis au cours du dialogue en termes de +avoir dont il sera question dans l’article. Pour simplifier ce schéma, seul le point de vue de « Je » est considéré ici, il est évidemment symétrique pour le « Tu ».</a:t>
            </a:r>
          </a:p>
          <a:p>
            <a:endParaRPr lang="fr-FR" dirty="0" smtClean="0"/>
          </a:p>
        </p:txBody>
      </p:sp>
      <p:sp>
        <p:nvSpPr>
          <p:cNvPr id="8294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B97CCA-C3D8-4BF6-A0CF-91B3367EC3F6}" type="slidenum">
              <a:rPr lang="fr-FR" smtClean="0"/>
              <a:pPr/>
              <a:t>21</a:t>
            </a:fld>
            <a:endParaRPr lang="fr-FR" smtClean="0"/>
          </a:p>
        </p:txBody>
      </p:sp>
    </p:spTree>
    <p:extLst>
      <p:ext uri="{BB962C8B-B14F-4D97-AF65-F5344CB8AC3E}">
        <p14:creationId xmlns:p14="http://schemas.microsoft.com/office/powerpoint/2010/main" val="98307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806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8806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94F114-5154-49DB-A46B-D2ABEEAC7DF2}" type="slidenum">
              <a:rPr lang="fr-FR" smtClean="0"/>
              <a:pPr/>
              <a:t>24</a:t>
            </a:fld>
            <a:endParaRPr lang="fr-FR" smtClean="0"/>
          </a:p>
        </p:txBody>
      </p:sp>
    </p:spTree>
    <p:extLst>
      <p:ext uri="{BB962C8B-B14F-4D97-AF65-F5344CB8AC3E}">
        <p14:creationId xmlns:p14="http://schemas.microsoft.com/office/powerpoint/2010/main" val="3994003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909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dirty="0" smtClean="0"/>
              <a:t>On est ici dans une situation de jeu répété. Lorsque la cliente reviendra, les deux protagonistes auront en mémoire cette partie de jeu, et le vendeur aura à l’initialisation un gain espéré G</a:t>
            </a:r>
            <a:r>
              <a:rPr lang="fr-FR" baseline="30000" dirty="0" smtClean="0"/>
              <a:t>E2</a:t>
            </a:r>
            <a:r>
              <a:rPr lang="fr-FR" baseline="-25000" dirty="0" smtClean="0"/>
              <a:t>V</a:t>
            </a:r>
            <a:r>
              <a:rPr lang="fr-FR" dirty="0" smtClean="0"/>
              <a:t>(z), hérité de ce jeu</a:t>
            </a:r>
          </a:p>
        </p:txBody>
      </p:sp>
      <p:sp>
        <p:nvSpPr>
          <p:cNvPr id="8909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9BDA28-B23A-4374-B71E-2F6BD02C681B}" type="slidenum">
              <a:rPr lang="fr-FR" smtClean="0"/>
              <a:pPr/>
              <a:t>25</a:t>
            </a:fld>
            <a:endParaRPr lang="fr-FR" smtClean="0"/>
          </a:p>
        </p:txBody>
      </p:sp>
    </p:spTree>
    <p:extLst>
      <p:ext uri="{BB962C8B-B14F-4D97-AF65-F5344CB8AC3E}">
        <p14:creationId xmlns:p14="http://schemas.microsoft.com/office/powerpoint/2010/main" val="2119396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01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9011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07526F-48C6-489D-8F5E-0748067EAB63}" type="slidenum">
              <a:rPr lang="fr-FR" smtClean="0"/>
              <a:pPr/>
              <a:t>26</a:t>
            </a:fld>
            <a:endParaRPr lang="fr-FR" smtClean="0"/>
          </a:p>
        </p:txBody>
      </p:sp>
    </p:spTree>
    <p:extLst>
      <p:ext uri="{BB962C8B-B14F-4D97-AF65-F5344CB8AC3E}">
        <p14:creationId xmlns:p14="http://schemas.microsoft.com/office/powerpoint/2010/main" val="4271584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11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9114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8C66CD-98DF-4301-BD1C-F36DE1007B4B}" type="slidenum">
              <a:rPr lang="fr-FR" smtClean="0"/>
              <a:pPr/>
              <a:t>27</a:t>
            </a:fld>
            <a:endParaRPr lang="fr-FR" smtClean="0"/>
          </a:p>
        </p:txBody>
      </p:sp>
    </p:spTree>
    <p:extLst>
      <p:ext uri="{BB962C8B-B14F-4D97-AF65-F5344CB8AC3E}">
        <p14:creationId xmlns:p14="http://schemas.microsoft.com/office/powerpoint/2010/main" val="220876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1E76A66-2A17-4240-82D9-30DDF8F50D8C}" type="slidenum">
              <a:rPr lang="fr-FR" smtClean="0"/>
              <a:pPr>
                <a:defRPr/>
              </a:pPr>
              <a:t>3</a:t>
            </a:fld>
            <a:endParaRPr lang="fr-FR"/>
          </a:p>
        </p:txBody>
      </p:sp>
    </p:spTree>
    <p:extLst>
      <p:ext uri="{BB962C8B-B14F-4D97-AF65-F5344CB8AC3E}">
        <p14:creationId xmlns:p14="http://schemas.microsoft.com/office/powerpoint/2010/main" val="137372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E1E76A66-2A17-4240-82D9-30DDF8F50D8C}" type="slidenum">
              <a:rPr lang="fr-FR" smtClean="0"/>
              <a:pPr>
                <a:defRPr/>
              </a:pPr>
              <a:t>28</a:t>
            </a:fld>
            <a:endParaRPr lang="fr-FR"/>
          </a:p>
        </p:txBody>
      </p:sp>
    </p:spTree>
    <p:extLst>
      <p:ext uri="{BB962C8B-B14F-4D97-AF65-F5344CB8AC3E}">
        <p14:creationId xmlns:p14="http://schemas.microsoft.com/office/powerpoint/2010/main" val="2917226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31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dirty="0" smtClean="0"/>
          </a:p>
        </p:txBody>
      </p:sp>
      <p:sp>
        <p:nvSpPr>
          <p:cNvPr id="9318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E718E-463C-4EC8-8362-F3B52CA7F097}" type="slidenum">
              <a:rPr lang="fr-FR" smtClean="0"/>
              <a:pPr/>
              <a:t>32</a:t>
            </a:fld>
            <a:endParaRPr lang="fr-FR" smtClean="0"/>
          </a:p>
        </p:txBody>
      </p:sp>
    </p:spTree>
    <p:extLst>
      <p:ext uri="{BB962C8B-B14F-4D97-AF65-F5344CB8AC3E}">
        <p14:creationId xmlns:p14="http://schemas.microsoft.com/office/powerpoint/2010/main" val="115216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1E76A66-2A17-4240-82D9-30DDF8F50D8C}" type="slidenum">
              <a:rPr lang="fr-FR" smtClean="0"/>
              <a:pPr>
                <a:defRPr/>
              </a:pPr>
              <a:t>4</a:t>
            </a:fld>
            <a:endParaRPr lang="fr-FR"/>
          </a:p>
        </p:txBody>
      </p:sp>
    </p:spTree>
    <p:extLst>
      <p:ext uri="{BB962C8B-B14F-4D97-AF65-F5344CB8AC3E}">
        <p14:creationId xmlns:p14="http://schemas.microsoft.com/office/powerpoint/2010/main" val="1848209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1E76A66-2A17-4240-82D9-30DDF8F50D8C}" type="slidenum">
              <a:rPr lang="fr-FR" smtClean="0"/>
              <a:pPr>
                <a:defRPr/>
              </a:pPr>
              <a:t>7</a:t>
            </a:fld>
            <a:endParaRPr lang="fr-FR"/>
          </a:p>
        </p:txBody>
      </p:sp>
    </p:spTree>
    <p:extLst>
      <p:ext uri="{BB962C8B-B14F-4D97-AF65-F5344CB8AC3E}">
        <p14:creationId xmlns:p14="http://schemas.microsoft.com/office/powerpoint/2010/main" val="95282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Nous nous appuyons sur ces 3 auteurs principalement pour préciser la</a:t>
            </a:r>
            <a:r>
              <a:rPr lang="fr-FR" baseline="0" dirty="0" smtClean="0"/>
              <a:t> notion d’altérité</a:t>
            </a:r>
          </a:p>
          <a:p>
            <a:r>
              <a:rPr lang="fr-FR" baseline="0" dirty="0" smtClean="0"/>
              <a:t>Ce transparent annonce le plan de ce qui sera développé</a:t>
            </a:r>
            <a:endParaRPr lang="fr-FR" dirty="0"/>
          </a:p>
        </p:txBody>
      </p:sp>
      <p:sp>
        <p:nvSpPr>
          <p:cNvPr id="4" name="Espace réservé du numéro de diapositive 3"/>
          <p:cNvSpPr>
            <a:spLocks noGrp="1"/>
          </p:cNvSpPr>
          <p:nvPr>
            <p:ph type="sldNum" sz="quarter" idx="10"/>
          </p:nvPr>
        </p:nvSpPr>
        <p:spPr/>
        <p:txBody>
          <a:bodyPr/>
          <a:lstStyle/>
          <a:p>
            <a:pPr>
              <a:defRPr/>
            </a:pPr>
            <a:fld id="{E1E76A66-2A17-4240-82D9-30DDF8F50D8C}" type="slidenum">
              <a:rPr lang="fr-FR" smtClean="0"/>
              <a:pPr>
                <a:defRPr/>
              </a:pPr>
              <a:t>9</a:t>
            </a:fld>
            <a:endParaRPr lang="fr-FR"/>
          </a:p>
        </p:txBody>
      </p:sp>
    </p:spTree>
    <p:extLst>
      <p:ext uri="{BB962C8B-B14F-4D97-AF65-F5344CB8AC3E}">
        <p14:creationId xmlns:p14="http://schemas.microsoft.com/office/powerpoint/2010/main" val="193460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55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dirty="0" smtClean="0"/>
              <a:t>Cf. </a:t>
            </a:r>
            <a:r>
              <a:rPr lang="fr-FR" dirty="0" err="1" smtClean="0"/>
              <a:t>ppt</a:t>
            </a:r>
            <a:r>
              <a:rPr lang="fr-FR" dirty="0" smtClean="0"/>
              <a:t> </a:t>
            </a:r>
            <a:r>
              <a:rPr lang="fr-FR" dirty="0" err="1" smtClean="0"/>
              <a:t>Sebastien</a:t>
            </a:r>
            <a:endParaRPr lang="fr-FR" dirty="0" smtClean="0"/>
          </a:p>
        </p:txBody>
      </p:sp>
      <p:sp>
        <p:nvSpPr>
          <p:cNvPr id="6554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39BCFC-A30F-4D9A-B04D-6477F5F8C4BE}" type="slidenum">
              <a:rPr lang="fr-FR" smtClean="0"/>
              <a:pPr/>
              <a:t>10</a:t>
            </a:fld>
            <a:endParaRPr lang="fr-FR" smtClean="0"/>
          </a:p>
        </p:txBody>
      </p:sp>
    </p:spTree>
    <p:extLst>
      <p:ext uri="{BB962C8B-B14F-4D97-AF65-F5344CB8AC3E}">
        <p14:creationId xmlns:p14="http://schemas.microsoft.com/office/powerpoint/2010/main" val="72550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75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6758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71923D-A831-4AA6-84B8-0E7B3D8ECBAC}" type="slidenum">
              <a:rPr lang="fr-FR" smtClean="0"/>
              <a:pPr/>
              <a:t>11</a:t>
            </a:fld>
            <a:endParaRPr lang="fr-FR" smtClean="0"/>
          </a:p>
        </p:txBody>
      </p:sp>
    </p:spTree>
    <p:extLst>
      <p:ext uri="{BB962C8B-B14F-4D97-AF65-F5344CB8AC3E}">
        <p14:creationId xmlns:p14="http://schemas.microsoft.com/office/powerpoint/2010/main" val="678135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37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7373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55BE9A-B7F5-4BFA-B643-838E41E06450}" type="slidenum">
              <a:rPr lang="fr-FR" smtClean="0"/>
              <a:pPr/>
              <a:t>12</a:t>
            </a:fld>
            <a:endParaRPr lang="fr-FR" smtClean="0"/>
          </a:p>
        </p:txBody>
      </p:sp>
    </p:spTree>
    <p:extLst>
      <p:ext uri="{BB962C8B-B14F-4D97-AF65-F5344CB8AC3E}">
        <p14:creationId xmlns:p14="http://schemas.microsoft.com/office/powerpoint/2010/main" val="2094178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E1E76A66-2A17-4240-82D9-30DDF8F50D8C}" type="slidenum">
              <a:rPr lang="fr-FR" smtClean="0"/>
              <a:pPr>
                <a:defRPr/>
              </a:pPr>
              <a:t>13</a:t>
            </a:fld>
            <a:endParaRPr lang="fr-FR"/>
          </a:p>
        </p:txBody>
      </p:sp>
    </p:spTree>
    <p:extLst>
      <p:ext uri="{BB962C8B-B14F-4D97-AF65-F5344CB8AC3E}">
        <p14:creationId xmlns:p14="http://schemas.microsoft.com/office/powerpoint/2010/main" val="3340563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baseline="0">
                <a:solidFill>
                  <a:schemeClr val="accent3">
                    <a:lumMod val="75000"/>
                  </a:schemeClr>
                </a:solidFill>
                <a:effectLst/>
              </a:defRPr>
            </a:lvl1pPr>
            <a:extLst/>
          </a:lstStyle>
          <a:p>
            <a:r>
              <a:rPr lang="fr-FR" dirty="0" smtClean="0"/>
              <a:t>Cliquez pour modifier le style du titre</a:t>
            </a:r>
            <a:endParaRPr lang="en-US" dirty="0"/>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fr-FR" dirty="0" smtClean="0"/>
              <a:t>Cliquez pour modifier le style des sous-titres du masque</a:t>
            </a:r>
            <a:endParaRPr lang="en-US" dirty="0"/>
          </a:p>
        </p:txBody>
      </p:sp>
      <p:sp>
        <p:nvSpPr>
          <p:cNvPr id="4" name="Espace réservé de la date 6"/>
          <p:cNvSpPr>
            <a:spLocks noGrp="1"/>
          </p:cNvSpPr>
          <p:nvPr>
            <p:ph type="dt" sz="half" idx="10"/>
          </p:nvPr>
        </p:nvSpPr>
        <p:spPr/>
        <p:txBody>
          <a:bodyPr/>
          <a:lstStyle>
            <a:lvl1pPr>
              <a:defRPr/>
            </a:lvl1pPr>
            <a:extLst/>
          </a:lstStyle>
          <a:p>
            <a:pPr>
              <a:defRPr/>
            </a:pPr>
            <a:endParaRPr lang="fr-FR"/>
          </a:p>
        </p:txBody>
      </p:sp>
      <p:sp>
        <p:nvSpPr>
          <p:cNvPr id="5" name="Espace réservé du pied de page 19"/>
          <p:cNvSpPr>
            <a:spLocks noGrp="1"/>
          </p:cNvSpPr>
          <p:nvPr>
            <p:ph type="ftr" sz="quarter" idx="11"/>
          </p:nvPr>
        </p:nvSpPr>
        <p:spPr/>
        <p:txBody>
          <a:bodyPr/>
          <a:lstStyle>
            <a:lvl1pPr>
              <a:defRPr/>
            </a:lvl1pPr>
            <a:extLst/>
          </a:lstStyle>
          <a:p>
            <a:pPr>
              <a:defRPr/>
            </a:pPr>
            <a:r>
              <a:rPr lang="fr-FR"/>
              <a:t>USTO- Septembre 2011</a:t>
            </a:r>
          </a:p>
        </p:txBody>
      </p:sp>
      <p:sp>
        <p:nvSpPr>
          <p:cNvPr id="6" name="Espace réservé du numéro de diapositive 9"/>
          <p:cNvSpPr>
            <a:spLocks noGrp="1"/>
          </p:cNvSpPr>
          <p:nvPr>
            <p:ph type="sldNum" sz="quarter" idx="12"/>
          </p:nvPr>
        </p:nvSpPr>
        <p:spPr/>
        <p:txBody>
          <a:bodyPr/>
          <a:lstStyle>
            <a:lvl1pPr>
              <a:defRPr/>
            </a:lvl1pPr>
            <a:extLst/>
          </a:lstStyle>
          <a:p>
            <a:pPr>
              <a:defRPr/>
            </a:pPr>
            <a:fld id="{DEC8D881-CCD5-44D9-AF44-BE323C7E0775}"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extLst/>
          </a:lstStyle>
          <a:p>
            <a:pPr>
              <a:defRPr/>
            </a:pPr>
            <a:endParaRPr lang="fr-FR"/>
          </a:p>
        </p:txBody>
      </p:sp>
      <p:sp>
        <p:nvSpPr>
          <p:cNvPr id="5" name="Espace réservé du pied de page 4"/>
          <p:cNvSpPr>
            <a:spLocks noGrp="1"/>
          </p:cNvSpPr>
          <p:nvPr>
            <p:ph type="ftr" sz="quarter" idx="11"/>
          </p:nvPr>
        </p:nvSpPr>
        <p:spPr/>
        <p:txBody>
          <a:bodyPr/>
          <a:lstStyle>
            <a:lvl1pPr>
              <a:defRPr/>
            </a:lvl1pPr>
            <a:extLst/>
          </a:lstStyle>
          <a:p>
            <a:pPr>
              <a:defRPr/>
            </a:pPr>
            <a:r>
              <a:rPr lang="fr-FR"/>
              <a:t>USTO- Septembre 2011</a:t>
            </a:r>
          </a:p>
        </p:txBody>
      </p:sp>
      <p:sp>
        <p:nvSpPr>
          <p:cNvPr id="6" name="Espace réservé du numéro de diapositive 5"/>
          <p:cNvSpPr>
            <a:spLocks noGrp="1"/>
          </p:cNvSpPr>
          <p:nvPr>
            <p:ph type="sldNum" sz="quarter" idx="12"/>
          </p:nvPr>
        </p:nvSpPr>
        <p:spPr/>
        <p:txBody>
          <a:bodyPr/>
          <a:lstStyle>
            <a:lvl1pPr>
              <a:defRPr/>
            </a:lvl1pPr>
            <a:extLst/>
          </a:lstStyle>
          <a:p>
            <a:pPr>
              <a:defRPr/>
            </a:pPr>
            <a:fld id="{B94BEA9D-F5B4-4B65-AD53-3A9BA264DFEC}"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extLs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extLst/>
          </a:lstStyle>
          <a:p>
            <a:pPr>
              <a:defRPr/>
            </a:pPr>
            <a:endParaRPr lang="fr-FR"/>
          </a:p>
        </p:txBody>
      </p:sp>
      <p:sp>
        <p:nvSpPr>
          <p:cNvPr id="5" name="Espace réservé du pied de page 4"/>
          <p:cNvSpPr>
            <a:spLocks noGrp="1"/>
          </p:cNvSpPr>
          <p:nvPr>
            <p:ph type="ftr" sz="quarter" idx="11"/>
          </p:nvPr>
        </p:nvSpPr>
        <p:spPr/>
        <p:txBody>
          <a:bodyPr/>
          <a:lstStyle>
            <a:lvl1pPr>
              <a:defRPr/>
            </a:lvl1pPr>
            <a:extLst/>
          </a:lstStyle>
          <a:p>
            <a:pPr>
              <a:defRPr/>
            </a:pPr>
            <a:r>
              <a:rPr lang="fr-FR"/>
              <a:t>USTO- Septembre 2011</a:t>
            </a:r>
          </a:p>
        </p:txBody>
      </p:sp>
      <p:sp>
        <p:nvSpPr>
          <p:cNvPr id="6" name="Espace réservé du numéro de diapositive 5"/>
          <p:cNvSpPr>
            <a:spLocks noGrp="1"/>
          </p:cNvSpPr>
          <p:nvPr>
            <p:ph type="sldNum" sz="quarter" idx="12"/>
          </p:nvPr>
        </p:nvSpPr>
        <p:spPr/>
        <p:txBody>
          <a:bodyPr/>
          <a:lstStyle>
            <a:lvl1pPr>
              <a:defRPr/>
            </a:lvl1pPr>
            <a:extLst/>
          </a:lstStyle>
          <a:p>
            <a:pPr>
              <a:defRPr/>
            </a:pPr>
            <a:fld id="{400169C0-270A-4B5E-BEA9-AA22EA681646}"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552" y="274638"/>
            <a:ext cx="8394136" cy="1143000"/>
          </a:xfrm>
        </p:spPr>
        <p:txBody>
          <a:bodyPr/>
          <a:lstStyle>
            <a:lvl1pPr>
              <a:defRPr baseline="0">
                <a:solidFill>
                  <a:schemeClr val="accent3">
                    <a:lumMod val="75000"/>
                  </a:schemeClr>
                </a:solidFill>
              </a:defRPr>
            </a:lvl1pPr>
            <a:extLst/>
          </a:lstStyle>
          <a:p>
            <a:r>
              <a:rPr lang="fr-FR" dirty="0" smtClean="0"/>
              <a:t>Cliquez pour modifier le style du titre</a:t>
            </a:r>
            <a:endParaRPr lang="en-US" dirty="0"/>
          </a:p>
        </p:txBody>
      </p:sp>
      <p:sp>
        <p:nvSpPr>
          <p:cNvPr id="3" name="Espace réservé du contenu 2"/>
          <p:cNvSpPr>
            <a:spLocks noGrp="1"/>
          </p:cNvSpPr>
          <p:nvPr>
            <p:ph idx="1"/>
          </p:nvPr>
        </p:nvSpPr>
        <p:spPr>
          <a:xfrm>
            <a:off x="539552" y="1447800"/>
            <a:ext cx="8394136" cy="4800600"/>
          </a:xfrm>
        </p:spPr>
        <p:txBody>
          <a:bodyPr/>
          <a:lstStyle>
            <a:lvl1pPr>
              <a:buClr>
                <a:schemeClr val="accent3">
                  <a:lumMod val="75000"/>
                </a:schemeClr>
              </a:buClr>
              <a:defRPr/>
            </a:lvl1pPr>
            <a:lvl2pPr>
              <a:buClr>
                <a:schemeClr val="accent3">
                  <a:lumMod val="75000"/>
                </a:schemeClr>
              </a:buClr>
              <a:defRPr/>
            </a:lvl2pPr>
            <a:extLs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Espace réservé du pied de page 4"/>
          <p:cNvSpPr>
            <a:spLocks noGrp="1"/>
          </p:cNvSpPr>
          <p:nvPr>
            <p:ph type="ftr" sz="quarter" idx="10"/>
          </p:nvPr>
        </p:nvSpPr>
        <p:spPr>
          <a:xfrm>
            <a:off x="3132138" y="6237288"/>
            <a:ext cx="2447925" cy="433387"/>
          </a:xfrm>
        </p:spPr>
        <p:txBody>
          <a:bodyPr/>
          <a:lstStyle>
            <a:lvl1pPr>
              <a:defRPr sz="1400" i="1" baseline="0" dirty="0">
                <a:solidFill>
                  <a:schemeClr val="tx2"/>
                </a:solidFill>
              </a:defRPr>
            </a:lvl1pPr>
            <a:extLst/>
          </a:lstStyle>
          <a:p>
            <a:pPr>
              <a:defRPr/>
            </a:pPr>
            <a:r>
              <a:rPr lang="fr-FR"/>
              <a:t>USTO- Septembre 2011</a:t>
            </a:r>
          </a:p>
        </p:txBody>
      </p:sp>
      <p:sp>
        <p:nvSpPr>
          <p:cNvPr id="5" name="Espace réservé du numéro de diapositive 5"/>
          <p:cNvSpPr>
            <a:spLocks noGrp="1"/>
          </p:cNvSpPr>
          <p:nvPr>
            <p:ph type="sldNum" sz="quarter" idx="11"/>
          </p:nvPr>
        </p:nvSpPr>
        <p:spPr>
          <a:xfrm>
            <a:off x="8316913" y="6308725"/>
            <a:ext cx="636587" cy="433388"/>
          </a:xfrm>
        </p:spPr>
        <p:txBody>
          <a:bodyPr/>
          <a:lstStyle>
            <a:lvl1pPr>
              <a:defRPr sz="1400" baseline="0">
                <a:solidFill>
                  <a:schemeClr val="tx2"/>
                </a:solidFill>
              </a:defRPr>
            </a:lvl1pPr>
            <a:extLst/>
          </a:lstStyle>
          <a:p>
            <a:pPr>
              <a:defRPr/>
            </a:pPr>
            <a:fld id="{47A01596-83CE-42B5-89AD-E0A56B0B5EBF}" type="slidenum">
              <a:rPr lang="fr-FR"/>
              <a:pPr>
                <a:defRPr/>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6" name="Ellipse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7" name="Ellipse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fr-FR" smtClean="0"/>
              <a:t>Cliquez pour modifier le style du titre</a:t>
            </a:r>
            <a:endParaRPr lang="en-US"/>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fr-FR" smtClean="0"/>
              <a:t>Cliquez pour modifier les styles du texte du masque</a:t>
            </a:r>
          </a:p>
        </p:txBody>
      </p:sp>
      <p:sp>
        <p:nvSpPr>
          <p:cNvPr id="8" name="Espace réservé de la date 3"/>
          <p:cNvSpPr>
            <a:spLocks noGrp="1"/>
          </p:cNvSpPr>
          <p:nvPr>
            <p:ph type="dt" sz="half" idx="10"/>
          </p:nvPr>
        </p:nvSpPr>
        <p:spPr/>
        <p:txBody>
          <a:bodyPr/>
          <a:lstStyle>
            <a:lvl1pPr>
              <a:defRPr/>
            </a:lvl1pPr>
            <a:extLst/>
          </a:lstStyle>
          <a:p>
            <a:pPr>
              <a:defRPr/>
            </a:pPr>
            <a:endParaRPr lang="fr-FR"/>
          </a:p>
        </p:txBody>
      </p:sp>
      <p:sp>
        <p:nvSpPr>
          <p:cNvPr id="9" name="Espace réservé du pied de page 4"/>
          <p:cNvSpPr>
            <a:spLocks noGrp="1"/>
          </p:cNvSpPr>
          <p:nvPr>
            <p:ph type="ftr" sz="quarter" idx="11"/>
          </p:nvPr>
        </p:nvSpPr>
        <p:spPr/>
        <p:txBody>
          <a:bodyPr/>
          <a:lstStyle>
            <a:lvl1pPr>
              <a:defRPr/>
            </a:lvl1pPr>
            <a:extLst/>
          </a:lstStyle>
          <a:p>
            <a:pPr>
              <a:defRPr/>
            </a:pPr>
            <a:r>
              <a:rPr lang="fr-FR"/>
              <a:t>USTO- Septembre 2011</a:t>
            </a:r>
            <a:endParaRPr lang="fr-FR" dirty="0"/>
          </a:p>
        </p:txBody>
      </p:sp>
      <p:sp>
        <p:nvSpPr>
          <p:cNvPr id="10" name="Espace réservé du numéro de diapositive 5"/>
          <p:cNvSpPr>
            <a:spLocks noGrp="1"/>
          </p:cNvSpPr>
          <p:nvPr>
            <p:ph type="sldNum" sz="quarter" idx="12"/>
          </p:nvPr>
        </p:nvSpPr>
        <p:spPr/>
        <p:txBody>
          <a:bodyPr/>
          <a:lstStyle>
            <a:lvl1pPr>
              <a:defRPr/>
            </a:lvl1pPr>
            <a:extLst/>
          </a:lstStyle>
          <a:p>
            <a:pPr>
              <a:defRPr/>
            </a:pPr>
            <a:fld id="{B53D9BD1-C1E8-4F22-B768-2C473C234FE9}"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lang="fr-FR" smtClean="0"/>
              <a:t>Cliquez pour modifier le style du titre</a:t>
            </a:r>
            <a:endParaRPr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extLst/>
          </a:lstStyle>
          <a:p>
            <a:pPr>
              <a:defRPr/>
            </a:pPr>
            <a:endParaRPr lang="fr-FR"/>
          </a:p>
        </p:txBody>
      </p:sp>
      <p:sp>
        <p:nvSpPr>
          <p:cNvPr id="6" name="Espace réservé du pied de page 5"/>
          <p:cNvSpPr>
            <a:spLocks noGrp="1"/>
          </p:cNvSpPr>
          <p:nvPr>
            <p:ph type="ftr" sz="quarter" idx="11"/>
          </p:nvPr>
        </p:nvSpPr>
        <p:spPr/>
        <p:txBody>
          <a:bodyPr/>
          <a:lstStyle>
            <a:lvl1pPr>
              <a:defRPr/>
            </a:lvl1pPr>
            <a:extLst/>
          </a:lstStyle>
          <a:p>
            <a:pPr>
              <a:defRPr/>
            </a:pPr>
            <a:r>
              <a:rPr lang="fr-FR"/>
              <a:t>USTO- Septembre 2011</a:t>
            </a:r>
          </a:p>
        </p:txBody>
      </p:sp>
      <p:sp>
        <p:nvSpPr>
          <p:cNvPr id="7" name="Espace réservé du numéro de diapositive 6"/>
          <p:cNvSpPr>
            <a:spLocks noGrp="1"/>
          </p:cNvSpPr>
          <p:nvPr>
            <p:ph type="sldNum" sz="quarter" idx="12"/>
          </p:nvPr>
        </p:nvSpPr>
        <p:spPr/>
        <p:txBody>
          <a:bodyPr/>
          <a:lstStyle>
            <a:lvl1pPr>
              <a:defRPr/>
            </a:lvl1pPr>
            <a:extLst/>
          </a:lstStyle>
          <a:p>
            <a:pPr>
              <a:defRPr/>
            </a:pPr>
            <a:fld id="{8335BB0F-9773-4CED-A733-BDD36C7F780D}"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lstStyle>
            <a:lvl1pPr algn="ctr">
              <a:defRPr sz="4500" b="1" cap="none" baseline="0"/>
            </a:lvl1pPr>
            <a:extLst/>
          </a:lstStyle>
          <a:p>
            <a:r>
              <a:rPr lang="fr-FR" smtClean="0"/>
              <a:t>Cliquez pour modifier le style du titre</a:t>
            </a:r>
            <a:endParaRPr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fr-FR" smtClean="0"/>
              <a:t>Cliquez pour modifier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fr-FR" smtClean="0"/>
              <a:t>Cliquez pour modifier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extLst/>
          </a:lstStyle>
          <a:p>
            <a:pPr>
              <a:defRPr/>
            </a:pPr>
            <a:endParaRPr lang="fr-FR"/>
          </a:p>
        </p:txBody>
      </p:sp>
      <p:sp>
        <p:nvSpPr>
          <p:cNvPr id="8" name="Espace réservé du pied de page 7"/>
          <p:cNvSpPr>
            <a:spLocks noGrp="1"/>
          </p:cNvSpPr>
          <p:nvPr>
            <p:ph type="ftr" sz="quarter" idx="11"/>
          </p:nvPr>
        </p:nvSpPr>
        <p:spPr/>
        <p:txBody>
          <a:bodyPr/>
          <a:lstStyle>
            <a:lvl1pPr>
              <a:defRPr/>
            </a:lvl1pPr>
            <a:extLst/>
          </a:lstStyle>
          <a:p>
            <a:pPr>
              <a:defRPr/>
            </a:pPr>
            <a:r>
              <a:rPr lang="fr-FR"/>
              <a:t>USTO- Septembre 2011</a:t>
            </a:r>
          </a:p>
        </p:txBody>
      </p:sp>
      <p:sp>
        <p:nvSpPr>
          <p:cNvPr id="9" name="Espace réservé du numéro de diapositive 8"/>
          <p:cNvSpPr>
            <a:spLocks noGrp="1"/>
          </p:cNvSpPr>
          <p:nvPr>
            <p:ph type="sldNum" sz="quarter" idx="12"/>
          </p:nvPr>
        </p:nvSpPr>
        <p:spPr/>
        <p:txBody>
          <a:bodyPr/>
          <a:lstStyle>
            <a:lvl1pPr>
              <a:defRPr/>
            </a:lvl1pPr>
            <a:extLst/>
          </a:lstStyle>
          <a:p>
            <a:pPr>
              <a:defRPr/>
            </a:pPr>
            <a:fld id="{2CE95E68-5AFC-4C3B-AED4-577F6F3A4041}"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lang="fr-FR" smtClean="0"/>
              <a:t>Cliquez pour modifier le style du titre</a:t>
            </a:r>
            <a:endParaRPr lang="en-US"/>
          </a:p>
        </p:txBody>
      </p:sp>
      <p:sp>
        <p:nvSpPr>
          <p:cNvPr id="3" name="Espace réservé de la date 2"/>
          <p:cNvSpPr>
            <a:spLocks noGrp="1"/>
          </p:cNvSpPr>
          <p:nvPr>
            <p:ph type="dt" sz="half" idx="10"/>
          </p:nvPr>
        </p:nvSpPr>
        <p:spPr/>
        <p:txBody>
          <a:bodyPr/>
          <a:lstStyle>
            <a:lvl1pPr>
              <a:defRPr/>
            </a:lvl1pPr>
            <a:extLst/>
          </a:lstStyle>
          <a:p>
            <a:pPr>
              <a:defRPr/>
            </a:pPr>
            <a:endParaRPr lang="fr-FR"/>
          </a:p>
        </p:txBody>
      </p:sp>
      <p:sp>
        <p:nvSpPr>
          <p:cNvPr id="4" name="Espace réservé du pied de page 3"/>
          <p:cNvSpPr>
            <a:spLocks noGrp="1"/>
          </p:cNvSpPr>
          <p:nvPr>
            <p:ph type="ftr" sz="quarter" idx="11"/>
          </p:nvPr>
        </p:nvSpPr>
        <p:spPr/>
        <p:txBody>
          <a:bodyPr/>
          <a:lstStyle>
            <a:lvl1pPr>
              <a:defRPr/>
            </a:lvl1pPr>
            <a:extLst/>
          </a:lstStyle>
          <a:p>
            <a:pPr>
              <a:defRPr/>
            </a:pPr>
            <a:r>
              <a:rPr lang="fr-FR"/>
              <a:t>USTO- Septembre 2011</a:t>
            </a:r>
          </a:p>
        </p:txBody>
      </p:sp>
      <p:sp>
        <p:nvSpPr>
          <p:cNvPr id="5" name="Espace réservé du numéro de diapositive 4"/>
          <p:cNvSpPr>
            <a:spLocks noGrp="1"/>
          </p:cNvSpPr>
          <p:nvPr>
            <p:ph type="sldNum" sz="quarter" idx="12"/>
          </p:nvPr>
        </p:nvSpPr>
        <p:spPr/>
        <p:txBody>
          <a:bodyPr/>
          <a:lstStyle>
            <a:lvl1pPr>
              <a:defRPr/>
            </a:lvl1pPr>
            <a:extLst/>
          </a:lstStyle>
          <a:p>
            <a:pPr>
              <a:defRPr/>
            </a:pPr>
            <a:fld id="{3314A884-21C8-435E-9556-B274F49813F7}"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4" name="Espace réservé de la date 1"/>
          <p:cNvSpPr>
            <a:spLocks noGrp="1"/>
          </p:cNvSpPr>
          <p:nvPr>
            <p:ph type="dt" sz="half" idx="10"/>
          </p:nvPr>
        </p:nvSpPr>
        <p:spPr/>
        <p:txBody>
          <a:bodyPr/>
          <a:lstStyle>
            <a:lvl1pPr>
              <a:defRPr/>
            </a:lvl1pPr>
            <a:extLst/>
          </a:lstStyle>
          <a:p>
            <a:pPr>
              <a:defRPr/>
            </a:pPr>
            <a:endParaRPr lang="fr-FR"/>
          </a:p>
        </p:txBody>
      </p:sp>
      <p:sp>
        <p:nvSpPr>
          <p:cNvPr id="5" name="Espace réservé du pied de page 2"/>
          <p:cNvSpPr>
            <a:spLocks noGrp="1"/>
          </p:cNvSpPr>
          <p:nvPr>
            <p:ph type="ftr" sz="quarter" idx="11"/>
          </p:nvPr>
        </p:nvSpPr>
        <p:spPr/>
        <p:txBody>
          <a:bodyPr/>
          <a:lstStyle>
            <a:lvl1pPr>
              <a:defRPr/>
            </a:lvl1pPr>
            <a:extLst/>
          </a:lstStyle>
          <a:p>
            <a:pPr>
              <a:defRPr/>
            </a:pPr>
            <a:r>
              <a:rPr lang="fr-FR"/>
              <a:t>USTO- Septembre 2011</a:t>
            </a:r>
          </a:p>
        </p:txBody>
      </p:sp>
      <p:sp>
        <p:nvSpPr>
          <p:cNvPr id="6" name="Espace réservé du numéro de diapositive 3"/>
          <p:cNvSpPr>
            <a:spLocks noGrp="1"/>
          </p:cNvSpPr>
          <p:nvPr>
            <p:ph type="sldNum" sz="quarter" idx="12"/>
          </p:nvPr>
        </p:nvSpPr>
        <p:spPr/>
        <p:txBody>
          <a:bodyPr/>
          <a:lstStyle>
            <a:lvl1pPr>
              <a:defRPr/>
            </a:lvl1pPr>
            <a:extLst/>
          </a:lstStyle>
          <a:p>
            <a:pPr>
              <a:defRPr/>
            </a:pPr>
            <a:fld id="{617F0CB0-1425-460F-920B-D32E25C7F91F}"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fr-FR" smtClean="0"/>
              <a:t>Cliquez pour modifier le style du titre</a:t>
            </a:r>
            <a:endParaRPr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fr-FR" smtClean="0"/>
              <a:t>Cliquez pour modifier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extLst/>
          </a:lstStyle>
          <a:p>
            <a:pPr>
              <a:defRPr/>
            </a:pPr>
            <a:endParaRPr lang="fr-FR"/>
          </a:p>
        </p:txBody>
      </p:sp>
      <p:sp>
        <p:nvSpPr>
          <p:cNvPr id="6" name="Espace réservé du pied de page 5"/>
          <p:cNvSpPr>
            <a:spLocks noGrp="1"/>
          </p:cNvSpPr>
          <p:nvPr>
            <p:ph type="ftr" sz="quarter" idx="11"/>
          </p:nvPr>
        </p:nvSpPr>
        <p:spPr/>
        <p:txBody>
          <a:bodyPr/>
          <a:lstStyle>
            <a:lvl1pPr>
              <a:defRPr/>
            </a:lvl1pPr>
            <a:extLst/>
          </a:lstStyle>
          <a:p>
            <a:pPr>
              <a:defRPr/>
            </a:pPr>
            <a:r>
              <a:rPr lang="fr-FR"/>
              <a:t>USTO- Septembre 2011</a:t>
            </a:r>
          </a:p>
        </p:txBody>
      </p:sp>
      <p:sp>
        <p:nvSpPr>
          <p:cNvPr id="7" name="Espace réservé du numéro de diapositive 6"/>
          <p:cNvSpPr>
            <a:spLocks noGrp="1"/>
          </p:cNvSpPr>
          <p:nvPr>
            <p:ph type="sldNum" sz="quarter" idx="12"/>
          </p:nvPr>
        </p:nvSpPr>
        <p:spPr/>
        <p:txBody>
          <a:bodyPr/>
          <a:lstStyle>
            <a:lvl1pPr>
              <a:defRPr/>
            </a:lvl1pPr>
            <a:extLst/>
          </a:lstStyle>
          <a:p>
            <a:pPr>
              <a:defRPr/>
            </a:pPr>
            <a:fld id="{2042B4C3-26BF-40AF-930E-6DE79CFCC4D2}"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a:lnSpc>
                <a:spcPts val="3000"/>
              </a:lnSpc>
              <a:spcBef>
                <a:spcPts val="600"/>
              </a:spcBef>
              <a:buClr>
                <a:schemeClr val="accent1"/>
              </a:buClr>
              <a:buSzPct val="80000"/>
              <a:buFont typeface="Wingdings 2"/>
              <a:buNone/>
              <a:defRPr/>
            </a:pPr>
            <a:endParaRPr lang="en-US" sz="3200">
              <a:latin typeface="+mn-lt"/>
              <a:cs typeface="+mn-cs"/>
            </a:endParaRPr>
          </a:p>
        </p:txBody>
      </p:sp>
      <p:sp>
        <p:nvSpPr>
          <p:cNvPr id="6" name="Organigramme : Processu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7" name="Organigramme : Processu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fr-FR" smtClean="0"/>
              <a:t>Cliquez pour modifier le style du titre</a:t>
            </a:r>
            <a:endParaRPr lang="en-US"/>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fr-FR" smtClean="0"/>
              <a:t>Cliquez pour modifier les styles du texte du masque</a:t>
            </a:r>
          </a:p>
        </p:txBody>
      </p:sp>
      <p:sp>
        <p:nvSpPr>
          <p:cNvPr id="8" name="Espace réservé de la date 4"/>
          <p:cNvSpPr>
            <a:spLocks noGrp="1"/>
          </p:cNvSpPr>
          <p:nvPr>
            <p:ph type="dt" sz="half" idx="10"/>
          </p:nvPr>
        </p:nvSpPr>
        <p:spPr/>
        <p:txBody>
          <a:bodyPr/>
          <a:lstStyle>
            <a:lvl1pPr>
              <a:defRPr/>
            </a:lvl1pPr>
            <a:extLst/>
          </a:lstStyle>
          <a:p>
            <a:pPr>
              <a:defRPr/>
            </a:pPr>
            <a:endParaRPr lang="fr-FR"/>
          </a:p>
        </p:txBody>
      </p:sp>
      <p:sp>
        <p:nvSpPr>
          <p:cNvPr id="9" name="Espace réservé du pied de page 5"/>
          <p:cNvSpPr>
            <a:spLocks noGrp="1"/>
          </p:cNvSpPr>
          <p:nvPr>
            <p:ph type="ftr" sz="quarter" idx="11"/>
          </p:nvPr>
        </p:nvSpPr>
        <p:spPr/>
        <p:txBody>
          <a:bodyPr/>
          <a:lstStyle>
            <a:lvl1pPr>
              <a:defRPr/>
            </a:lvl1pPr>
            <a:extLst/>
          </a:lstStyle>
          <a:p>
            <a:pPr>
              <a:defRPr/>
            </a:pPr>
            <a:r>
              <a:rPr lang="fr-FR"/>
              <a:t>USTO- Septembre 2011</a:t>
            </a:r>
          </a:p>
        </p:txBody>
      </p:sp>
      <p:sp>
        <p:nvSpPr>
          <p:cNvPr id="10" name="Espace réservé du numéro de diapositive 6"/>
          <p:cNvSpPr>
            <a:spLocks noGrp="1"/>
          </p:cNvSpPr>
          <p:nvPr>
            <p:ph type="sldNum" sz="quarter" idx="12"/>
          </p:nvPr>
        </p:nvSpPr>
        <p:spPr/>
        <p:txBody>
          <a:bodyPr/>
          <a:lstStyle>
            <a:lvl1pPr>
              <a:defRPr/>
            </a:lvl1pPr>
            <a:extLst/>
          </a:lstStyle>
          <a:p>
            <a:pPr>
              <a:defRPr/>
            </a:pPr>
            <a:fld id="{028C1321-E29F-4C7B-B21F-432CA4DF9ED3}"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alpha val="20000"/>
          </a:schemeClr>
        </a:solidFill>
        <a:effectLst/>
      </p:bgPr>
    </p:bg>
    <p:spTree>
      <p:nvGrpSpPr>
        <p:cNvPr id="1" name=""/>
        <p:cNvGrpSpPr/>
        <p:nvPr/>
      </p:nvGrpSpPr>
      <p:grpSpPr>
        <a:xfrm>
          <a:off x="0" y="0"/>
          <a:ext cx="0" cy="0"/>
          <a:chOff x="0" y="0"/>
          <a:chExt cx="0" cy="0"/>
        </a:xfrm>
      </p:grpSpPr>
      <p:sp>
        <p:nvSpPr>
          <p:cNvPr id="7" name="Secteurs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Ellipse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031" name="Espace réservé du titre 4"/>
          <p:cNvSpPr>
            <a:spLocks noGrp="1"/>
          </p:cNvSpPr>
          <p:nvPr>
            <p:ph type="title"/>
          </p:nvPr>
        </p:nvSpPr>
        <p:spPr bwMode="auto">
          <a:xfrm>
            <a:off x="1435100" y="274638"/>
            <a:ext cx="7499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en-US" smtClean="0"/>
          </a:p>
        </p:txBody>
      </p:sp>
      <p:sp>
        <p:nvSpPr>
          <p:cNvPr id="1032" name="Espace réservé du texte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latin typeface="Arial" charset="0"/>
                <a:cs typeface="Arial" charset="0"/>
              </a:defRPr>
            </a:lvl1pPr>
            <a:extLst/>
          </a:lstStyle>
          <a:p>
            <a:pPr>
              <a:defRPr/>
            </a:pPr>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charset="0"/>
                <a:cs typeface="Arial" charset="0"/>
              </a:defRPr>
            </a:lvl1pPr>
            <a:extLst/>
          </a:lstStyle>
          <a:p>
            <a:pPr>
              <a:defRPr/>
            </a:pPr>
            <a:r>
              <a:rPr lang="fr-FR"/>
              <a:t>USTO- Septembre 2011</a:t>
            </a:r>
          </a:p>
        </p:txBody>
      </p:sp>
      <p:sp>
        <p:nvSpPr>
          <p:cNvPr id="22" name="Espace réservé du numéro de diapositive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latin typeface="Arial" charset="0"/>
                <a:cs typeface="Arial" charset="0"/>
              </a:defRPr>
            </a:lvl1pPr>
            <a:extLst/>
          </a:lstStyle>
          <a:p>
            <a:pPr>
              <a:defRPr/>
            </a:pPr>
            <a:fld id="{99A3CDF3-C39C-4A4F-91C1-F06277AAE27C}"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hf hdr="0" dt="0"/>
  <p:txStyles>
    <p:titleStyle>
      <a:lvl1pPr algn="l" rtl="0" eaLnBrk="0" fontAlgn="base" hangingPunct="0">
        <a:spcBef>
          <a:spcPct val="0"/>
        </a:spcBef>
        <a:spcAft>
          <a:spcPct val="0"/>
        </a:spcAft>
        <a:defRPr sz="4300" kern="1200">
          <a:solidFill>
            <a:srgbClr val="572314"/>
          </a:solidFill>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ist-socrates.berkeley.edu/~jsearle/photos/photos_10-03/pages/05searlesmile.html" TargetMode="Externa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ctrTitle"/>
          </p:nvPr>
        </p:nvSpPr>
        <p:spPr>
          <a:xfrm>
            <a:off x="1042988" y="1268413"/>
            <a:ext cx="7405687" cy="1008062"/>
          </a:xfrm>
        </p:spPr>
        <p:txBody>
          <a:bodyPr>
            <a:noAutofit/>
          </a:bodyPr>
          <a:lstStyle/>
          <a:p>
            <a:pPr algn="ctr" eaLnBrk="1" fontAlgn="auto" hangingPunct="1">
              <a:spcAft>
                <a:spcPts val="0"/>
              </a:spcAft>
              <a:defRPr/>
            </a:pPr>
            <a:r>
              <a:rPr lang="fr-FR" sz="4400" b="1" dirty="0" smtClean="0"/>
              <a:t>Du dialogue humain au dialogue homme-machine</a:t>
            </a:r>
          </a:p>
        </p:txBody>
      </p:sp>
      <p:sp>
        <p:nvSpPr>
          <p:cNvPr id="5" name="Sous-titre 4"/>
          <p:cNvSpPr>
            <a:spLocks noGrp="1"/>
          </p:cNvSpPr>
          <p:nvPr>
            <p:ph type="subTitle" idx="1"/>
          </p:nvPr>
        </p:nvSpPr>
        <p:spPr>
          <a:xfrm>
            <a:off x="4891063" y="2564904"/>
            <a:ext cx="3529012" cy="1223963"/>
          </a:xfrm>
        </p:spPr>
        <p:txBody>
          <a:bodyPr>
            <a:normAutofit/>
          </a:bodyPr>
          <a:lstStyle/>
          <a:p>
            <a:pPr algn="ctr" eaLnBrk="1" fontAlgn="auto" hangingPunct="1">
              <a:spcAft>
                <a:spcPts val="0"/>
              </a:spcAft>
              <a:buFont typeface="Wingdings 2"/>
              <a:buNone/>
              <a:defRPr/>
            </a:pPr>
            <a:r>
              <a:rPr lang="fr-FR" dirty="0" smtClean="0">
                <a:solidFill>
                  <a:schemeClr val="tx1"/>
                </a:solidFill>
              </a:rPr>
              <a:t>Jean Caelen</a:t>
            </a:r>
          </a:p>
          <a:p>
            <a:pPr algn="ctr" eaLnBrk="1" fontAlgn="auto" hangingPunct="1">
              <a:spcAft>
                <a:spcPts val="0"/>
              </a:spcAft>
              <a:defRPr/>
            </a:pPr>
            <a:r>
              <a:rPr lang="fr-FR" dirty="0" smtClean="0"/>
              <a:t>Ancien DR-CNRS</a:t>
            </a:r>
          </a:p>
          <a:p>
            <a:pPr algn="ctr" eaLnBrk="1" fontAlgn="auto" hangingPunct="1">
              <a:spcAft>
                <a:spcPts val="0"/>
              </a:spcAft>
              <a:buFont typeface="Wingdings 2"/>
              <a:buNone/>
              <a:defRPr/>
            </a:pPr>
            <a:endParaRPr lang="fr-FR" dirty="0"/>
          </a:p>
        </p:txBody>
      </p:sp>
      <p:pic>
        <p:nvPicPr>
          <p:cNvPr id="4" name="Picture 6" descr="pe0209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054" y="2852936"/>
            <a:ext cx="4332288" cy="34686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alternance-professionnelle.fr/wp-content/uploads/2019/01/avantages-agent-conversationnel-300x1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005064"/>
            <a:ext cx="2857500" cy="1895476"/>
          </a:xfrm>
          <a:prstGeom prst="rect">
            <a:avLst/>
          </a:prstGeom>
          <a:noFill/>
          <a:extLst>
            <a:ext uri="{909E8E84-426E-40DD-AFC4-6F175D3DCCD1}">
              <a14:hiddenFill xmlns:a14="http://schemas.microsoft.com/office/drawing/2010/main">
                <a:solidFill>
                  <a:srgbClr val="FFFFFF"/>
                </a:solidFill>
              </a14:hiddenFill>
            </a:ext>
          </a:extLst>
        </p:spPr>
      </p:pic>
      <p:sp>
        <p:nvSpPr>
          <p:cNvPr id="2" name="Flèche droite à entaille 1"/>
          <p:cNvSpPr/>
          <p:nvPr/>
        </p:nvSpPr>
        <p:spPr>
          <a:xfrm>
            <a:off x="4714342" y="4772782"/>
            <a:ext cx="576064" cy="36004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274638"/>
            <a:ext cx="8394700" cy="1143000"/>
          </a:xfrm>
        </p:spPr>
        <p:txBody>
          <a:bodyPr/>
          <a:lstStyle/>
          <a:p>
            <a:pPr>
              <a:defRPr/>
            </a:pPr>
            <a:r>
              <a:rPr lang="fr-FR" sz="4000" dirty="0" smtClean="0"/>
              <a:t>La théorie des jeux</a:t>
            </a:r>
            <a:endParaRPr lang="fr-FR" sz="4000" dirty="0"/>
          </a:p>
        </p:txBody>
      </p:sp>
      <p:sp>
        <p:nvSpPr>
          <p:cNvPr id="3" name="Espace réservé du contenu 2"/>
          <p:cNvSpPr>
            <a:spLocks noGrp="1"/>
          </p:cNvSpPr>
          <p:nvPr>
            <p:ph idx="1"/>
          </p:nvPr>
        </p:nvSpPr>
        <p:spPr>
          <a:xfrm>
            <a:off x="539750" y="1447800"/>
            <a:ext cx="8394700" cy="4800600"/>
          </a:xfrm>
        </p:spPr>
        <p:txBody>
          <a:bodyPr/>
          <a:lstStyle/>
          <a:p>
            <a:pPr>
              <a:defRPr/>
            </a:pPr>
            <a:r>
              <a:rPr lang="fr-FR" sz="2000" dirty="0" smtClean="0"/>
              <a:t>1945 jeux économiques : Von Neumann, </a:t>
            </a:r>
            <a:r>
              <a:rPr lang="fr-FR" sz="2000" dirty="0" err="1" smtClean="0"/>
              <a:t>Morgensten</a:t>
            </a:r>
            <a:r>
              <a:rPr lang="fr-FR" sz="2000" dirty="0" smtClean="0"/>
              <a:t>, Nash</a:t>
            </a:r>
          </a:p>
          <a:p>
            <a:pPr>
              <a:defRPr/>
            </a:pPr>
            <a:r>
              <a:rPr lang="fr-FR" sz="2000" dirty="0" smtClean="0"/>
              <a:t>Domaines d’application : Jeux de société, Biologie, Sciences sociales, économie</a:t>
            </a:r>
          </a:p>
          <a:p>
            <a:pPr algn="just">
              <a:buNone/>
              <a:defRPr/>
            </a:pPr>
            <a:r>
              <a:rPr lang="fr-FR" sz="2000" dirty="0">
                <a:solidFill>
                  <a:schemeClr val="accent3">
                    <a:lumMod val="75000"/>
                  </a:schemeClr>
                </a:solidFill>
              </a:rPr>
              <a:t>Définition : </a:t>
            </a:r>
            <a:r>
              <a:rPr lang="fr-FR" sz="2000" dirty="0"/>
              <a:t>un jeu est une situation où des individus rationnels (les "joueurs") sont conduits à faire des choix stratégiques parmi un certain nombre d'actions possibles, et dans un cadre défini à l'avance (les "règles du jeu"), le résultat de ces choix constituant une issue du jeu, à laquelle est associé un gain (ou </a:t>
            </a:r>
            <a:r>
              <a:rPr lang="fr-FR" sz="2000" dirty="0" smtClean="0"/>
              <a:t>perte), </a:t>
            </a:r>
            <a:r>
              <a:rPr lang="fr-FR" sz="2000" dirty="0"/>
              <a:t>positif ou négatif, pour chacun des participants.</a:t>
            </a:r>
          </a:p>
          <a:p>
            <a:pPr algn="just">
              <a:buNone/>
              <a:defRPr/>
            </a:pPr>
            <a:r>
              <a:rPr lang="fr-FR" sz="2000" dirty="0">
                <a:solidFill>
                  <a:schemeClr val="accent3">
                    <a:lumMod val="75000"/>
                  </a:schemeClr>
                </a:solidFill>
              </a:rPr>
              <a:t>La théorie des jeux </a:t>
            </a:r>
            <a:r>
              <a:rPr lang="fr-FR" sz="2000" dirty="0"/>
              <a:t>modélise le comportement d'un agent face à des situations de choix, elle étudie toute situation dans laquelle des agents interagissent.  Elle modélise des situations dans lesquelles plusieurs agents font des choix, puis des actions conditionnées par ces choix, ces actions ayant à leur tour des effets sur les gains (ou pertes), ceux des uns affectant les gains des autres</a:t>
            </a:r>
          </a:p>
          <a:p>
            <a:pPr lvl="1">
              <a:defRPr/>
            </a:pPr>
            <a:endParaRPr lang="fr-FR" sz="2000" dirty="0" smtClean="0"/>
          </a:p>
          <a:p>
            <a:pPr>
              <a:defRPr/>
            </a:pPr>
            <a:endParaRPr lang="fr-FR" dirty="0" smtClean="0"/>
          </a:p>
          <a:p>
            <a:pPr>
              <a:defRPr/>
            </a:pPr>
            <a:endParaRPr lang="fr-FR" dirty="0"/>
          </a:p>
        </p:txBody>
      </p:sp>
      <p:sp>
        <p:nvSpPr>
          <p:cNvPr id="21509" name="Espace réservé du numéro de diapositive 4"/>
          <p:cNvSpPr>
            <a:spLocks noGrp="1"/>
          </p:cNvSpPr>
          <p:nvPr>
            <p:ph type="sldNum" sz="quarter" idx="11"/>
          </p:nvPr>
        </p:nvSpPr>
        <p:spPr bwMode="auto">
          <a:noFill/>
          <a:ln>
            <a:miter lim="800000"/>
            <a:headEnd/>
            <a:tailEnd/>
          </a:ln>
        </p:spPr>
        <p:txBody>
          <a:bodyPr vert="horz" wrap="square" lIns="91440" tIns="45720" rIns="91440" bIns="45720" numCol="1" anchorCtr="0" compatLnSpc="1">
            <a:prstTxWarp prst="textNoShape">
              <a:avLst/>
            </a:prstTxWarp>
          </a:bodyPr>
          <a:lstStyle/>
          <a:p>
            <a:fld id="{FC71D909-F94B-4D92-B8C4-DA04DFC6F7A8}" type="slidenum">
              <a:rPr lang="fr-FR" smtClean="0">
                <a:latin typeface="Arial" pitchFamily="34" charset="0"/>
                <a:cs typeface="Arial" pitchFamily="34" charset="0"/>
              </a:rPr>
              <a:pPr/>
              <a:t>10</a:t>
            </a:fld>
            <a:endParaRPr lang="fr-FR"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274638"/>
            <a:ext cx="8394700" cy="1143000"/>
          </a:xfrm>
        </p:spPr>
        <p:txBody>
          <a:bodyPr/>
          <a:lstStyle/>
          <a:p>
            <a:pPr>
              <a:defRPr/>
            </a:pPr>
            <a:r>
              <a:rPr lang="fr-FR" sz="4000" dirty="0" smtClean="0"/>
              <a:t>Jeu</a:t>
            </a:r>
            <a:r>
              <a:rPr lang="fr-FR" dirty="0" smtClean="0"/>
              <a:t> stratégique</a:t>
            </a:r>
            <a:endParaRPr lang="fr-FR" dirty="0"/>
          </a:p>
        </p:txBody>
      </p:sp>
      <p:sp>
        <p:nvSpPr>
          <p:cNvPr id="3" name="Espace réservé du contenu 2"/>
          <p:cNvSpPr>
            <a:spLocks noGrp="1"/>
          </p:cNvSpPr>
          <p:nvPr>
            <p:ph idx="1"/>
          </p:nvPr>
        </p:nvSpPr>
        <p:spPr>
          <a:xfrm>
            <a:off x="539750" y="1447800"/>
            <a:ext cx="8394700" cy="4800600"/>
          </a:xfrm>
        </p:spPr>
        <p:txBody>
          <a:bodyPr/>
          <a:lstStyle/>
          <a:p>
            <a:pPr marL="0" algn="just">
              <a:buFont typeface="Wingdings 2" pitchFamily="18" charset="2"/>
              <a:buNone/>
              <a:defRPr/>
            </a:pPr>
            <a:r>
              <a:rPr lang="fr-FR" sz="2800" dirty="0" smtClean="0"/>
              <a:t>Une personne est engagée dans un </a:t>
            </a:r>
            <a:r>
              <a:rPr lang="fr-FR" sz="2800" dirty="0" smtClean="0">
                <a:solidFill>
                  <a:schemeClr val="accent3">
                    <a:lumMod val="75000"/>
                  </a:schemeClr>
                </a:solidFill>
              </a:rPr>
              <a:t>jeu stratégique </a:t>
            </a:r>
            <a:r>
              <a:rPr lang="fr-FR" sz="2800" dirty="0" smtClean="0"/>
              <a:t>avec une ou plusieurs personnes lorsque ses gains sont affectés non seulement par les actions qu’il entreprend, mais aussi par les actions des autres.</a:t>
            </a:r>
          </a:p>
          <a:p>
            <a:pPr marL="0" algn="just">
              <a:defRPr/>
            </a:pPr>
            <a:r>
              <a:rPr lang="fr-FR" sz="2400" dirty="0" smtClean="0"/>
              <a:t>ensemble de </a:t>
            </a:r>
            <a:r>
              <a:rPr lang="fr-FR" sz="2400" dirty="0" smtClean="0">
                <a:solidFill>
                  <a:schemeClr val="accent3">
                    <a:lumMod val="75000"/>
                  </a:schemeClr>
                </a:solidFill>
              </a:rPr>
              <a:t>règles du jeu </a:t>
            </a:r>
            <a:r>
              <a:rPr lang="fr-FR" sz="2400" dirty="0" smtClean="0"/>
              <a:t>: encadrent et contraignent le comportement des joueurs</a:t>
            </a:r>
            <a:r>
              <a:rPr lang="fr-FR" sz="2800" dirty="0" smtClean="0"/>
              <a:t>, </a:t>
            </a:r>
          </a:p>
          <a:p>
            <a:pPr marL="0" algn="just">
              <a:defRPr/>
            </a:pPr>
            <a:r>
              <a:rPr lang="fr-FR" sz="2800" dirty="0" smtClean="0"/>
              <a:t> </a:t>
            </a:r>
            <a:r>
              <a:rPr lang="fr-FR" sz="2400" dirty="0" smtClean="0"/>
              <a:t>ensemble de gains par joueur, affectés à chaque combinaison de choix : </a:t>
            </a:r>
            <a:r>
              <a:rPr lang="fr-FR" sz="2400" dirty="0" smtClean="0">
                <a:solidFill>
                  <a:schemeClr val="accent3">
                    <a:lumMod val="75000"/>
                  </a:schemeClr>
                </a:solidFill>
              </a:rPr>
              <a:t>l’utilité,</a:t>
            </a:r>
            <a:endParaRPr lang="fr-FR" sz="2800" dirty="0" smtClean="0">
              <a:solidFill>
                <a:schemeClr val="accent3">
                  <a:lumMod val="75000"/>
                </a:schemeClr>
              </a:solidFill>
            </a:endParaRPr>
          </a:p>
          <a:p>
            <a:pPr marL="0" algn="just">
              <a:defRPr/>
            </a:pPr>
            <a:r>
              <a:rPr lang="fr-FR" sz="2400" dirty="0" smtClean="0"/>
              <a:t>une</a:t>
            </a:r>
            <a:r>
              <a:rPr lang="fr-FR" sz="2400" dirty="0" smtClean="0">
                <a:solidFill>
                  <a:schemeClr val="accent3">
                    <a:lumMod val="75000"/>
                  </a:schemeClr>
                </a:solidFill>
              </a:rPr>
              <a:t> stratégie </a:t>
            </a:r>
            <a:r>
              <a:rPr lang="fr-FR" sz="2400" dirty="0" smtClean="0"/>
              <a:t>:  un choix parmi les coups possibles, appliquée par le joueur.</a:t>
            </a:r>
          </a:p>
          <a:p>
            <a:pPr marL="0" indent="0" algn="just">
              <a:buNone/>
              <a:defRPr/>
            </a:pPr>
            <a:endParaRPr lang="fr-FR" dirty="0" smtClean="0"/>
          </a:p>
          <a:p>
            <a:pPr marL="0" algn="just">
              <a:buFont typeface="Wingdings 2" pitchFamily="18" charset="2"/>
              <a:buNone/>
              <a:defRPr/>
            </a:pPr>
            <a:endParaRPr lang="fr-FR" dirty="0"/>
          </a:p>
        </p:txBody>
      </p:sp>
      <p:sp>
        <p:nvSpPr>
          <p:cNvPr id="23557" name="Espace réservé du numéro de diapositive 4"/>
          <p:cNvSpPr>
            <a:spLocks noGrp="1"/>
          </p:cNvSpPr>
          <p:nvPr>
            <p:ph type="sldNum" sz="quarter" idx="11"/>
          </p:nvPr>
        </p:nvSpPr>
        <p:spPr bwMode="auto">
          <a:noFill/>
          <a:ln>
            <a:miter lim="800000"/>
            <a:headEnd/>
            <a:tailEnd/>
          </a:ln>
        </p:spPr>
        <p:txBody>
          <a:bodyPr vert="horz" wrap="square" lIns="91440" tIns="45720" rIns="91440" bIns="45720" numCol="1" anchorCtr="0" compatLnSpc="1">
            <a:prstTxWarp prst="textNoShape">
              <a:avLst/>
            </a:prstTxWarp>
          </a:bodyPr>
          <a:lstStyle/>
          <a:p>
            <a:fld id="{8B546194-4489-4239-BCCE-1849B0FB61D7}" type="slidenum">
              <a:rPr lang="fr-FR" smtClean="0">
                <a:latin typeface="Arial" pitchFamily="34" charset="0"/>
                <a:cs typeface="Arial" pitchFamily="34" charset="0"/>
              </a:rPr>
              <a:pPr/>
              <a:t>11</a:t>
            </a:fld>
            <a:endParaRPr lang="fr-FR"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274638"/>
            <a:ext cx="8394700" cy="1143000"/>
          </a:xfrm>
        </p:spPr>
        <p:txBody>
          <a:bodyPr/>
          <a:lstStyle/>
          <a:p>
            <a:pPr>
              <a:defRPr/>
            </a:pPr>
            <a:r>
              <a:rPr lang="fr-FR" sz="4000" dirty="0" smtClean="0"/>
              <a:t>Equilibre de Nash</a:t>
            </a:r>
            <a:endParaRPr lang="fr-FR" sz="4000" dirty="0"/>
          </a:p>
        </p:txBody>
      </p:sp>
      <p:sp>
        <p:nvSpPr>
          <p:cNvPr id="3" name="Espace réservé du contenu 2"/>
          <p:cNvSpPr>
            <a:spLocks noGrp="1"/>
          </p:cNvSpPr>
          <p:nvPr>
            <p:ph idx="1"/>
          </p:nvPr>
        </p:nvSpPr>
        <p:spPr>
          <a:xfrm>
            <a:off x="395288" y="1557338"/>
            <a:ext cx="8394700" cy="4103687"/>
          </a:xfrm>
        </p:spPr>
        <p:txBody>
          <a:bodyPr/>
          <a:lstStyle/>
          <a:p>
            <a:pPr marL="0" indent="-457200" algn="just">
              <a:buFont typeface="Wingdings 2" pitchFamily="18" charset="2"/>
              <a:buNone/>
              <a:tabLst>
                <a:tab pos="549275" algn="l"/>
                <a:tab pos="914400" algn="l"/>
                <a:tab pos="1325563" algn="l"/>
                <a:tab pos="1782763" algn="l"/>
                <a:tab pos="2239963" algn="l"/>
                <a:tab pos="2697163" algn="l"/>
                <a:tab pos="3200400" algn="l"/>
                <a:tab pos="4114800" algn="l"/>
              </a:tabLst>
              <a:defRPr/>
            </a:pPr>
            <a:r>
              <a:rPr lang="fr-FR" sz="2400" dirty="0" smtClean="0"/>
              <a:t>On appelle </a:t>
            </a:r>
            <a:r>
              <a:rPr lang="fr-FR" sz="2400" b="1" dirty="0" smtClean="0">
                <a:solidFill>
                  <a:schemeClr val="accent3">
                    <a:lumMod val="75000"/>
                  </a:schemeClr>
                </a:solidFill>
              </a:rPr>
              <a:t>équilibre</a:t>
            </a:r>
            <a:r>
              <a:rPr lang="fr-FR" sz="2400" dirty="0" smtClean="0">
                <a:solidFill>
                  <a:schemeClr val="accent3"/>
                </a:solidFill>
              </a:rPr>
              <a:t> </a:t>
            </a:r>
            <a:r>
              <a:rPr lang="fr-FR" sz="2400" dirty="0" smtClean="0"/>
              <a:t>un état ou une situation où aucun joueur ne souhaite modifier son comportement même connaissant le comportement des autres joueurs. Une fois qu’un équilibre a été atteint il n’y a aucune raison de le quitter, et donc le jeu s’arrête </a:t>
            </a:r>
            <a:endParaRPr lang="fr-FR" dirty="0" smtClean="0"/>
          </a:p>
          <a:p>
            <a:pPr marL="0" indent="-457200" algn="just">
              <a:buFont typeface="Wingdings 2" pitchFamily="18" charset="2"/>
              <a:buNone/>
              <a:tabLst>
                <a:tab pos="549275" algn="l"/>
                <a:tab pos="914400" algn="l"/>
                <a:tab pos="1325563" algn="l"/>
                <a:tab pos="1782763" algn="l"/>
                <a:tab pos="2239963" algn="l"/>
                <a:tab pos="2697163" algn="l"/>
                <a:tab pos="3200400" algn="l"/>
                <a:tab pos="4114800" algn="l"/>
              </a:tabLst>
              <a:defRPr/>
            </a:pPr>
            <a:endParaRPr lang="fr-FR" sz="2000" b="1" dirty="0" smtClean="0">
              <a:solidFill>
                <a:schemeClr val="accent3"/>
              </a:solidFill>
            </a:endParaRPr>
          </a:p>
          <a:p>
            <a:pPr marL="0" indent="-457200" algn="just">
              <a:buFont typeface="Wingdings 2" pitchFamily="18" charset="2"/>
              <a:buNone/>
              <a:tabLst>
                <a:tab pos="549275" algn="l"/>
                <a:tab pos="914400" algn="l"/>
                <a:tab pos="1325563" algn="l"/>
                <a:tab pos="1782763" algn="l"/>
                <a:tab pos="2239963" algn="l"/>
                <a:tab pos="2697163" algn="l"/>
                <a:tab pos="3200400" algn="l"/>
                <a:tab pos="4114800" algn="l"/>
              </a:tabLst>
              <a:defRPr/>
            </a:pPr>
            <a:r>
              <a:rPr lang="fr-FR" sz="2400" b="1" dirty="0" smtClean="0">
                <a:solidFill>
                  <a:schemeClr val="accent3">
                    <a:lumMod val="75000"/>
                  </a:schemeClr>
                </a:solidFill>
              </a:rPr>
              <a:t>L’équilibre de Nash</a:t>
            </a:r>
            <a:r>
              <a:rPr lang="fr-FR" sz="2400" dirty="0" smtClean="0">
                <a:solidFill>
                  <a:schemeClr val="accent3">
                    <a:lumMod val="75000"/>
                  </a:schemeClr>
                </a:solidFill>
              </a:rPr>
              <a:t> </a:t>
            </a:r>
            <a:r>
              <a:rPr lang="fr-FR" sz="2400" dirty="0" smtClean="0"/>
              <a:t>est un concept fondamental en théorie des jeux, c’est pour un joueur </a:t>
            </a:r>
            <a:r>
              <a:rPr lang="fr-FR" sz="2400" dirty="0" smtClean="0">
                <a:solidFill>
                  <a:srgbClr val="000099"/>
                </a:solidFill>
              </a:rPr>
              <a:t>la meilleure stratégie possible étant donnée les stratégies des autres joueurs. </a:t>
            </a:r>
            <a:r>
              <a:rPr lang="fr-FR" sz="2400" dirty="0" smtClean="0"/>
              <a:t>Mais cet équilibre est relatif, il dépend des stratégies des autres joueurs. Ex. : dilemme du prisonnier</a:t>
            </a:r>
          </a:p>
          <a:p>
            <a:pPr>
              <a:buFont typeface="Wingdings 2" pitchFamily="18" charset="2"/>
              <a:buNone/>
              <a:defRPr/>
            </a:pPr>
            <a:endParaRPr lang="fr-FR" sz="2000" dirty="0"/>
          </a:p>
        </p:txBody>
      </p:sp>
      <p:sp>
        <p:nvSpPr>
          <p:cNvPr id="30725" name="Espace réservé du numéro de diapositive 4"/>
          <p:cNvSpPr>
            <a:spLocks noGrp="1"/>
          </p:cNvSpPr>
          <p:nvPr>
            <p:ph type="sldNum" sz="quarter" idx="11"/>
          </p:nvPr>
        </p:nvSpPr>
        <p:spPr bwMode="auto">
          <a:noFill/>
          <a:ln>
            <a:miter lim="800000"/>
            <a:headEnd/>
            <a:tailEnd/>
          </a:ln>
        </p:spPr>
        <p:txBody>
          <a:bodyPr vert="horz" wrap="square" lIns="91440" tIns="45720" rIns="91440" bIns="45720" numCol="1" anchorCtr="0" compatLnSpc="1">
            <a:prstTxWarp prst="textNoShape">
              <a:avLst/>
            </a:prstTxWarp>
          </a:bodyPr>
          <a:lstStyle/>
          <a:p>
            <a:fld id="{82823E4E-C61C-404A-AB2A-AAF9038103F3}" type="slidenum">
              <a:rPr lang="fr-FR" smtClean="0">
                <a:latin typeface="Arial" pitchFamily="34" charset="0"/>
                <a:cs typeface="Arial" pitchFamily="34" charset="0"/>
              </a:rPr>
              <a:pPr/>
              <a:t>12</a:t>
            </a:fld>
            <a:endParaRPr lang="fr-FR"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650" y="260648"/>
            <a:ext cx="8394700" cy="1143000"/>
          </a:xfrm>
        </p:spPr>
        <p:txBody>
          <a:bodyPr/>
          <a:lstStyle/>
          <a:p>
            <a:pPr>
              <a:defRPr/>
            </a:pPr>
            <a:r>
              <a:rPr lang="fr-FR" sz="4000" dirty="0" smtClean="0"/>
              <a:t>Le dialogue est un jeu</a:t>
            </a:r>
            <a:endParaRPr lang="fr-FR" sz="4000" dirty="0"/>
          </a:p>
        </p:txBody>
      </p:sp>
      <p:sp>
        <p:nvSpPr>
          <p:cNvPr id="3" name="Espace réservé du contenu 2"/>
          <p:cNvSpPr>
            <a:spLocks noGrp="1"/>
          </p:cNvSpPr>
          <p:nvPr>
            <p:ph idx="1"/>
          </p:nvPr>
        </p:nvSpPr>
        <p:spPr>
          <a:xfrm>
            <a:off x="251520" y="1628800"/>
            <a:ext cx="8682930" cy="4800600"/>
          </a:xfrm>
        </p:spPr>
        <p:txBody>
          <a:bodyPr/>
          <a:lstStyle/>
          <a:p>
            <a:pPr algn="just">
              <a:buFont typeface="Wingdings 2" pitchFamily="18" charset="2"/>
              <a:buNone/>
              <a:defRPr/>
            </a:pPr>
            <a:r>
              <a:rPr lang="fr-FR" sz="2400" dirty="0" smtClean="0">
                <a:solidFill>
                  <a:schemeClr val="accent3">
                    <a:lumMod val="75000"/>
                  </a:schemeClr>
                </a:solidFill>
              </a:rPr>
              <a:t>Un dialogue est un jeu </a:t>
            </a:r>
            <a:r>
              <a:rPr lang="fr-FR" sz="2400" dirty="0" smtClean="0"/>
              <a:t>au cours duquel chaque participant joue des « coups » à l’aide </a:t>
            </a:r>
            <a:r>
              <a:rPr lang="fr-FR" sz="2400" dirty="0" smtClean="0">
                <a:solidFill>
                  <a:schemeClr val="accent3">
                    <a:lumMod val="75000"/>
                  </a:schemeClr>
                </a:solidFill>
              </a:rPr>
              <a:t>d’actes de langage </a:t>
            </a:r>
            <a:r>
              <a:rPr lang="fr-FR" sz="2400" dirty="0" smtClean="0"/>
              <a:t>pour atteindre son but. </a:t>
            </a:r>
          </a:p>
          <a:p>
            <a:pPr algn="just">
              <a:buFont typeface="Wingdings 2" pitchFamily="18" charset="2"/>
              <a:buNone/>
              <a:defRPr/>
            </a:pPr>
            <a:r>
              <a:rPr lang="fr-FR" sz="2400" dirty="0" smtClean="0"/>
              <a:t>Un dialogue se présente comme une suite d’échanges ou tours de parole au cours de laquelle chaque locuteur évalue son</a:t>
            </a:r>
            <a:r>
              <a:rPr lang="fr-FR" sz="2400" dirty="0" smtClean="0">
                <a:solidFill>
                  <a:schemeClr val="accent3"/>
                </a:solidFill>
              </a:rPr>
              <a:t> </a:t>
            </a:r>
            <a:r>
              <a:rPr lang="fr-FR" sz="2400" dirty="0" smtClean="0">
                <a:solidFill>
                  <a:schemeClr val="accent3">
                    <a:lumMod val="75000"/>
                  </a:schemeClr>
                </a:solidFill>
              </a:rPr>
              <a:t>intérêt (gain)</a:t>
            </a:r>
            <a:r>
              <a:rPr lang="fr-FR" sz="2400" dirty="0" smtClean="0"/>
              <a:t>. </a:t>
            </a:r>
          </a:p>
          <a:p>
            <a:pPr algn="just">
              <a:buFont typeface="Wingdings 2" pitchFamily="18" charset="2"/>
              <a:buNone/>
              <a:defRPr/>
            </a:pPr>
            <a:r>
              <a:rPr lang="fr-FR" sz="2400" dirty="0" smtClean="0"/>
              <a:t>Le jeu se maintient tant que l’intérêt individuel / conjoint se maintient ou que le but conversationnel n’est pas atteint</a:t>
            </a:r>
          </a:p>
          <a:p>
            <a:pPr algn="just">
              <a:buFont typeface="Wingdings 2" pitchFamily="18" charset="2"/>
              <a:buNone/>
              <a:defRPr/>
            </a:pPr>
            <a:r>
              <a:rPr lang="fr-FR" sz="2400" dirty="0" smtClean="0"/>
              <a:t>Il prend des formes diverses : débat, interrogatoire, négociation, discussion, marchandage, etc.</a:t>
            </a:r>
          </a:p>
          <a:p>
            <a:pPr algn="just">
              <a:buFont typeface="Wingdings 2" pitchFamily="18" charset="2"/>
              <a:buNone/>
              <a:defRPr/>
            </a:pPr>
            <a:r>
              <a:rPr lang="fr-FR" sz="2400" dirty="0" smtClean="0"/>
              <a:t>Chaque locuteur détermine sa </a:t>
            </a:r>
            <a:r>
              <a:rPr lang="fr-FR" sz="2400" dirty="0" smtClean="0">
                <a:solidFill>
                  <a:schemeClr val="accent3">
                    <a:lumMod val="75000"/>
                  </a:schemeClr>
                </a:solidFill>
              </a:rPr>
              <a:t>stratégie</a:t>
            </a:r>
          </a:p>
        </p:txBody>
      </p:sp>
      <p:sp>
        <p:nvSpPr>
          <p:cNvPr id="20485" name="Espace réservé du numéro de diapositive 4"/>
          <p:cNvSpPr>
            <a:spLocks noGrp="1"/>
          </p:cNvSpPr>
          <p:nvPr>
            <p:ph type="sldNum" sz="quarter" idx="11"/>
          </p:nvPr>
        </p:nvSpPr>
        <p:spPr bwMode="auto">
          <a:noFill/>
          <a:ln>
            <a:miter lim="800000"/>
            <a:headEnd/>
            <a:tailEnd/>
          </a:ln>
        </p:spPr>
        <p:txBody>
          <a:bodyPr vert="horz" wrap="square" lIns="91440" tIns="45720" rIns="91440" bIns="45720" numCol="1" anchorCtr="0" compatLnSpc="1">
            <a:prstTxWarp prst="textNoShape">
              <a:avLst/>
            </a:prstTxWarp>
          </a:bodyPr>
          <a:lstStyle/>
          <a:p>
            <a:fld id="{A8B7D8F7-0343-4C4E-8256-6CA91FB06CF2}" type="slidenum">
              <a:rPr lang="fr-FR" smtClean="0">
                <a:latin typeface="Arial" pitchFamily="34" charset="0"/>
                <a:cs typeface="Arial" pitchFamily="34" charset="0"/>
              </a:rPr>
              <a:pPr/>
              <a:t>13</a:t>
            </a:fld>
            <a:endParaRPr lang="fr-FR"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274638"/>
            <a:ext cx="8394700" cy="1143000"/>
          </a:xfrm>
        </p:spPr>
        <p:txBody>
          <a:bodyPr/>
          <a:lstStyle/>
          <a:p>
            <a:pPr>
              <a:defRPr/>
            </a:pPr>
            <a:r>
              <a:rPr lang="fr-FR" sz="3600" b="1" dirty="0" smtClean="0">
                <a:solidFill>
                  <a:schemeClr val="accent3">
                    <a:lumMod val="50000"/>
                  </a:schemeClr>
                </a:solidFill>
              </a:rPr>
              <a:t>Dialogue D = (I, C, F, G</a:t>
            </a:r>
            <a:r>
              <a:rPr lang="fr-FR" sz="3600" b="1" baseline="-25000" dirty="0" smtClean="0">
                <a:solidFill>
                  <a:schemeClr val="accent3">
                    <a:lumMod val="50000"/>
                  </a:schemeClr>
                </a:solidFill>
              </a:rPr>
              <a:t>(I)</a:t>
            </a:r>
            <a:r>
              <a:rPr lang="fr-FR" sz="3600" b="1" dirty="0" smtClean="0">
                <a:solidFill>
                  <a:schemeClr val="accent3">
                    <a:lumMod val="50000"/>
                  </a:schemeClr>
                </a:solidFill>
              </a:rPr>
              <a:t>, S, J) </a:t>
            </a:r>
            <a:endParaRPr lang="fr-FR" sz="3600" b="1" dirty="0">
              <a:solidFill>
                <a:schemeClr val="accent3">
                  <a:lumMod val="50000"/>
                </a:schemeClr>
              </a:solidFill>
            </a:endParaRPr>
          </a:p>
        </p:txBody>
      </p:sp>
      <p:sp>
        <p:nvSpPr>
          <p:cNvPr id="3" name="Espace réservé du contenu 2"/>
          <p:cNvSpPr>
            <a:spLocks noGrp="1"/>
          </p:cNvSpPr>
          <p:nvPr>
            <p:ph idx="1"/>
          </p:nvPr>
        </p:nvSpPr>
        <p:spPr>
          <a:xfrm>
            <a:off x="250825" y="1447800"/>
            <a:ext cx="8683625" cy="4800600"/>
          </a:xfrm>
        </p:spPr>
        <p:txBody>
          <a:bodyPr/>
          <a:lstStyle/>
          <a:p>
            <a:pPr lvl="1">
              <a:buFont typeface="Verdana" pitchFamily="34" charset="0"/>
              <a:buNone/>
              <a:defRPr/>
            </a:pPr>
            <a:r>
              <a:rPr lang="fr-FR" sz="1800" dirty="0" smtClean="0"/>
              <a:t>I = ensemble des </a:t>
            </a:r>
            <a:r>
              <a:rPr lang="fr-FR" sz="1800" dirty="0" smtClean="0">
                <a:solidFill>
                  <a:srgbClr val="000099"/>
                </a:solidFill>
              </a:rPr>
              <a:t>interlocuteurs</a:t>
            </a:r>
            <a:r>
              <a:rPr lang="fr-FR" sz="1800" dirty="0" smtClean="0"/>
              <a:t> {i} ayant chacun son système de valeurs (préférences sur les gains)</a:t>
            </a:r>
          </a:p>
          <a:p>
            <a:pPr lvl="1">
              <a:buFont typeface="Verdana" pitchFamily="34" charset="0"/>
              <a:buNone/>
              <a:defRPr/>
            </a:pPr>
            <a:r>
              <a:rPr lang="fr-FR" sz="1800" dirty="0"/>
              <a:t>C</a:t>
            </a:r>
            <a:r>
              <a:rPr lang="fr-FR" sz="1800" dirty="0" smtClean="0"/>
              <a:t> = </a:t>
            </a:r>
            <a:r>
              <a:rPr lang="fr-FR" sz="1800" dirty="0" smtClean="0">
                <a:solidFill>
                  <a:srgbClr val="000099"/>
                </a:solidFill>
              </a:rPr>
              <a:t>cadre</a:t>
            </a:r>
            <a:r>
              <a:rPr lang="fr-FR" sz="1800" dirty="0" smtClean="0"/>
              <a:t> pragmatique (tâches, connaissances, mondes)</a:t>
            </a:r>
          </a:p>
          <a:p>
            <a:pPr lvl="1">
              <a:buFont typeface="Verdana" pitchFamily="34" charset="0"/>
              <a:buNone/>
              <a:defRPr/>
            </a:pPr>
            <a:r>
              <a:rPr lang="fr-FR" sz="1800" dirty="0" smtClean="0"/>
              <a:t>F = ensemble des </a:t>
            </a:r>
            <a:r>
              <a:rPr lang="fr-FR" sz="1800" dirty="0" smtClean="0">
                <a:solidFill>
                  <a:srgbClr val="000099"/>
                </a:solidFill>
              </a:rPr>
              <a:t>actes de dialogue </a:t>
            </a:r>
            <a:r>
              <a:rPr lang="fr-FR" sz="1800" dirty="0" smtClean="0"/>
              <a:t>{F</a:t>
            </a:r>
            <a:r>
              <a:rPr lang="fr-FR" sz="1800" baseline="30000" dirty="0" smtClean="0"/>
              <a:t>A</a:t>
            </a:r>
            <a:r>
              <a:rPr lang="fr-FR" sz="1800" dirty="0" smtClean="0"/>
              <a:t>, F</a:t>
            </a:r>
            <a:r>
              <a:rPr lang="fr-FR" sz="1800" baseline="30000" dirty="0" smtClean="0"/>
              <a:t>F</a:t>
            </a:r>
            <a:r>
              <a:rPr lang="fr-FR" sz="1800" dirty="0" smtClean="0"/>
              <a:t>, F</a:t>
            </a:r>
            <a:r>
              <a:rPr lang="fr-FR" sz="1800" baseline="30000" dirty="0" smtClean="0"/>
              <a:t>S</a:t>
            </a:r>
            <a:r>
              <a:rPr lang="fr-FR" sz="1800" dirty="0" smtClean="0"/>
              <a:t>, F</a:t>
            </a:r>
            <a:r>
              <a:rPr lang="fr-FR" sz="1800" baseline="30000" dirty="0" smtClean="0"/>
              <a:t>FS</a:t>
            </a:r>
            <a:r>
              <a:rPr lang="fr-FR" sz="1800" dirty="0" smtClean="0"/>
              <a:t>, F</a:t>
            </a:r>
            <a:r>
              <a:rPr lang="fr-FR" sz="1800" baseline="30000" dirty="0" smtClean="0"/>
              <a:t>D</a:t>
            </a:r>
            <a:r>
              <a:rPr lang="fr-FR" sz="1800" dirty="0" smtClean="0"/>
              <a:t>, F</a:t>
            </a:r>
            <a:r>
              <a:rPr lang="fr-FR" sz="1800" baseline="30000" dirty="0" smtClean="0"/>
              <a:t>P</a:t>
            </a:r>
            <a:r>
              <a:rPr lang="fr-FR" sz="1800" dirty="0" smtClean="0"/>
              <a:t>}</a:t>
            </a:r>
          </a:p>
          <a:p>
            <a:pPr lvl="1">
              <a:buFont typeface="Verdana" pitchFamily="34" charset="0"/>
              <a:buNone/>
              <a:defRPr/>
            </a:pPr>
            <a:r>
              <a:rPr lang="fr-FR" sz="1800" dirty="0" smtClean="0"/>
              <a:t>S = ensemble des </a:t>
            </a:r>
            <a:r>
              <a:rPr lang="fr-FR" sz="1800" dirty="0" smtClean="0">
                <a:solidFill>
                  <a:srgbClr val="000099"/>
                </a:solidFill>
              </a:rPr>
              <a:t>stratégies</a:t>
            </a:r>
            <a:r>
              <a:rPr lang="fr-FR" sz="1800" dirty="0" smtClean="0"/>
              <a:t> (D, R, C, N, K)</a:t>
            </a:r>
          </a:p>
          <a:p>
            <a:pPr lvl="1">
              <a:buFont typeface="Verdana" pitchFamily="34" charset="0"/>
              <a:buNone/>
              <a:defRPr/>
            </a:pPr>
            <a:r>
              <a:rPr lang="fr-FR" sz="1800" dirty="0" smtClean="0"/>
              <a:t>G</a:t>
            </a:r>
            <a:r>
              <a:rPr lang="fr-FR" sz="1800" baseline="-25000" dirty="0" smtClean="0"/>
              <a:t>i</a:t>
            </a:r>
            <a:r>
              <a:rPr lang="fr-FR" sz="1800" dirty="0" smtClean="0"/>
              <a:t> = ensemble des </a:t>
            </a:r>
            <a:r>
              <a:rPr lang="fr-FR" sz="1800" dirty="0" smtClean="0">
                <a:solidFill>
                  <a:srgbClr val="000099"/>
                </a:solidFill>
              </a:rPr>
              <a:t>gains</a:t>
            </a:r>
            <a:r>
              <a:rPr lang="fr-FR" sz="1800" dirty="0" smtClean="0"/>
              <a:t> des interlocuteurs i avec les notations G</a:t>
            </a:r>
            <a:r>
              <a:rPr lang="fr-FR" sz="1800" baseline="30000" dirty="0" smtClean="0"/>
              <a:t>E</a:t>
            </a:r>
            <a:r>
              <a:rPr lang="fr-FR" sz="1800" baseline="-25000" dirty="0" smtClean="0"/>
              <a:t> </a:t>
            </a:r>
            <a:r>
              <a:rPr lang="fr-FR" sz="1800" dirty="0" smtClean="0"/>
              <a:t>= gain espéré, G</a:t>
            </a:r>
            <a:r>
              <a:rPr lang="fr-FR" sz="1800" baseline="30000" dirty="0" smtClean="0"/>
              <a:t>C </a:t>
            </a:r>
            <a:r>
              <a:rPr lang="fr-FR" sz="1800" dirty="0" smtClean="0"/>
              <a:t>= gain conjoint, G</a:t>
            </a:r>
            <a:r>
              <a:rPr lang="fr-FR" sz="1800" baseline="30000" dirty="0" smtClean="0"/>
              <a:t>A</a:t>
            </a:r>
            <a:r>
              <a:rPr lang="fr-FR" sz="1800" dirty="0" smtClean="0"/>
              <a:t> = acquis</a:t>
            </a:r>
          </a:p>
          <a:p>
            <a:pPr lvl="1">
              <a:buFont typeface="Verdana" pitchFamily="34" charset="0"/>
              <a:buNone/>
              <a:defRPr/>
            </a:pPr>
            <a:r>
              <a:rPr lang="fr-FR" sz="1800" dirty="0" smtClean="0"/>
              <a:t>J = </a:t>
            </a:r>
            <a:r>
              <a:rPr lang="fr-FR" sz="1800" dirty="0" smtClean="0">
                <a:solidFill>
                  <a:srgbClr val="000099"/>
                </a:solidFill>
              </a:rPr>
              <a:t>type de jeu </a:t>
            </a:r>
            <a:r>
              <a:rPr lang="fr-FR" sz="1800" dirty="0" smtClean="0"/>
              <a:t>(répété ou non, à connaissances incomplètes, à somme nulle ou non, débat, discussion, interrogatoire, etc.)</a:t>
            </a:r>
          </a:p>
          <a:p>
            <a:pPr lvl="1">
              <a:buFont typeface="Verdana" pitchFamily="34" charset="0"/>
              <a:buNone/>
              <a:defRPr/>
            </a:pPr>
            <a:endParaRPr lang="fr-FR" sz="2000" dirty="0" smtClean="0"/>
          </a:p>
          <a:p>
            <a:pPr marL="403225" lvl="1" indent="0">
              <a:buNone/>
              <a:defRPr/>
            </a:pPr>
            <a:r>
              <a:rPr lang="fr-FR" sz="2000" dirty="0">
                <a:solidFill>
                  <a:schemeClr val="accent3">
                    <a:lumMod val="75000"/>
                  </a:schemeClr>
                </a:solidFill>
              </a:rPr>
              <a:t>Le dialogue est un jeu où chacun vise à équilibrer ses gains. Le but du jeu étant d’y trouver un intérêt. Pour cela à chaque étape du dialogue, chacun se donne une stratégie pour atteindre ce but.</a:t>
            </a:r>
          </a:p>
          <a:p>
            <a:pPr marL="403225" lvl="1" indent="0">
              <a:buNone/>
              <a:defRPr/>
            </a:pPr>
            <a:endParaRPr lang="fr-FR" sz="2000" dirty="0" smtClean="0">
              <a:solidFill>
                <a:schemeClr val="accent3">
                  <a:lumMod val="75000"/>
                </a:schemeClr>
              </a:solidFill>
            </a:endParaRPr>
          </a:p>
        </p:txBody>
      </p:sp>
      <p:sp>
        <p:nvSpPr>
          <p:cNvPr id="6" name="Espace réservé du numéro de diapositive 5"/>
          <p:cNvSpPr>
            <a:spLocks noGrp="1"/>
          </p:cNvSpPr>
          <p:nvPr>
            <p:ph type="sldNum" sz="quarter" idx="11"/>
          </p:nvPr>
        </p:nvSpPr>
        <p:spPr>
          <a:xfrm>
            <a:off x="8316913" y="6308725"/>
            <a:ext cx="636587" cy="433388"/>
          </a:xfrm>
        </p:spPr>
        <p:txBody>
          <a:bodyPr/>
          <a:lstStyle/>
          <a:p>
            <a:pPr>
              <a:defRPr/>
            </a:pPr>
            <a:fld id="{47A01596-83CE-42B5-89AD-E0A56B0B5EBF}" type="slidenum">
              <a:rPr lang="fr-FR" smtClean="0"/>
              <a:pPr>
                <a:defRPr/>
              </a:pPr>
              <a:t>14</a:t>
            </a:fld>
            <a:endParaRPr lang="fr-FR" dirty="0"/>
          </a:p>
        </p:txBody>
      </p:sp>
    </p:spTree>
    <p:extLst>
      <p:ext uri="{BB962C8B-B14F-4D97-AF65-F5344CB8AC3E}">
        <p14:creationId xmlns:p14="http://schemas.microsoft.com/office/powerpoint/2010/main" val="2848574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274638"/>
            <a:ext cx="8394700" cy="1143000"/>
          </a:xfrm>
        </p:spPr>
        <p:txBody>
          <a:bodyPr/>
          <a:lstStyle/>
          <a:p>
            <a:pPr>
              <a:defRPr/>
            </a:pPr>
            <a:r>
              <a:rPr lang="fr-FR" dirty="0" smtClean="0"/>
              <a:t>Les plans du dialogue</a:t>
            </a:r>
            <a:endParaRPr lang="fr-FR" dirty="0"/>
          </a:p>
        </p:txBody>
      </p:sp>
      <p:sp>
        <p:nvSpPr>
          <p:cNvPr id="18436" name="Espace réservé du numéro de diapositive 4"/>
          <p:cNvSpPr>
            <a:spLocks noGrp="1"/>
          </p:cNvSpPr>
          <p:nvPr>
            <p:ph type="sldNum" sz="quarter" idx="11"/>
          </p:nvPr>
        </p:nvSpPr>
        <p:spPr bwMode="auto">
          <a:noFill/>
          <a:ln>
            <a:miter lim="800000"/>
            <a:headEnd/>
            <a:tailEnd/>
          </a:ln>
        </p:spPr>
        <p:txBody>
          <a:bodyPr vert="horz" wrap="square" lIns="91440" tIns="45720" rIns="91440" bIns="45720" numCol="1" anchorCtr="0" compatLnSpc="1">
            <a:prstTxWarp prst="textNoShape">
              <a:avLst/>
            </a:prstTxWarp>
          </a:bodyPr>
          <a:lstStyle/>
          <a:p>
            <a:fld id="{A980CA3B-0065-49FE-84D2-C5A0229BB4B5}" type="slidenum">
              <a:rPr lang="fr-FR" smtClean="0">
                <a:latin typeface="Arial" pitchFamily="34" charset="0"/>
                <a:cs typeface="Arial" pitchFamily="34" charset="0"/>
              </a:rPr>
              <a:pPr/>
              <a:t>15</a:t>
            </a:fld>
            <a:endParaRPr lang="fr-FR" smtClean="0">
              <a:latin typeface="Arial" pitchFamily="34" charset="0"/>
              <a:cs typeface="Arial" pitchFamily="34" charset="0"/>
            </a:endParaRPr>
          </a:p>
        </p:txBody>
      </p:sp>
      <p:sp>
        <p:nvSpPr>
          <p:cNvPr id="6" name="Espace réservé du contenu 2"/>
          <p:cNvSpPr>
            <a:spLocks noGrp="1"/>
          </p:cNvSpPr>
          <p:nvPr>
            <p:ph idx="1"/>
          </p:nvPr>
        </p:nvSpPr>
        <p:spPr>
          <a:xfrm>
            <a:off x="395288" y="1844675"/>
            <a:ext cx="8394700" cy="3960813"/>
          </a:xfrm>
        </p:spPr>
        <p:txBody>
          <a:bodyPr/>
          <a:lstStyle/>
          <a:p>
            <a:pPr>
              <a:buFont typeface="Wingdings 2" pitchFamily="18" charset="2"/>
              <a:buNone/>
              <a:defRPr/>
            </a:pPr>
            <a:r>
              <a:rPr lang="fr-FR" sz="2400" dirty="0" smtClean="0">
                <a:solidFill>
                  <a:schemeClr val="accent3"/>
                </a:solidFill>
              </a:rPr>
              <a:t>Le dialogue se déroule simultanément sur différents plans :</a:t>
            </a:r>
          </a:p>
          <a:p>
            <a:pPr lvl="1">
              <a:defRPr/>
            </a:pPr>
            <a:r>
              <a:rPr lang="fr-FR" sz="2400" dirty="0" smtClean="0"/>
              <a:t>Le plan </a:t>
            </a:r>
            <a:r>
              <a:rPr lang="fr-FR" sz="2400" dirty="0" smtClean="0">
                <a:solidFill>
                  <a:srgbClr val="000099"/>
                </a:solidFill>
              </a:rPr>
              <a:t>actionnel</a:t>
            </a:r>
            <a:r>
              <a:rPr lang="fr-FR" sz="2400" dirty="0" smtClean="0"/>
              <a:t> : avancement des buts dans le monde</a:t>
            </a:r>
          </a:p>
          <a:p>
            <a:pPr lvl="2">
              <a:defRPr/>
            </a:pPr>
            <a:r>
              <a:rPr lang="fr-FR" sz="2000" dirty="0" smtClean="0"/>
              <a:t>Action et situation pragmatique</a:t>
            </a:r>
          </a:p>
          <a:p>
            <a:pPr lvl="1">
              <a:defRPr/>
            </a:pPr>
            <a:r>
              <a:rPr lang="fr-FR" sz="2400" dirty="0" smtClean="0"/>
              <a:t>Le plan </a:t>
            </a:r>
            <a:r>
              <a:rPr lang="fr-FR" sz="2400" dirty="0" smtClean="0">
                <a:solidFill>
                  <a:srgbClr val="000099"/>
                </a:solidFill>
              </a:rPr>
              <a:t>épistémique : </a:t>
            </a:r>
            <a:r>
              <a:rPr lang="fr-FR" sz="2400" dirty="0" smtClean="0"/>
              <a:t>échange de connaissances</a:t>
            </a:r>
          </a:p>
          <a:p>
            <a:pPr lvl="2">
              <a:defRPr/>
            </a:pPr>
            <a:r>
              <a:rPr lang="fr-FR" sz="2000" dirty="0" smtClean="0"/>
              <a:t>Ajustement des connaissances communes, </a:t>
            </a:r>
            <a:r>
              <a:rPr lang="fr-FR" sz="2000" dirty="0" err="1" smtClean="0"/>
              <a:t>co</a:t>
            </a:r>
            <a:r>
              <a:rPr lang="fr-FR" sz="2000" dirty="0" smtClean="0"/>
              <a:t>-construction du monde partagé</a:t>
            </a:r>
          </a:p>
          <a:p>
            <a:pPr lvl="1">
              <a:defRPr/>
            </a:pPr>
            <a:r>
              <a:rPr lang="fr-FR" sz="2400" dirty="0" smtClean="0"/>
              <a:t>Le plan </a:t>
            </a:r>
            <a:r>
              <a:rPr lang="fr-FR" sz="2400" dirty="0" smtClean="0">
                <a:solidFill>
                  <a:srgbClr val="000099"/>
                </a:solidFill>
              </a:rPr>
              <a:t>déontique</a:t>
            </a:r>
            <a:r>
              <a:rPr lang="fr-FR" sz="2400" dirty="0" smtClean="0"/>
              <a:t> : ajustement des rôles</a:t>
            </a:r>
          </a:p>
          <a:p>
            <a:pPr lvl="2">
              <a:defRPr/>
            </a:pPr>
            <a:r>
              <a:rPr lang="fr-FR" sz="2000" dirty="0" smtClean="0"/>
              <a:t>Influence, confiance, pouvoir, rhétorique de la communication</a:t>
            </a:r>
          </a:p>
          <a:p>
            <a:pPr lvl="1">
              <a:defRPr/>
            </a:pPr>
            <a:r>
              <a:rPr lang="fr-FR" sz="2400" dirty="0" smtClean="0"/>
              <a:t>Le plan </a:t>
            </a:r>
            <a:r>
              <a:rPr lang="fr-FR" sz="2400" dirty="0" smtClean="0">
                <a:solidFill>
                  <a:srgbClr val="000099"/>
                </a:solidFill>
              </a:rPr>
              <a:t>phatique</a:t>
            </a:r>
            <a:r>
              <a:rPr lang="fr-FR" sz="2400" dirty="0" smtClean="0"/>
              <a:t> : maintien des tours de parole</a:t>
            </a:r>
          </a:p>
          <a:p>
            <a:pPr lvl="2">
              <a:defRPr/>
            </a:pPr>
            <a:r>
              <a:rPr lang="fr-FR" sz="2000" dirty="0" smtClean="0"/>
              <a:t>Gestion du fil de communication</a:t>
            </a:r>
            <a:endParaRPr lang="fr-FR" sz="14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3314A884-21C8-435E-9556-B274F49813F7}" type="slidenum">
              <a:rPr lang="fr-FR" smtClean="0"/>
              <a:pPr>
                <a:defRPr/>
              </a:pPr>
              <a:t>16</a:t>
            </a:fld>
            <a:endParaRPr lang="fr-FR"/>
          </a:p>
        </p:txBody>
      </p:sp>
      <p:sp>
        <p:nvSpPr>
          <p:cNvPr id="5" name="Titre 1"/>
          <p:cNvSpPr>
            <a:spLocks noGrp="1"/>
          </p:cNvSpPr>
          <p:nvPr>
            <p:ph type="title"/>
          </p:nvPr>
        </p:nvSpPr>
        <p:spPr>
          <a:xfrm>
            <a:off x="323850" y="260648"/>
            <a:ext cx="8178354" cy="1070992"/>
          </a:xfrm>
        </p:spPr>
        <p:txBody>
          <a:bodyPr/>
          <a:lstStyle/>
          <a:p>
            <a:pPr>
              <a:defRPr/>
            </a:pPr>
            <a:r>
              <a:rPr lang="fr-FR" sz="4000" dirty="0" smtClean="0">
                <a:solidFill>
                  <a:schemeClr val="accent3">
                    <a:lumMod val="75000"/>
                  </a:schemeClr>
                </a:solidFill>
              </a:rPr>
              <a:t>Les actes de dialogue (coups)</a:t>
            </a:r>
            <a:endParaRPr lang="fr-FR" sz="4000" dirty="0">
              <a:solidFill>
                <a:schemeClr val="accent3">
                  <a:lumMod val="75000"/>
                </a:schemeClr>
              </a:solidFill>
            </a:endParaRPr>
          </a:p>
        </p:txBody>
      </p:sp>
      <p:sp>
        <p:nvSpPr>
          <p:cNvPr id="6" name="Text Box 5"/>
          <p:cNvSpPr txBox="1">
            <a:spLocks noChangeArrowheads="1"/>
          </p:cNvSpPr>
          <p:nvPr/>
        </p:nvSpPr>
        <p:spPr>
          <a:xfrm>
            <a:off x="323850" y="1447800"/>
            <a:ext cx="6480398" cy="4616648"/>
          </a:xfrm>
          <a:prstGeom prst="rect">
            <a:avLst/>
          </a:prstGeom>
        </p:spPr>
        <p:txBody>
          <a:bodyPr wrap="square">
            <a:spAutoFit/>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68325" indent="-568325">
              <a:buFont typeface="Wingdings 2" pitchFamily="18" charset="2"/>
              <a:buNone/>
              <a:defRPr/>
            </a:pPr>
            <a:r>
              <a:rPr lang="fr-FR" sz="2400" dirty="0" smtClean="0">
                <a:solidFill>
                  <a:schemeClr val="accent3">
                    <a:lumMod val="75000"/>
                  </a:schemeClr>
                </a:solidFill>
                <a:latin typeface="Helvetica" pitchFamily="34" charset="0"/>
              </a:rPr>
              <a:t>Notés </a:t>
            </a:r>
            <a:r>
              <a:rPr lang="fr-FR" sz="2400" dirty="0" err="1" smtClean="0">
                <a:solidFill>
                  <a:schemeClr val="accent3">
                    <a:lumMod val="75000"/>
                  </a:schemeClr>
                </a:solidFill>
                <a:latin typeface="Helvetica" pitchFamily="34" charset="0"/>
              </a:rPr>
              <a:t>Fp</a:t>
            </a:r>
            <a:r>
              <a:rPr lang="fr-FR" sz="2400" dirty="0" smtClean="0">
                <a:solidFill>
                  <a:schemeClr val="accent3">
                    <a:lumMod val="75000"/>
                  </a:schemeClr>
                </a:solidFill>
                <a:latin typeface="Helvetica" pitchFamily="34" charset="0"/>
              </a:rPr>
              <a:t>, avec p contenu propositionnel</a:t>
            </a:r>
          </a:p>
          <a:p>
            <a:pPr marL="568325" indent="-568325">
              <a:buFont typeface="Wingdings" pitchFamily="2" charset="2"/>
              <a:buChar char="v"/>
              <a:defRPr/>
            </a:pPr>
            <a:r>
              <a:rPr lang="fr-FR" sz="2000" b="1" dirty="0" err="1" smtClean="0">
                <a:solidFill>
                  <a:srgbClr val="000099"/>
                </a:solidFill>
                <a:latin typeface="Helvetica" pitchFamily="34" charset="0"/>
              </a:rPr>
              <a:t>F</a:t>
            </a:r>
            <a:r>
              <a:rPr lang="fr-FR" sz="2000" b="1" baseline="30000" dirty="0" err="1" smtClean="0">
                <a:solidFill>
                  <a:srgbClr val="000099"/>
                </a:solidFill>
                <a:latin typeface="Helvetica" pitchFamily="34" charset="0"/>
              </a:rPr>
              <a:t>A</a:t>
            </a:r>
            <a:r>
              <a:rPr lang="fr-FR" sz="2000" b="1" dirty="0" err="1" smtClean="0">
                <a:solidFill>
                  <a:srgbClr val="000099"/>
                </a:solidFill>
                <a:latin typeface="Helvetica" pitchFamily="34" charset="0"/>
              </a:rPr>
              <a:t>p</a:t>
            </a:r>
            <a:r>
              <a:rPr lang="fr-FR" sz="2000" b="1" dirty="0" smtClean="0">
                <a:solidFill>
                  <a:srgbClr val="000099"/>
                </a:solidFill>
                <a:latin typeface="Helvetica" pitchFamily="34" charset="0"/>
              </a:rPr>
              <a:t> </a:t>
            </a:r>
            <a:r>
              <a:rPr lang="fr-FR" sz="2000" b="1" dirty="0" smtClean="0">
                <a:solidFill>
                  <a:srgbClr val="000099"/>
                </a:solidFill>
                <a:latin typeface="Helvetica" pitchFamily="34" charset="0"/>
                <a:cs typeface="Times New Roman" pitchFamily="18" charset="0"/>
              </a:rPr>
              <a:t>: faire p </a:t>
            </a:r>
            <a:r>
              <a:rPr lang="fr-FR" sz="2000" dirty="0" smtClean="0">
                <a:latin typeface="Helvetica" pitchFamily="34" charset="0"/>
                <a:cs typeface="Times New Roman" pitchFamily="18" charset="0"/>
              </a:rPr>
              <a:t>(action), les effets immédiats obtenus sont p (déclaratif)</a:t>
            </a:r>
            <a:endParaRPr lang="fr-FR" sz="2000" dirty="0" smtClean="0">
              <a:solidFill>
                <a:srgbClr val="C00000"/>
              </a:solidFill>
              <a:latin typeface="Helvetica" pitchFamily="34" charset="0"/>
              <a:cs typeface="Times New Roman" pitchFamily="18" charset="0"/>
            </a:endParaRPr>
          </a:p>
          <a:p>
            <a:pPr marL="568325" indent="-568325">
              <a:buFont typeface="Wingdings" pitchFamily="2" charset="2"/>
              <a:buChar char="v"/>
              <a:defRPr/>
            </a:pPr>
            <a:r>
              <a:rPr lang="fr-FR" sz="2000" b="1" dirty="0" err="1" smtClean="0">
                <a:solidFill>
                  <a:srgbClr val="000099"/>
                </a:solidFill>
                <a:latin typeface="Helvetica" pitchFamily="34" charset="0"/>
                <a:cs typeface="Times New Roman" pitchFamily="18" charset="0"/>
              </a:rPr>
              <a:t>F</a:t>
            </a:r>
            <a:r>
              <a:rPr lang="fr-FR" sz="2000" b="1" baseline="30000" dirty="0" err="1" smtClean="0">
                <a:solidFill>
                  <a:srgbClr val="000099"/>
                </a:solidFill>
                <a:latin typeface="Helvetica" pitchFamily="34" charset="0"/>
                <a:cs typeface="Times New Roman" pitchFamily="18" charset="0"/>
              </a:rPr>
              <a:t>F</a:t>
            </a:r>
            <a:r>
              <a:rPr lang="fr-FR" sz="2000" b="1" dirty="0" err="1" smtClean="0">
                <a:solidFill>
                  <a:srgbClr val="000099"/>
                </a:solidFill>
                <a:latin typeface="Helvetica" pitchFamily="34" charset="0"/>
                <a:cs typeface="Times New Roman" pitchFamily="18" charset="0"/>
              </a:rPr>
              <a:t>p</a:t>
            </a:r>
            <a:r>
              <a:rPr lang="fr-FR" sz="2000" b="1" dirty="0" smtClean="0">
                <a:solidFill>
                  <a:srgbClr val="000099"/>
                </a:solidFill>
                <a:latin typeface="Helvetica" pitchFamily="34" charset="0"/>
                <a:cs typeface="Times New Roman" pitchFamily="18" charset="0"/>
              </a:rPr>
              <a:t> : faire-faire p</a:t>
            </a:r>
            <a:r>
              <a:rPr lang="fr-FR" sz="2000" dirty="0" smtClean="0">
                <a:latin typeface="Helvetica" pitchFamily="34" charset="0"/>
                <a:cs typeface="Times New Roman" pitchFamily="18" charset="0"/>
              </a:rPr>
              <a:t>, demande de faire p, les effets p sont différés (directif)</a:t>
            </a:r>
          </a:p>
          <a:p>
            <a:pPr marL="568325" indent="-568325">
              <a:buFont typeface="Wingdings" pitchFamily="2" charset="2"/>
              <a:buChar char="v"/>
              <a:defRPr/>
            </a:pPr>
            <a:r>
              <a:rPr lang="fr-FR" sz="2000" b="1" dirty="0" err="1" smtClean="0">
                <a:solidFill>
                  <a:srgbClr val="000099"/>
                </a:solidFill>
                <a:latin typeface="Helvetica" pitchFamily="34" charset="0"/>
                <a:cs typeface="Times New Roman" pitchFamily="18" charset="0"/>
              </a:rPr>
              <a:t>F</a:t>
            </a:r>
            <a:r>
              <a:rPr lang="fr-FR" sz="2000" b="1" baseline="30000" dirty="0" err="1" smtClean="0">
                <a:solidFill>
                  <a:srgbClr val="000099"/>
                </a:solidFill>
                <a:latin typeface="Helvetica" pitchFamily="34" charset="0"/>
                <a:cs typeface="Times New Roman" pitchFamily="18" charset="0"/>
              </a:rPr>
              <a:t>S</a:t>
            </a:r>
            <a:r>
              <a:rPr lang="fr-FR" sz="2000" b="1" dirty="0" err="1" smtClean="0">
                <a:solidFill>
                  <a:srgbClr val="000099"/>
                </a:solidFill>
                <a:latin typeface="Helvetica" pitchFamily="34" charset="0"/>
                <a:cs typeface="Times New Roman" pitchFamily="18" charset="0"/>
              </a:rPr>
              <a:t>p</a:t>
            </a:r>
            <a:r>
              <a:rPr lang="fr-FR" sz="2000" b="1" dirty="0" smtClean="0">
                <a:solidFill>
                  <a:srgbClr val="000099"/>
                </a:solidFill>
                <a:latin typeface="Helvetica" pitchFamily="34" charset="0"/>
                <a:cs typeface="Times New Roman" pitchFamily="18" charset="0"/>
              </a:rPr>
              <a:t> : faire savoir p</a:t>
            </a:r>
            <a:r>
              <a:rPr lang="fr-FR" sz="2000" dirty="0" smtClean="0">
                <a:latin typeface="Helvetica" pitchFamily="34" charset="0"/>
                <a:cs typeface="Times New Roman" pitchFamily="18" charset="0"/>
              </a:rPr>
              <a:t>, les effets sont obtenus immédiatement (assertif, F</a:t>
            </a:r>
            <a:r>
              <a:rPr lang="fr-FR" sz="2000" baseline="30000" dirty="0" smtClean="0">
                <a:latin typeface="Helvetica" pitchFamily="34" charset="0"/>
                <a:cs typeface="Times New Roman" pitchFamily="18" charset="0"/>
              </a:rPr>
              <a:t>S</a:t>
            </a:r>
            <a:r>
              <a:rPr lang="fr-FR" sz="2000" dirty="0" smtClean="0">
                <a:latin typeface="Helvetica" pitchFamily="34" charset="0"/>
                <a:cs typeface="Times New Roman" pitchFamily="18" charset="0"/>
              </a:rPr>
              <a:t>(Ø) note un expressif)</a:t>
            </a:r>
          </a:p>
          <a:p>
            <a:pPr marL="568325" indent="-568325">
              <a:buFont typeface="Wingdings" pitchFamily="2" charset="2"/>
              <a:buChar char="v"/>
              <a:defRPr/>
            </a:pPr>
            <a:r>
              <a:rPr lang="fr-FR" sz="2000" b="1" dirty="0" err="1" smtClean="0">
                <a:solidFill>
                  <a:srgbClr val="000099"/>
                </a:solidFill>
                <a:latin typeface="Helvetica" pitchFamily="34" charset="0"/>
                <a:cs typeface="Times New Roman" pitchFamily="18" charset="0"/>
              </a:rPr>
              <a:t>F</a:t>
            </a:r>
            <a:r>
              <a:rPr lang="fr-FR" sz="2000" b="1" baseline="30000" dirty="0" err="1" smtClean="0">
                <a:solidFill>
                  <a:srgbClr val="000099"/>
                </a:solidFill>
                <a:latin typeface="Helvetica" pitchFamily="34" charset="0"/>
                <a:cs typeface="Times New Roman" pitchFamily="18" charset="0"/>
              </a:rPr>
              <a:t>FS</a:t>
            </a:r>
            <a:r>
              <a:rPr lang="fr-FR" sz="2000" b="1" dirty="0" err="1" smtClean="0">
                <a:solidFill>
                  <a:srgbClr val="000099"/>
                </a:solidFill>
                <a:latin typeface="Helvetica" pitchFamily="34" charset="0"/>
                <a:cs typeface="Times New Roman" pitchFamily="18" charset="0"/>
              </a:rPr>
              <a:t>p</a:t>
            </a:r>
            <a:r>
              <a:rPr lang="fr-FR" sz="2000" b="1" dirty="0" smtClean="0">
                <a:solidFill>
                  <a:srgbClr val="000099"/>
                </a:solidFill>
                <a:latin typeface="Helvetica" pitchFamily="34" charset="0"/>
                <a:cs typeface="Times New Roman" pitchFamily="18" charset="0"/>
              </a:rPr>
              <a:t> : faire faire-savoir p</a:t>
            </a:r>
            <a:r>
              <a:rPr lang="fr-FR" sz="2000" dirty="0" smtClean="0">
                <a:latin typeface="Helvetica" pitchFamily="34" charset="0"/>
                <a:cs typeface="Times New Roman" pitchFamily="18" charset="0"/>
              </a:rPr>
              <a:t>, demande information sur p, la réponse est différée</a:t>
            </a:r>
          </a:p>
          <a:p>
            <a:pPr marL="568325" indent="-568325">
              <a:buFont typeface="Wingdings" pitchFamily="2" charset="2"/>
              <a:buChar char="v"/>
              <a:defRPr/>
            </a:pPr>
            <a:r>
              <a:rPr lang="fr-FR" sz="2000" b="1" dirty="0" err="1" smtClean="0">
                <a:solidFill>
                  <a:srgbClr val="000099"/>
                </a:solidFill>
                <a:latin typeface="Helvetica" pitchFamily="34" charset="0"/>
                <a:cs typeface="Times New Roman" pitchFamily="18" charset="0"/>
              </a:rPr>
              <a:t>F</a:t>
            </a:r>
            <a:r>
              <a:rPr lang="fr-FR" sz="2000" b="1" baseline="30000" dirty="0" err="1" smtClean="0">
                <a:solidFill>
                  <a:srgbClr val="000099"/>
                </a:solidFill>
                <a:latin typeface="Helvetica" pitchFamily="34" charset="0"/>
                <a:cs typeface="Times New Roman" pitchFamily="18" charset="0"/>
              </a:rPr>
              <a:t>P</a:t>
            </a:r>
            <a:r>
              <a:rPr lang="fr-FR" sz="2000" b="1" dirty="0" err="1" smtClean="0">
                <a:solidFill>
                  <a:srgbClr val="000099"/>
                </a:solidFill>
                <a:latin typeface="Helvetica" pitchFamily="34" charset="0"/>
                <a:cs typeface="Times New Roman" pitchFamily="18" charset="0"/>
              </a:rPr>
              <a:t>p</a:t>
            </a:r>
            <a:r>
              <a:rPr lang="fr-FR" sz="2000" b="1" dirty="0" smtClean="0">
                <a:solidFill>
                  <a:srgbClr val="000099"/>
                </a:solidFill>
                <a:latin typeface="Helvetica" pitchFamily="34" charset="0"/>
                <a:cs typeface="Times New Roman" pitchFamily="18" charset="0"/>
              </a:rPr>
              <a:t> : faire pouvoir p</a:t>
            </a:r>
            <a:r>
              <a:rPr lang="fr-FR" sz="2000" dirty="0" smtClean="0">
                <a:latin typeface="Helvetica" pitchFamily="34" charset="0"/>
                <a:cs typeface="Times New Roman" pitchFamily="18" charset="0"/>
              </a:rPr>
              <a:t>, offre un choix fermé, la réplique est attendue parmi p (promissif)</a:t>
            </a:r>
          </a:p>
          <a:p>
            <a:pPr marL="568325" indent="-568325">
              <a:buFont typeface="Wingdings" pitchFamily="2" charset="2"/>
              <a:buChar char="v"/>
              <a:defRPr/>
            </a:pPr>
            <a:r>
              <a:rPr lang="fr-FR" sz="2000" b="1" dirty="0" err="1" smtClean="0">
                <a:solidFill>
                  <a:srgbClr val="000099"/>
                </a:solidFill>
                <a:latin typeface="Helvetica" pitchFamily="34" charset="0"/>
                <a:cs typeface="Times New Roman" pitchFamily="18" charset="0"/>
              </a:rPr>
              <a:t>F</a:t>
            </a:r>
            <a:r>
              <a:rPr lang="fr-FR" sz="2000" b="1" baseline="30000" dirty="0" err="1" smtClean="0">
                <a:solidFill>
                  <a:srgbClr val="000099"/>
                </a:solidFill>
                <a:latin typeface="Helvetica" pitchFamily="34" charset="0"/>
                <a:cs typeface="Times New Roman" pitchFamily="18" charset="0"/>
              </a:rPr>
              <a:t>D</a:t>
            </a:r>
            <a:r>
              <a:rPr lang="fr-FR" sz="2000" b="1" dirty="0" err="1" smtClean="0">
                <a:solidFill>
                  <a:srgbClr val="000099"/>
                </a:solidFill>
                <a:latin typeface="Helvetica" pitchFamily="34" charset="0"/>
                <a:cs typeface="Times New Roman" pitchFamily="18" charset="0"/>
              </a:rPr>
              <a:t>p</a:t>
            </a:r>
            <a:r>
              <a:rPr lang="fr-FR" sz="2000" b="1" dirty="0" smtClean="0">
                <a:solidFill>
                  <a:srgbClr val="000099"/>
                </a:solidFill>
                <a:latin typeface="Helvetica" pitchFamily="34" charset="0"/>
                <a:cs typeface="Times New Roman" pitchFamily="18" charset="0"/>
              </a:rPr>
              <a:t> : faire devoir p</a:t>
            </a:r>
            <a:r>
              <a:rPr lang="fr-FR" sz="2000" dirty="0" smtClean="0">
                <a:latin typeface="Helvetica" pitchFamily="34" charset="0"/>
                <a:cs typeface="Times New Roman" pitchFamily="18" charset="0"/>
              </a:rPr>
              <a:t>, oblige une action dont l’effet sera p (directif)</a:t>
            </a:r>
          </a:p>
        </p:txBody>
      </p:sp>
      <p:sp>
        <p:nvSpPr>
          <p:cNvPr id="2" name="ZoneTexte 1"/>
          <p:cNvSpPr txBox="1"/>
          <p:nvPr/>
        </p:nvSpPr>
        <p:spPr>
          <a:xfrm>
            <a:off x="7388131" y="2276872"/>
            <a:ext cx="1454244" cy="3416320"/>
          </a:xfrm>
          <a:prstGeom prst="rect">
            <a:avLst/>
          </a:prstGeom>
          <a:noFill/>
        </p:spPr>
        <p:txBody>
          <a:bodyPr wrap="none" rtlCol="0">
            <a:spAutoFit/>
          </a:bodyPr>
          <a:lstStyle/>
          <a:p>
            <a:r>
              <a:rPr lang="fr-FR" dirty="0" smtClean="0">
                <a:solidFill>
                  <a:schemeClr val="accent3">
                    <a:lumMod val="75000"/>
                  </a:schemeClr>
                </a:solidFill>
              </a:rPr>
              <a:t>Plan </a:t>
            </a:r>
          </a:p>
          <a:p>
            <a:r>
              <a:rPr lang="fr-FR" dirty="0" smtClean="0">
                <a:solidFill>
                  <a:schemeClr val="accent3">
                    <a:lumMod val="75000"/>
                  </a:schemeClr>
                </a:solidFill>
              </a:rPr>
              <a:t>actionnel</a:t>
            </a:r>
          </a:p>
          <a:p>
            <a:endParaRPr lang="fr-FR" dirty="0">
              <a:solidFill>
                <a:schemeClr val="accent3">
                  <a:lumMod val="75000"/>
                </a:schemeClr>
              </a:solidFill>
            </a:endParaRPr>
          </a:p>
          <a:p>
            <a:endParaRPr lang="fr-FR" dirty="0" smtClean="0">
              <a:solidFill>
                <a:schemeClr val="accent3">
                  <a:lumMod val="75000"/>
                </a:schemeClr>
              </a:solidFill>
            </a:endParaRPr>
          </a:p>
          <a:p>
            <a:endParaRPr lang="fr-FR" dirty="0">
              <a:solidFill>
                <a:schemeClr val="accent3">
                  <a:lumMod val="75000"/>
                </a:schemeClr>
              </a:solidFill>
            </a:endParaRPr>
          </a:p>
          <a:p>
            <a:r>
              <a:rPr lang="fr-FR" dirty="0" smtClean="0">
                <a:solidFill>
                  <a:schemeClr val="accent3">
                    <a:lumMod val="75000"/>
                  </a:schemeClr>
                </a:solidFill>
              </a:rPr>
              <a:t>Plan </a:t>
            </a:r>
          </a:p>
          <a:p>
            <a:r>
              <a:rPr lang="fr-FR" dirty="0" smtClean="0">
                <a:solidFill>
                  <a:schemeClr val="accent3">
                    <a:lumMod val="75000"/>
                  </a:schemeClr>
                </a:solidFill>
              </a:rPr>
              <a:t>Épistémique</a:t>
            </a:r>
          </a:p>
          <a:p>
            <a:endParaRPr lang="fr-FR" dirty="0">
              <a:solidFill>
                <a:schemeClr val="accent3">
                  <a:lumMod val="75000"/>
                </a:schemeClr>
              </a:solidFill>
            </a:endParaRPr>
          </a:p>
          <a:p>
            <a:endParaRPr lang="fr-FR" dirty="0" smtClean="0">
              <a:solidFill>
                <a:schemeClr val="accent3">
                  <a:lumMod val="75000"/>
                </a:schemeClr>
              </a:solidFill>
            </a:endParaRPr>
          </a:p>
          <a:p>
            <a:endParaRPr lang="fr-FR" dirty="0" smtClean="0">
              <a:solidFill>
                <a:schemeClr val="accent3">
                  <a:lumMod val="75000"/>
                </a:schemeClr>
              </a:solidFill>
            </a:endParaRPr>
          </a:p>
          <a:p>
            <a:r>
              <a:rPr lang="fr-FR" dirty="0" smtClean="0">
                <a:solidFill>
                  <a:schemeClr val="accent3">
                    <a:lumMod val="75000"/>
                  </a:schemeClr>
                </a:solidFill>
              </a:rPr>
              <a:t>Plan </a:t>
            </a:r>
          </a:p>
          <a:p>
            <a:r>
              <a:rPr lang="fr-FR" dirty="0" smtClean="0">
                <a:solidFill>
                  <a:schemeClr val="accent3">
                    <a:lumMod val="75000"/>
                  </a:schemeClr>
                </a:solidFill>
              </a:rPr>
              <a:t>déontique</a:t>
            </a:r>
            <a:endParaRPr lang="fr-FR" dirty="0">
              <a:solidFill>
                <a:schemeClr val="accent3">
                  <a:lumMod val="75000"/>
                </a:schemeClr>
              </a:solidFill>
            </a:endParaRPr>
          </a:p>
        </p:txBody>
      </p:sp>
      <p:sp>
        <p:nvSpPr>
          <p:cNvPr id="3" name="Accolade fermante 2"/>
          <p:cNvSpPr/>
          <p:nvPr/>
        </p:nvSpPr>
        <p:spPr>
          <a:xfrm>
            <a:off x="7033737" y="2077728"/>
            <a:ext cx="216024" cy="1008112"/>
          </a:xfrm>
          <a:prstGeom prst="rightBrace">
            <a:avLst/>
          </a:prstGeom>
          <a:noFill/>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Accolade fermante 6"/>
          <p:cNvSpPr/>
          <p:nvPr/>
        </p:nvSpPr>
        <p:spPr>
          <a:xfrm>
            <a:off x="7033737" y="3429000"/>
            <a:ext cx="216024" cy="1008112"/>
          </a:xfrm>
          <a:prstGeom prst="rightBrace">
            <a:avLst/>
          </a:prstGeom>
          <a:noFill/>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Accolade fermante 7"/>
          <p:cNvSpPr/>
          <p:nvPr/>
        </p:nvSpPr>
        <p:spPr>
          <a:xfrm>
            <a:off x="7033737" y="4782373"/>
            <a:ext cx="216024" cy="1008112"/>
          </a:xfrm>
          <a:prstGeom prst="rightBrace">
            <a:avLst>
              <a:gd name="adj1" fmla="val 8333"/>
              <a:gd name="adj2" fmla="val 56149"/>
            </a:avLst>
          </a:prstGeom>
          <a:noFill/>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p:cNvSpPr txBox="1"/>
          <p:nvPr/>
        </p:nvSpPr>
        <p:spPr>
          <a:xfrm>
            <a:off x="0" y="6135746"/>
            <a:ext cx="8501686" cy="830997"/>
          </a:xfrm>
          <a:prstGeom prst="rect">
            <a:avLst/>
          </a:prstGeom>
          <a:noFill/>
        </p:spPr>
        <p:txBody>
          <a:bodyPr wrap="none" rtlCol="0">
            <a:spAutoFit/>
          </a:bodyPr>
          <a:lstStyle/>
          <a:p>
            <a:pPr marL="0" indent="0">
              <a:buNone/>
              <a:defRPr/>
            </a:pPr>
            <a:r>
              <a:rPr lang="fr-FR" sz="1600" dirty="0">
                <a:latin typeface="Helvetica" pitchFamily="34" charset="0"/>
                <a:cs typeface="Times New Roman" pitchFamily="18" charset="0"/>
              </a:rPr>
              <a:t>Exemples « ferme la porte » : </a:t>
            </a:r>
            <a:r>
              <a:rPr lang="fr-FR" sz="1600" dirty="0">
                <a:solidFill>
                  <a:srgbClr val="000099"/>
                </a:solidFill>
                <a:latin typeface="Helvetica" pitchFamily="34" charset="0"/>
                <a:cs typeface="Times New Roman" pitchFamily="18" charset="0"/>
              </a:rPr>
              <a:t>F</a:t>
            </a:r>
            <a:r>
              <a:rPr lang="fr-FR" sz="1600" baseline="30000" dirty="0">
                <a:solidFill>
                  <a:srgbClr val="000099"/>
                </a:solidFill>
                <a:latin typeface="Helvetica" pitchFamily="34" charset="0"/>
                <a:cs typeface="Times New Roman" pitchFamily="18" charset="0"/>
              </a:rPr>
              <a:t>F</a:t>
            </a:r>
            <a:r>
              <a:rPr lang="fr-FR" sz="1600" dirty="0">
                <a:solidFill>
                  <a:srgbClr val="000099"/>
                </a:solidFill>
                <a:latin typeface="Helvetica" pitchFamily="34" charset="0"/>
                <a:cs typeface="Times New Roman" pitchFamily="18" charset="0"/>
              </a:rPr>
              <a:t>[x, porte(x) </a:t>
            </a:r>
            <a:r>
              <a:rPr lang="fr-FR" sz="1600" dirty="0">
                <a:solidFill>
                  <a:srgbClr val="000099"/>
                </a:solidFill>
                <a:latin typeface="Cambria Math" panose="02040503050406030204" pitchFamily="18" charset="0"/>
                <a:ea typeface="Cambria Math" panose="02040503050406030204" pitchFamily="18" charset="0"/>
                <a:cs typeface="Times New Roman" pitchFamily="18" charset="0"/>
              </a:rPr>
              <a:t>⋀ </a:t>
            </a:r>
            <a:r>
              <a:rPr lang="fr-FR" sz="1600" dirty="0" smtClean="0">
                <a:solidFill>
                  <a:srgbClr val="000099"/>
                </a:solidFill>
                <a:latin typeface="Helvetica" pitchFamily="34" charset="0"/>
                <a:cs typeface="Times New Roman" pitchFamily="18" charset="0"/>
              </a:rPr>
              <a:t>état-fermé(x</a:t>
            </a:r>
            <a:r>
              <a:rPr lang="fr-FR" sz="1600" dirty="0">
                <a:solidFill>
                  <a:srgbClr val="000099"/>
                </a:solidFill>
                <a:latin typeface="Helvetica" pitchFamily="34" charset="0"/>
                <a:cs typeface="Times New Roman" pitchFamily="18" charset="0"/>
              </a:rPr>
              <a:t>)]</a:t>
            </a:r>
          </a:p>
          <a:p>
            <a:pPr marL="0" indent="0">
              <a:buNone/>
              <a:defRPr/>
            </a:pPr>
            <a:r>
              <a:rPr lang="fr-FR" sz="1600" dirty="0">
                <a:latin typeface="Helvetica" pitchFamily="34" charset="0"/>
                <a:cs typeface="Times New Roman" pitchFamily="18" charset="0"/>
              </a:rPr>
              <a:t>« le Mont-blanc est un sommet des Alpes » : </a:t>
            </a:r>
            <a:r>
              <a:rPr lang="fr-FR" sz="1600" dirty="0">
                <a:solidFill>
                  <a:srgbClr val="000099"/>
                </a:solidFill>
                <a:latin typeface="Helvetica" pitchFamily="34" charset="0"/>
                <a:cs typeface="Times New Roman" pitchFamily="18" charset="0"/>
              </a:rPr>
              <a:t>F</a:t>
            </a:r>
            <a:r>
              <a:rPr lang="fr-FR" sz="1600" baseline="30000" dirty="0">
                <a:solidFill>
                  <a:srgbClr val="000099"/>
                </a:solidFill>
                <a:latin typeface="Helvetica" pitchFamily="34" charset="0"/>
                <a:cs typeface="Times New Roman" pitchFamily="18" charset="0"/>
              </a:rPr>
              <a:t>S</a:t>
            </a:r>
            <a:r>
              <a:rPr lang="fr-FR" sz="1600" dirty="0">
                <a:solidFill>
                  <a:srgbClr val="000099"/>
                </a:solidFill>
                <a:latin typeface="Helvetica" pitchFamily="34" charset="0"/>
                <a:cs typeface="Times New Roman" pitchFamily="18" charset="0"/>
              </a:rPr>
              <a:t>[</a:t>
            </a:r>
            <a:r>
              <a:rPr lang="fr-FR" sz="1600" dirty="0" err="1">
                <a:solidFill>
                  <a:srgbClr val="000099"/>
                </a:solidFill>
                <a:latin typeface="Helvetica" pitchFamily="34" charset="0"/>
                <a:cs typeface="Times New Roman" pitchFamily="18" charset="0"/>
              </a:rPr>
              <a:t>x,y</a:t>
            </a:r>
            <a:r>
              <a:rPr lang="fr-FR" sz="1600" dirty="0">
                <a:solidFill>
                  <a:srgbClr val="000099"/>
                </a:solidFill>
                <a:latin typeface="Helvetica" pitchFamily="34" charset="0"/>
                <a:cs typeface="Times New Roman" pitchFamily="18" charset="0"/>
              </a:rPr>
              <a:t>, Mont-Blanc(x) </a:t>
            </a:r>
            <a:r>
              <a:rPr lang="fr-FR" sz="1600" dirty="0">
                <a:solidFill>
                  <a:srgbClr val="000099"/>
                </a:solidFill>
                <a:latin typeface="Cambria Math" panose="02040503050406030204" pitchFamily="18" charset="0"/>
                <a:ea typeface="Cambria Math" panose="02040503050406030204" pitchFamily="18" charset="0"/>
                <a:cs typeface="Times New Roman" pitchFamily="18" charset="0"/>
              </a:rPr>
              <a:t>⋀  </a:t>
            </a:r>
            <a:r>
              <a:rPr lang="fr-FR" sz="1600" dirty="0">
                <a:solidFill>
                  <a:srgbClr val="000099"/>
                </a:solidFill>
                <a:latin typeface="Helvetica" pitchFamily="34" charset="0"/>
                <a:cs typeface="Times New Roman" pitchFamily="18" charset="0"/>
              </a:rPr>
              <a:t>sommet(x) </a:t>
            </a:r>
            <a:r>
              <a:rPr lang="fr-FR" sz="1600" dirty="0">
                <a:solidFill>
                  <a:srgbClr val="000099"/>
                </a:solidFill>
                <a:latin typeface="Cambria Math" panose="02040503050406030204" pitchFamily="18" charset="0"/>
                <a:ea typeface="Cambria Math" panose="02040503050406030204" pitchFamily="18" charset="0"/>
                <a:cs typeface="Times New Roman" pitchFamily="18" charset="0"/>
              </a:rPr>
              <a:t>⋀ </a:t>
            </a:r>
            <a:r>
              <a:rPr lang="fr-FR" sz="1600" dirty="0">
                <a:solidFill>
                  <a:srgbClr val="000099"/>
                </a:solidFill>
                <a:latin typeface="Helvetica" pitchFamily="34" charset="0"/>
                <a:cs typeface="Times New Roman" pitchFamily="18" charset="0"/>
              </a:rPr>
              <a:t>Alpes(y)]</a:t>
            </a:r>
          </a:p>
          <a:p>
            <a:endParaRPr lang="fr-FR" sz="1600" dirty="0"/>
          </a:p>
        </p:txBody>
      </p:sp>
    </p:spTree>
    <p:extLst>
      <p:ext uri="{BB962C8B-B14F-4D97-AF65-F5344CB8AC3E}">
        <p14:creationId xmlns:p14="http://schemas.microsoft.com/office/powerpoint/2010/main" val="218655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0506" y="260648"/>
            <a:ext cx="8394700" cy="1143000"/>
          </a:xfrm>
        </p:spPr>
        <p:txBody>
          <a:bodyPr/>
          <a:lstStyle/>
          <a:p>
            <a:pPr>
              <a:defRPr/>
            </a:pPr>
            <a:r>
              <a:rPr lang="fr-FR" sz="4000" dirty="0" smtClean="0"/>
              <a:t>Stratégies de dialogue</a:t>
            </a:r>
            <a:endParaRPr lang="fr-FR" sz="4000" dirty="0"/>
          </a:p>
        </p:txBody>
      </p:sp>
      <p:sp>
        <p:nvSpPr>
          <p:cNvPr id="37892" name="Espace réservé du numéro de diapositive 4"/>
          <p:cNvSpPr>
            <a:spLocks noGrp="1"/>
          </p:cNvSpPr>
          <p:nvPr>
            <p:ph type="sldNum" sz="quarter" idx="11"/>
          </p:nvPr>
        </p:nvSpPr>
        <p:spPr bwMode="auto">
          <a:noFill/>
          <a:ln>
            <a:miter lim="800000"/>
            <a:headEnd/>
            <a:tailEnd/>
          </a:ln>
        </p:spPr>
        <p:txBody>
          <a:bodyPr vert="horz" wrap="square" lIns="91440" tIns="45720" rIns="91440" bIns="45720" numCol="1" anchorCtr="0" compatLnSpc="1">
            <a:prstTxWarp prst="textNoShape">
              <a:avLst/>
            </a:prstTxWarp>
          </a:bodyPr>
          <a:lstStyle/>
          <a:p>
            <a:fld id="{E53EBB57-FC81-40C8-B5B4-65134B3F037A}" type="slidenum">
              <a:rPr lang="fr-FR" smtClean="0">
                <a:latin typeface="Arial" pitchFamily="34" charset="0"/>
                <a:cs typeface="Arial" pitchFamily="34" charset="0"/>
              </a:rPr>
              <a:pPr/>
              <a:t>17</a:t>
            </a:fld>
            <a:endParaRPr lang="fr-FR" smtClean="0">
              <a:latin typeface="Arial" pitchFamily="34" charset="0"/>
              <a:cs typeface="Arial" pitchFamily="34" charset="0"/>
            </a:endParaRPr>
          </a:p>
        </p:txBody>
      </p:sp>
      <p:sp>
        <p:nvSpPr>
          <p:cNvPr id="6" name="Rectangle 4"/>
          <p:cNvSpPr>
            <a:spLocks noChangeArrowheads="1"/>
          </p:cNvSpPr>
          <p:nvPr/>
        </p:nvSpPr>
        <p:spPr bwMode="auto">
          <a:xfrm>
            <a:off x="228600" y="1447800"/>
            <a:ext cx="8686800" cy="4832092"/>
          </a:xfrm>
          <a:prstGeom prst="rect">
            <a:avLst/>
          </a:prstGeom>
          <a:noFill/>
          <a:ln w="9525">
            <a:noFill/>
            <a:miter lim="800000"/>
            <a:headEnd/>
            <a:tailEnd/>
          </a:ln>
          <a:effectLst/>
        </p:spPr>
        <p:txBody>
          <a:bodyPr>
            <a:spAutoFit/>
          </a:bodyPr>
          <a:lstStyle/>
          <a:p>
            <a:pPr indent="-457200">
              <a:defRPr/>
            </a:pPr>
            <a:r>
              <a:rPr lang="fr-FR" sz="2400" dirty="0">
                <a:latin typeface="+mn-lt"/>
                <a:cs typeface="Times New Roman" pitchFamily="18" charset="0"/>
              </a:rPr>
              <a:t>Manière de gérer un échange pour atteindre et satisfaire le but (les rôles peuvent changer au cours des échanges</a:t>
            </a:r>
            <a:r>
              <a:rPr lang="fr-FR" sz="2400" dirty="0" smtClean="0">
                <a:latin typeface="+mn-lt"/>
                <a:cs typeface="Times New Roman" pitchFamily="18" charset="0"/>
              </a:rPr>
              <a:t>)</a:t>
            </a:r>
          </a:p>
          <a:p>
            <a:pPr indent="-457200">
              <a:defRPr/>
            </a:pPr>
            <a:endParaRPr lang="fr-FR" sz="2400" dirty="0">
              <a:latin typeface="+mn-lt"/>
              <a:cs typeface="Times New Roman" pitchFamily="18" charset="0"/>
            </a:endParaRPr>
          </a:p>
          <a:p>
            <a:pPr marL="457200" indent="-457200">
              <a:defRPr/>
            </a:pPr>
            <a:r>
              <a:rPr lang="fr-FR" sz="2400" dirty="0" smtClean="0">
                <a:solidFill>
                  <a:schemeClr val="accent3"/>
                </a:solidFill>
                <a:latin typeface="+mj-lt"/>
                <a:cs typeface="Times New Roman" pitchFamily="18" charset="0"/>
              </a:rPr>
              <a:t>Direction </a:t>
            </a:r>
            <a:r>
              <a:rPr lang="fr-FR" sz="2400" dirty="0">
                <a:solidFill>
                  <a:schemeClr val="accent3"/>
                </a:solidFill>
                <a:latin typeface="+mj-lt"/>
                <a:cs typeface="Times New Roman" pitchFamily="18" charset="0"/>
              </a:rPr>
              <a:t>d’ajustement des buts</a:t>
            </a:r>
          </a:p>
          <a:p>
            <a:pPr indent="-457200">
              <a:defRPr/>
            </a:pPr>
            <a:r>
              <a:rPr lang="fr-FR" sz="2400" dirty="0" smtClean="0">
                <a:latin typeface="+mn-lt"/>
                <a:cs typeface="Times New Roman" pitchFamily="18" charset="0"/>
              </a:rPr>
              <a:t>Soit </a:t>
            </a:r>
            <a:r>
              <a:rPr lang="fr-FR" sz="2400" dirty="0" err="1">
                <a:latin typeface="+mn-lt"/>
                <a:cs typeface="Times New Roman" pitchFamily="18" charset="0"/>
              </a:rPr>
              <a:t>b</a:t>
            </a:r>
            <a:r>
              <a:rPr lang="fr-FR" sz="2400" baseline="-25000" dirty="0" err="1">
                <a:latin typeface="+mn-lt"/>
                <a:cs typeface="Times New Roman" pitchFamily="18" charset="0"/>
              </a:rPr>
              <a:t>X</a:t>
            </a:r>
            <a:r>
              <a:rPr lang="fr-FR" sz="2400" dirty="0">
                <a:latin typeface="+mn-lt"/>
                <a:cs typeface="Times New Roman" pitchFamily="18" charset="0"/>
              </a:rPr>
              <a:t> le but de X et b</a:t>
            </a:r>
            <a:r>
              <a:rPr lang="fr-FR" sz="2400" baseline="-25000" dirty="0">
                <a:latin typeface="+mn-lt"/>
                <a:cs typeface="Times New Roman" pitchFamily="18" charset="0"/>
              </a:rPr>
              <a:t>y</a:t>
            </a:r>
            <a:r>
              <a:rPr lang="fr-FR" sz="2400" dirty="0">
                <a:latin typeface="+mn-lt"/>
                <a:cs typeface="Times New Roman" pitchFamily="18" charset="0"/>
              </a:rPr>
              <a:t> celui de </a:t>
            </a:r>
            <a:r>
              <a:rPr lang="fr-FR" sz="2400" dirty="0" smtClean="0">
                <a:latin typeface="+mn-lt"/>
                <a:cs typeface="Times New Roman" pitchFamily="18" charset="0"/>
              </a:rPr>
              <a:t>Y.  Au </a:t>
            </a:r>
            <a:r>
              <a:rPr lang="fr-FR" sz="2400" dirty="0">
                <a:latin typeface="+mn-lt"/>
                <a:cs typeface="Times New Roman" pitchFamily="18" charset="0"/>
              </a:rPr>
              <a:t>cours de l’échange on peut avoir </a:t>
            </a:r>
            <a:r>
              <a:rPr lang="fr-FR" sz="2400" dirty="0" smtClean="0">
                <a:latin typeface="+mn-lt"/>
                <a:cs typeface="Times New Roman" pitchFamily="18" charset="0"/>
              </a:rPr>
              <a:t>:</a:t>
            </a:r>
          </a:p>
          <a:p>
            <a:pPr indent="-457200">
              <a:defRPr/>
            </a:pPr>
            <a:endParaRPr lang="fr-FR" sz="2400" dirty="0">
              <a:latin typeface="+mn-lt"/>
              <a:cs typeface="Times New Roman" pitchFamily="18" charset="0"/>
            </a:endParaRPr>
          </a:p>
          <a:p>
            <a:pPr marL="457200" indent="-457200">
              <a:buFontTx/>
              <a:buAutoNum type="arabicPeriod"/>
              <a:defRPr/>
            </a:pPr>
            <a:r>
              <a:rPr lang="fr-FR" sz="2000" b="1" dirty="0" smtClean="0">
                <a:solidFill>
                  <a:schemeClr val="accent3">
                    <a:lumMod val="75000"/>
                  </a:schemeClr>
                </a:solidFill>
                <a:latin typeface="+mn-lt"/>
                <a:cs typeface="Times New Roman" pitchFamily="18" charset="0"/>
              </a:rPr>
              <a:t>R</a:t>
            </a:r>
            <a:r>
              <a:rPr lang="fr-FR" sz="2000" dirty="0" smtClean="0">
                <a:latin typeface="+mn-lt"/>
                <a:cs typeface="Times New Roman" pitchFamily="18" charset="0"/>
              </a:rPr>
              <a:t> : X adopte b</a:t>
            </a:r>
            <a:r>
              <a:rPr lang="fr-FR" sz="2000" baseline="-25000" dirty="0" smtClean="0">
                <a:latin typeface="+mn-lt"/>
                <a:cs typeface="Times New Roman" pitchFamily="18" charset="0"/>
              </a:rPr>
              <a:t>y </a:t>
            </a:r>
            <a:r>
              <a:rPr lang="fr-FR" sz="2000" dirty="0" smtClean="0">
                <a:latin typeface="+mn-lt"/>
                <a:cs typeface="Times New Roman" pitchFamily="18" charset="0"/>
              </a:rPr>
              <a:t>: X est réactif </a:t>
            </a:r>
            <a:r>
              <a:rPr lang="fr-FR" sz="2000" dirty="0" smtClean="0">
                <a:solidFill>
                  <a:schemeClr val="accent3"/>
                </a:solidFill>
                <a:latin typeface="+mn-lt"/>
                <a:cs typeface="Times New Roman" pitchFamily="18" charset="0"/>
              </a:rPr>
              <a:t>(b</a:t>
            </a:r>
            <a:r>
              <a:rPr lang="fr-FR" sz="2000" baseline="-25000" dirty="0" smtClean="0">
                <a:solidFill>
                  <a:schemeClr val="accent3"/>
                </a:solidFill>
                <a:latin typeface="+mn-lt"/>
                <a:cs typeface="Times New Roman" pitchFamily="18" charset="0"/>
              </a:rPr>
              <a:t>y</a:t>
            </a:r>
            <a:r>
              <a:rPr lang="fr-FR" sz="2000" dirty="0" smtClean="0">
                <a:solidFill>
                  <a:schemeClr val="accent3"/>
                </a:solidFill>
                <a:latin typeface="+mn-lt"/>
                <a:cs typeface="Times New Roman" pitchFamily="18" charset="0"/>
              </a:rPr>
              <a:t> </a:t>
            </a:r>
            <a:r>
              <a:rPr lang="fr-FR" sz="2000" dirty="0" smtClean="0">
                <a:solidFill>
                  <a:schemeClr val="accent3"/>
                </a:solidFill>
                <a:latin typeface="+mn-lt"/>
                <a:cs typeface="Times New Roman" pitchFamily="18" charset="0"/>
                <a:sym typeface="Symbol" pitchFamily="18" charset="2"/>
              </a:rPr>
              <a:t> </a:t>
            </a:r>
            <a:r>
              <a:rPr lang="fr-FR" sz="2000" dirty="0" err="1" smtClean="0">
                <a:solidFill>
                  <a:schemeClr val="accent3"/>
                </a:solidFill>
                <a:latin typeface="+mn-lt"/>
                <a:cs typeface="Times New Roman" pitchFamily="18" charset="0"/>
              </a:rPr>
              <a:t>b</a:t>
            </a:r>
            <a:r>
              <a:rPr lang="fr-FR" sz="2000" baseline="-25000" dirty="0" err="1" smtClean="0">
                <a:solidFill>
                  <a:schemeClr val="accent3"/>
                </a:solidFill>
                <a:latin typeface="+mn-lt"/>
                <a:cs typeface="Times New Roman" pitchFamily="18" charset="0"/>
              </a:rPr>
              <a:t>x</a:t>
            </a:r>
            <a:r>
              <a:rPr lang="fr-FR" sz="2000" dirty="0" smtClean="0">
                <a:solidFill>
                  <a:schemeClr val="accent3"/>
                </a:solidFill>
                <a:latin typeface="+mn-lt"/>
                <a:cs typeface="Times New Roman" pitchFamily="18" charset="0"/>
              </a:rPr>
              <a:t>) </a:t>
            </a:r>
            <a:r>
              <a:rPr lang="fr-FR" sz="2000" dirty="0" smtClean="0">
                <a:solidFill>
                  <a:srgbClr val="000099"/>
                </a:solidFill>
                <a:latin typeface="+mn-lt"/>
                <a:cs typeface="Times New Roman" pitchFamily="18" charset="0"/>
              </a:rPr>
              <a:t>stratégie dominée</a:t>
            </a:r>
          </a:p>
          <a:p>
            <a:pPr marL="457200" indent="-457200">
              <a:buFontTx/>
              <a:buAutoNum type="arabicPeriod"/>
              <a:defRPr/>
            </a:pPr>
            <a:r>
              <a:rPr lang="fr-FR" sz="2000" b="1" dirty="0" smtClean="0">
                <a:solidFill>
                  <a:schemeClr val="accent3">
                    <a:lumMod val="75000"/>
                  </a:schemeClr>
                </a:solidFill>
                <a:latin typeface="+mn-lt"/>
                <a:cs typeface="Times New Roman" pitchFamily="18" charset="0"/>
              </a:rPr>
              <a:t>D</a:t>
            </a:r>
            <a:r>
              <a:rPr lang="fr-FR" sz="2000" dirty="0" smtClean="0">
                <a:latin typeface="+mn-lt"/>
                <a:cs typeface="Times New Roman" pitchFamily="18" charset="0"/>
              </a:rPr>
              <a:t> : X impose </a:t>
            </a:r>
            <a:r>
              <a:rPr lang="fr-FR" sz="2000" dirty="0" err="1" smtClean="0">
                <a:latin typeface="+mn-lt"/>
                <a:cs typeface="Times New Roman" pitchFamily="18" charset="0"/>
              </a:rPr>
              <a:t>b</a:t>
            </a:r>
            <a:r>
              <a:rPr lang="fr-FR" sz="2000" baseline="-25000" dirty="0" err="1" smtClean="0">
                <a:latin typeface="+mn-lt"/>
                <a:cs typeface="Times New Roman" pitchFamily="18" charset="0"/>
              </a:rPr>
              <a:t>x</a:t>
            </a:r>
            <a:r>
              <a:rPr lang="fr-FR" sz="2000" dirty="0" smtClean="0">
                <a:latin typeface="+mn-lt"/>
                <a:cs typeface="Times New Roman" pitchFamily="18" charset="0"/>
              </a:rPr>
              <a:t> à Y : X est directif </a:t>
            </a:r>
            <a:r>
              <a:rPr lang="fr-FR" sz="2000" dirty="0" smtClean="0">
                <a:solidFill>
                  <a:schemeClr val="accent3"/>
                </a:solidFill>
                <a:latin typeface="+mn-lt"/>
                <a:cs typeface="Times New Roman" pitchFamily="18" charset="0"/>
              </a:rPr>
              <a:t>(</a:t>
            </a:r>
            <a:r>
              <a:rPr lang="fr-FR" sz="2000" dirty="0" err="1" smtClean="0">
                <a:solidFill>
                  <a:schemeClr val="accent3"/>
                </a:solidFill>
                <a:latin typeface="+mn-lt"/>
                <a:cs typeface="Times New Roman" pitchFamily="18" charset="0"/>
              </a:rPr>
              <a:t>b</a:t>
            </a:r>
            <a:r>
              <a:rPr lang="fr-FR" sz="2000" baseline="-25000" dirty="0" err="1" smtClean="0">
                <a:solidFill>
                  <a:schemeClr val="accent3"/>
                </a:solidFill>
                <a:latin typeface="+mn-lt"/>
                <a:cs typeface="Times New Roman" pitchFamily="18" charset="0"/>
              </a:rPr>
              <a:t>x</a:t>
            </a:r>
            <a:r>
              <a:rPr lang="fr-FR" sz="2000" dirty="0" smtClean="0">
                <a:solidFill>
                  <a:schemeClr val="accent3"/>
                </a:solidFill>
                <a:latin typeface="+mn-lt"/>
                <a:cs typeface="Times New Roman" pitchFamily="18" charset="0"/>
              </a:rPr>
              <a:t> </a:t>
            </a:r>
            <a:r>
              <a:rPr lang="fr-FR" sz="2000" dirty="0" smtClean="0">
                <a:solidFill>
                  <a:schemeClr val="accent3"/>
                </a:solidFill>
                <a:latin typeface="+mn-lt"/>
                <a:cs typeface="Times New Roman" pitchFamily="18" charset="0"/>
                <a:sym typeface="Symbol" pitchFamily="18" charset="2"/>
              </a:rPr>
              <a:t> </a:t>
            </a:r>
            <a:r>
              <a:rPr lang="fr-FR" sz="2000" dirty="0" smtClean="0">
                <a:solidFill>
                  <a:schemeClr val="accent3"/>
                </a:solidFill>
                <a:latin typeface="+mn-lt"/>
                <a:cs typeface="Times New Roman" pitchFamily="18" charset="0"/>
              </a:rPr>
              <a:t>b</a:t>
            </a:r>
            <a:r>
              <a:rPr lang="fr-FR" sz="2000" baseline="-25000" dirty="0" smtClean="0">
                <a:solidFill>
                  <a:schemeClr val="accent3"/>
                </a:solidFill>
                <a:latin typeface="+mn-lt"/>
                <a:cs typeface="Times New Roman" pitchFamily="18" charset="0"/>
              </a:rPr>
              <a:t>y</a:t>
            </a:r>
            <a:r>
              <a:rPr lang="fr-FR" sz="2000" dirty="0" smtClean="0">
                <a:solidFill>
                  <a:schemeClr val="accent3"/>
                </a:solidFill>
                <a:latin typeface="+mn-lt"/>
                <a:cs typeface="Times New Roman" pitchFamily="18" charset="0"/>
              </a:rPr>
              <a:t>) </a:t>
            </a:r>
            <a:r>
              <a:rPr lang="fr-FR" sz="2000" dirty="0" smtClean="0">
                <a:solidFill>
                  <a:srgbClr val="000099"/>
                </a:solidFill>
                <a:latin typeface="+mn-lt"/>
                <a:cs typeface="Times New Roman" pitchFamily="18" charset="0"/>
              </a:rPr>
              <a:t>stratégie dominante</a:t>
            </a:r>
          </a:p>
          <a:p>
            <a:pPr marL="457200" indent="-457200">
              <a:buFontTx/>
              <a:buAutoNum type="arabicPeriod"/>
              <a:defRPr/>
            </a:pPr>
            <a:r>
              <a:rPr lang="fr-FR" sz="2000" b="1" dirty="0" smtClean="0">
                <a:solidFill>
                  <a:schemeClr val="accent3">
                    <a:lumMod val="75000"/>
                  </a:schemeClr>
                </a:solidFill>
                <a:latin typeface="+mn-lt"/>
                <a:cs typeface="Times New Roman" pitchFamily="18" charset="0"/>
              </a:rPr>
              <a:t>C</a:t>
            </a:r>
            <a:r>
              <a:rPr lang="fr-FR" sz="2000" dirty="0" smtClean="0">
                <a:latin typeface="+mn-lt"/>
                <a:cs typeface="Times New Roman" pitchFamily="18" charset="0"/>
              </a:rPr>
              <a:t> : Partage des buts : X, Y sont coopératifs </a:t>
            </a:r>
            <a:r>
              <a:rPr lang="fr-FR" sz="2000" dirty="0" smtClean="0">
                <a:solidFill>
                  <a:schemeClr val="accent3"/>
                </a:solidFill>
                <a:latin typeface="+mn-lt"/>
                <a:cs typeface="Times New Roman" pitchFamily="18" charset="0"/>
              </a:rPr>
              <a:t>(</a:t>
            </a:r>
            <a:r>
              <a:rPr lang="fr-FR" sz="2000" dirty="0" err="1" smtClean="0">
                <a:solidFill>
                  <a:schemeClr val="accent3"/>
                </a:solidFill>
                <a:latin typeface="+mn-lt"/>
                <a:cs typeface="Times New Roman" pitchFamily="18" charset="0"/>
              </a:rPr>
              <a:t>b</a:t>
            </a:r>
            <a:r>
              <a:rPr lang="fr-FR" sz="2000" baseline="-25000" dirty="0" err="1" smtClean="0">
                <a:solidFill>
                  <a:schemeClr val="accent3"/>
                </a:solidFill>
                <a:latin typeface="+mn-lt"/>
                <a:cs typeface="Times New Roman" pitchFamily="18" charset="0"/>
              </a:rPr>
              <a:t>x</a:t>
            </a:r>
            <a:r>
              <a:rPr lang="fr-FR" sz="2000" dirty="0" smtClean="0">
                <a:solidFill>
                  <a:schemeClr val="accent3"/>
                </a:solidFill>
                <a:latin typeface="+mn-lt"/>
                <a:cs typeface="Times New Roman" pitchFamily="18" charset="0"/>
              </a:rPr>
              <a:t> </a:t>
            </a:r>
            <a:r>
              <a:rPr lang="fr-FR" sz="2000" dirty="0" smtClean="0">
                <a:solidFill>
                  <a:schemeClr val="accent3"/>
                </a:solidFill>
                <a:latin typeface="+mn-lt"/>
                <a:cs typeface="Times New Roman" pitchFamily="18" charset="0"/>
                <a:sym typeface="Symbol" pitchFamily="18" charset="2"/>
              </a:rPr>
              <a:t></a:t>
            </a:r>
            <a:r>
              <a:rPr lang="fr-FR" sz="2000" dirty="0" smtClean="0">
                <a:solidFill>
                  <a:schemeClr val="accent3"/>
                </a:solidFill>
                <a:latin typeface="+mn-lt"/>
                <a:cs typeface="Times New Roman" pitchFamily="18" charset="0"/>
              </a:rPr>
              <a:t> b</a:t>
            </a:r>
            <a:r>
              <a:rPr lang="fr-FR" sz="2000" baseline="-25000" dirty="0" smtClean="0">
                <a:solidFill>
                  <a:schemeClr val="accent3"/>
                </a:solidFill>
                <a:latin typeface="+mn-lt"/>
                <a:cs typeface="Times New Roman" pitchFamily="18" charset="0"/>
              </a:rPr>
              <a:t>y</a:t>
            </a:r>
            <a:r>
              <a:rPr lang="fr-FR" sz="2000" dirty="0" smtClean="0">
                <a:solidFill>
                  <a:schemeClr val="accent3"/>
                </a:solidFill>
                <a:latin typeface="+mn-lt"/>
                <a:cs typeface="Times New Roman" pitchFamily="18" charset="0"/>
              </a:rPr>
              <a:t> ) </a:t>
            </a:r>
            <a:r>
              <a:rPr lang="fr-FR" sz="2000" dirty="0" smtClean="0">
                <a:solidFill>
                  <a:srgbClr val="000099"/>
                </a:solidFill>
                <a:latin typeface="+mn-lt"/>
                <a:cs typeface="Times New Roman" pitchFamily="18" charset="0"/>
              </a:rPr>
              <a:t>stratégie gagnant-gagnant</a:t>
            </a:r>
          </a:p>
          <a:p>
            <a:pPr marL="457200" indent="-457200">
              <a:buFontTx/>
              <a:buAutoNum type="arabicPeriod"/>
              <a:defRPr/>
            </a:pPr>
            <a:r>
              <a:rPr lang="fr-FR" sz="2000" b="1" dirty="0" smtClean="0">
                <a:solidFill>
                  <a:schemeClr val="accent3">
                    <a:lumMod val="75000"/>
                  </a:schemeClr>
                </a:solidFill>
                <a:latin typeface="+mn-lt"/>
                <a:cs typeface="Times New Roman" pitchFamily="18" charset="0"/>
              </a:rPr>
              <a:t>N</a:t>
            </a:r>
            <a:r>
              <a:rPr lang="fr-FR" sz="2000" dirty="0" smtClean="0">
                <a:latin typeface="+mn-lt"/>
                <a:cs typeface="Times New Roman" pitchFamily="18" charset="0"/>
              </a:rPr>
              <a:t> : Recherche d’un compromis : </a:t>
            </a:r>
            <a:r>
              <a:rPr lang="fr-FR" sz="2000" dirty="0" smtClean="0">
                <a:solidFill>
                  <a:schemeClr val="accent3"/>
                </a:solidFill>
                <a:latin typeface="+mn-lt"/>
                <a:cs typeface="Times New Roman" pitchFamily="18" charset="0"/>
              </a:rPr>
              <a:t>(</a:t>
            </a:r>
            <a:r>
              <a:rPr lang="fr-FR" sz="2000" dirty="0" err="1" smtClean="0">
                <a:solidFill>
                  <a:schemeClr val="accent3"/>
                </a:solidFill>
                <a:latin typeface="+mn-lt"/>
                <a:cs typeface="Times New Roman" pitchFamily="18" charset="0"/>
              </a:rPr>
              <a:t>b</a:t>
            </a:r>
            <a:r>
              <a:rPr lang="fr-FR" sz="2000" baseline="-25000" dirty="0" err="1" smtClean="0">
                <a:solidFill>
                  <a:schemeClr val="accent3"/>
                </a:solidFill>
                <a:latin typeface="+mn-lt"/>
                <a:cs typeface="Times New Roman" pitchFamily="18" charset="0"/>
              </a:rPr>
              <a:t>x</a:t>
            </a:r>
            <a:r>
              <a:rPr lang="fr-FR" sz="2000" dirty="0" smtClean="0">
                <a:solidFill>
                  <a:schemeClr val="accent3"/>
                </a:solidFill>
                <a:latin typeface="+mn-lt"/>
                <a:cs typeface="Times New Roman" pitchFamily="18" charset="0"/>
              </a:rPr>
              <a:t> </a:t>
            </a:r>
            <a:r>
              <a:rPr lang="fr-FR" sz="2000" dirty="0" smtClean="0">
                <a:solidFill>
                  <a:schemeClr val="accent3"/>
                </a:solidFill>
                <a:latin typeface="+mn-lt"/>
                <a:cs typeface="Times New Roman" pitchFamily="18" charset="0"/>
                <a:sym typeface="Symbol" pitchFamily="18" charset="2"/>
              </a:rPr>
              <a:t></a:t>
            </a:r>
            <a:r>
              <a:rPr lang="fr-FR" sz="2000" dirty="0" smtClean="0">
                <a:solidFill>
                  <a:schemeClr val="accent3"/>
                </a:solidFill>
                <a:latin typeface="+mn-lt"/>
                <a:cs typeface="Times New Roman" pitchFamily="18" charset="0"/>
              </a:rPr>
              <a:t>b’</a:t>
            </a:r>
            <a:r>
              <a:rPr lang="fr-FR" sz="2000" dirty="0" smtClean="0">
                <a:solidFill>
                  <a:schemeClr val="accent3"/>
                </a:solidFill>
                <a:latin typeface="+mn-lt"/>
                <a:cs typeface="Times New Roman" pitchFamily="18" charset="0"/>
                <a:sym typeface="Symbol" pitchFamily="18" charset="2"/>
              </a:rPr>
              <a:t> </a:t>
            </a:r>
            <a:r>
              <a:rPr lang="fr-FR" sz="2000" dirty="0" smtClean="0">
                <a:solidFill>
                  <a:schemeClr val="accent3"/>
                </a:solidFill>
                <a:latin typeface="+mn-lt"/>
                <a:cs typeface="Times New Roman" pitchFamily="18" charset="0"/>
              </a:rPr>
              <a:t>b</a:t>
            </a:r>
            <a:r>
              <a:rPr lang="fr-FR" sz="2000" baseline="-25000" dirty="0" smtClean="0">
                <a:solidFill>
                  <a:schemeClr val="accent3"/>
                </a:solidFill>
                <a:latin typeface="+mn-lt"/>
                <a:cs typeface="Times New Roman" pitchFamily="18" charset="0"/>
              </a:rPr>
              <a:t>y</a:t>
            </a:r>
            <a:r>
              <a:rPr lang="fr-FR" sz="2000" dirty="0" smtClean="0">
                <a:solidFill>
                  <a:schemeClr val="accent3"/>
                </a:solidFill>
                <a:latin typeface="+mn-lt"/>
                <a:cs typeface="Times New Roman" pitchFamily="18" charset="0"/>
              </a:rPr>
              <a:t>) </a:t>
            </a:r>
            <a:r>
              <a:rPr lang="fr-FR" sz="2000" dirty="0" smtClean="0">
                <a:solidFill>
                  <a:srgbClr val="000099"/>
                </a:solidFill>
                <a:latin typeface="+mn-lt"/>
                <a:cs typeface="Times New Roman" pitchFamily="18" charset="0"/>
              </a:rPr>
              <a:t>stratégie de négociation</a:t>
            </a:r>
          </a:p>
          <a:p>
            <a:pPr marL="457200" indent="-457200">
              <a:buFontTx/>
              <a:buAutoNum type="arabicPeriod"/>
              <a:defRPr/>
            </a:pPr>
            <a:r>
              <a:rPr lang="fr-FR" sz="2000" b="1" dirty="0" smtClean="0">
                <a:solidFill>
                  <a:schemeClr val="accent3">
                    <a:lumMod val="75000"/>
                  </a:schemeClr>
                </a:solidFill>
                <a:latin typeface="+mn-lt"/>
                <a:cs typeface="Times New Roman" pitchFamily="18" charset="0"/>
              </a:rPr>
              <a:t>K</a:t>
            </a:r>
            <a:r>
              <a:rPr lang="fr-FR" sz="2000" dirty="0" smtClean="0">
                <a:latin typeface="+mn-lt"/>
                <a:cs typeface="Times New Roman" pitchFamily="18" charset="0"/>
              </a:rPr>
              <a:t> : Détour constructif : X, Y font une incidence </a:t>
            </a:r>
            <a:r>
              <a:rPr lang="fr-FR" sz="2000" dirty="0" smtClean="0">
                <a:solidFill>
                  <a:schemeClr val="accent3"/>
                </a:solidFill>
                <a:latin typeface="+mn-lt"/>
                <a:cs typeface="Times New Roman" pitchFamily="18" charset="0"/>
              </a:rPr>
              <a:t>(</a:t>
            </a:r>
            <a:r>
              <a:rPr lang="fr-FR" sz="2000" dirty="0" err="1" smtClean="0">
                <a:solidFill>
                  <a:schemeClr val="accent3"/>
                </a:solidFill>
                <a:latin typeface="+mn-lt"/>
                <a:cs typeface="Times New Roman" pitchFamily="18" charset="0"/>
              </a:rPr>
              <a:t>b</a:t>
            </a:r>
            <a:r>
              <a:rPr lang="fr-FR" sz="2000" baseline="-25000" dirty="0" err="1" smtClean="0">
                <a:solidFill>
                  <a:schemeClr val="accent3"/>
                </a:solidFill>
                <a:latin typeface="+mn-lt"/>
                <a:cs typeface="Times New Roman" pitchFamily="18" charset="0"/>
              </a:rPr>
              <a:t>x</a:t>
            </a:r>
            <a:r>
              <a:rPr lang="fr-FR" sz="2000" dirty="0" smtClean="0">
                <a:solidFill>
                  <a:schemeClr val="accent3"/>
                </a:solidFill>
                <a:latin typeface="+mn-lt"/>
                <a:cs typeface="Times New Roman" pitchFamily="18" charset="0"/>
              </a:rPr>
              <a:t> </a:t>
            </a:r>
            <a:r>
              <a:rPr lang="fr-FR" sz="2000" dirty="0" smtClean="0">
                <a:solidFill>
                  <a:schemeClr val="accent3"/>
                </a:solidFill>
                <a:latin typeface="+mn-lt"/>
                <a:cs typeface="Times New Roman" pitchFamily="18" charset="0"/>
                <a:sym typeface="Symbol" pitchFamily="18" charset="2"/>
              </a:rPr>
              <a:t> </a:t>
            </a:r>
            <a:r>
              <a:rPr lang="fr-FR" sz="2000" dirty="0" smtClean="0">
                <a:solidFill>
                  <a:schemeClr val="accent3"/>
                </a:solidFill>
                <a:latin typeface="+mn-lt"/>
                <a:cs typeface="Times New Roman" pitchFamily="18" charset="0"/>
              </a:rPr>
              <a:t>Ø </a:t>
            </a:r>
            <a:r>
              <a:rPr lang="fr-FR" sz="2000" dirty="0" smtClean="0">
                <a:solidFill>
                  <a:schemeClr val="accent3"/>
                </a:solidFill>
                <a:latin typeface="+mn-lt"/>
                <a:cs typeface="Times New Roman" pitchFamily="18" charset="0"/>
                <a:sym typeface="Symbol" pitchFamily="18" charset="2"/>
              </a:rPr>
              <a:t> </a:t>
            </a:r>
            <a:r>
              <a:rPr lang="fr-FR" sz="2000" dirty="0" smtClean="0">
                <a:solidFill>
                  <a:schemeClr val="accent3"/>
                </a:solidFill>
                <a:latin typeface="+mn-lt"/>
                <a:cs typeface="Times New Roman" pitchFamily="18" charset="0"/>
              </a:rPr>
              <a:t>b</a:t>
            </a:r>
            <a:r>
              <a:rPr lang="fr-FR" sz="2000" baseline="-25000" dirty="0" smtClean="0">
                <a:solidFill>
                  <a:schemeClr val="accent3"/>
                </a:solidFill>
                <a:latin typeface="+mn-lt"/>
                <a:cs typeface="Times New Roman" pitchFamily="18" charset="0"/>
              </a:rPr>
              <a:t>y</a:t>
            </a:r>
            <a:r>
              <a:rPr lang="fr-FR" sz="2000" dirty="0" smtClean="0">
                <a:solidFill>
                  <a:schemeClr val="accent3"/>
                </a:solidFill>
                <a:latin typeface="+mn-lt"/>
                <a:cs typeface="Times New Roman" pitchFamily="18" charset="0"/>
              </a:rPr>
              <a:t>) </a:t>
            </a:r>
            <a:r>
              <a:rPr lang="fr-FR" sz="2000" dirty="0" smtClean="0">
                <a:solidFill>
                  <a:srgbClr val="000099"/>
                </a:solidFill>
                <a:latin typeface="+mn-lt"/>
                <a:cs typeface="Times New Roman" pitchFamily="18" charset="0"/>
              </a:rPr>
              <a:t>stratégie de contournement</a:t>
            </a:r>
            <a:endParaRPr lang="fr-FR" sz="2000" dirty="0">
              <a:solidFill>
                <a:srgbClr val="000099"/>
              </a:solidFill>
              <a:latin typeface="+mn-lt"/>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just"/>
            <a:r>
              <a:rPr lang="fr-FR" sz="1800" dirty="0" smtClean="0"/>
              <a:t>Exemple : réservation hôtel entre Client et Agent, les énoncés entre les deux locuteurs, leurs formulations en termes d’actes de langage et les stratégies employées pour les produire</a:t>
            </a:r>
            <a:endParaRPr lang="fr-FR" sz="1800" dirty="0"/>
          </a:p>
        </p:txBody>
      </p:sp>
      <p:sp>
        <p:nvSpPr>
          <p:cNvPr id="4" name="Espace réservé du numéro de diapositive 3"/>
          <p:cNvSpPr>
            <a:spLocks noGrp="1"/>
          </p:cNvSpPr>
          <p:nvPr>
            <p:ph type="sldNum" sz="quarter" idx="11"/>
          </p:nvPr>
        </p:nvSpPr>
        <p:spPr/>
        <p:txBody>
          <a:bodyPr/>
          <a:lstStyle/>
          <a:p>
            <a:pPr>
              <a:defRPr/>
            </a:pPr>
            <a:fld id="{99A3CDF3-C39C-4A4F-91C1-F06277AAE27C}" type="slidenum">
              <a:rPr lang="fr-FR" smtClean="0"/>
              <a:pPr>
                <a:defRPr/>
              </a:pPr>
              <a:t>18</a:t>
            </a:fld>
            <a:endParaRPr lang="fr-FR"/>
          </a:p>
        </p:txBody>
      </p:sp>
      <p:sp>
        <p:nvSpPr>
          <p:cNvPr id="8" name="Rectangle 464"/>
          <p:cNvSpPr>
            <a:spLocks noChangeArrowheads="1"/>
          </p:cNvSpPr>
          <p:nvPr/>
        </p:nvSpPr>
        <p:spPr bwMode="auto">
          <a:xfrm>
            <a:off x="399288" y="1755287"/>
            <a:ext cx="8534400" cy="4185761"/>
          </a:xfrm>
          <a:prstGeom prst="rect">
            <a:avLst/>
          </a:prstGeom>
          <a:ln/>
          <a:extLst/>
        </p:spPr>
        <p:style>
          <a:lnRef idx="2">
            <a:schemeClr val="accent5"/>
          </a:lnRef>
          <a:fillRef idx="1">
            <a:schemeClr val="lt1"/>
          </a:fillRef>
          <a:effectRef idx="0">
            <a:schemeClr val="accent5"/>
          </a:effectRef>
          <a:fontRef idx="minor">
            <a:schemeClr val="dk1"/>
          </a:fontRef>
        </p:style>
        <p:txBody>
          <a:bodyPr>
            <a:spAutoFit/>
          </a:bodyPr>
          <a:lstStyle>
            <a:lvl1pPr marL="92075" indent="-9207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r>
              <a:rPr lang="fr-FR" altLang="fr-FR" sz="1400" dirty="0">
                <a:latin typeface="Arial" panose="020B0604020202020204" pitchFamily="34" charset="0"/>
              </a:rPr>
              <a:t>C : Bonjour madame			</a:t>
            </a:r>
            <a:r>
              <a:rPr lang="nl-NL" altLang="fr-FR" sz="1400" dirty="0">
                <a:solidFill>
                  <a:srgbClr val="000099"/>
                </a:solidFill>
                <a:latin typeface="Arial" panose="020B0604020202020204" pitchFamily="34" charset="0"/>
              </a:rPr>
              <a:t>F</a:t>
            </a:r>
            <a:r>
              <a:rPr lang="nl-NL" altLang="fr-FR" sz="1400" baseline="30000" dirty="0">
                <a:solidFill>
                  <a:srgbClr val="000099"/>
                </a:solidFill>
                <a:latin typeface="Arial" panose="020B0604020202020204" pitchFamily="34" charset="0"/>
              </a:rPr>
              <a:t>P</a:t>
            </a:r>
            <a:r>
              <a:rPr lang="fr-FR" altLang="fr-FR" sz="1400" dirty="0">
                <a:solidFill>
                  <a:srgbClr val="000099"/>
                </a:solidFill>
                <a:latin typeface="Arial" panose="020B0604020202020204" pitchFamily="34" charset="0"/>
              </a:rPr>
              <a:t> </a:t>
            </a:r>
            <a:r>
              <a:rPr lang="fr-FR" altLang="fr-FR" sz="1400" dirty="0" smtClean="0">
                <a:solidFill>
                  <a:srgbClr val="000099"/>
                </a:solidFill>
                <a:latin typeface="Arial" panose="020B0604020202020204" pitchFamily="34" charset="0"/>
              </a:rPr>
              <a:t>[</a:t>
            </a:r>
            <a:r>
              <a:rPr lang="fr-FR" altLang="fr-FR" sz="1400" dirty="0">
                <a:solidFill>
                  <a:srgbClr val="000099"/>
                </a:solidFill>
                <a:latin typeface="Arial" panose="020B0604020202020204" pitchFamily="34" charset="0"/>
              </a:rPr>
              <a:t>.</a:t>
            </a:r>
            <a:r>
              <a:rPr lang="fr-FR" altLang="fr-FR" sz="1400" dirty="0" smtClean="0">
                <a:solidFill>
                  <a:srgbClr val="000099"/>
                </a:solidFill>
                <a:latin typeface="Arial" panose="020B0604020202020204" pitchFamily="34" charset="0"/>
              </a:rPr>
              <a:t>]</a:t>
            </a:r>
            <a:r>
              <a:rPr lang="fr-FR" altLang="fr-FR" sz="1400" dirty="0">
                <a:latin typeface="Arial" panose="020B0604020202020204" pitchFamily="34" charset="0"/>
              </a:rPr>
              <a:t>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D</a:t>
            </a:r>
            <a:r>
              <a:rPr lang="fr-FR" altLang="fr-FR" sz="1400" dirty="0">
                <a:latin typeface="Arial" panose="020B0604020202020204" pitchFamily="34" charset="0"/>
              </a:rPr>
              <a:t>	</a:t>
            </a:r>
          </a:p>
          <a:p>
            <a:r>
              <a:rPr lang="fr-FR" altLang="fr-FR" sz="1400" dirty="0">
                <a:latin typeface="Arial" panose="020B0604020202020204" pitchFamily="34" charset="0"/>
              </a:rPr>
              <a:t>     Je voudrais une chambre pour 2 nuits 	</a:t>
            </a:r>
            <a:r>
              <a:rPr lang="nl-NL" altLang="fr-FR" sz="1400" dirty="0">
                <a:solidFill>
                  <a:srgbClr val="000099"/>
                </a:solidFill>
                <a:latin typeface="Arial" panose="020B0604020202020204" pitchFamily="34" charset="0"/>
              </a:rPr>
              <a:t>F</a:t>
            </a:r>
            <a:r>
              <a:rPr lang="nl-NL" altLang="fr-FR" sz="1400" baseline="30000" dirty="0">
                <a:solidFill>
                  <a:srgbClr val="000099"/>
                </a:solidFill>
                <a:latin typeface="Arial" panose="020B0604020202020204" pitchFamily="34" charset="0"/>
              </a:rPr>
              <a:t>F</a:t>
            </a:r>
            <a:r>
              <a:rPr lang="fr-FR" altLang="fr-FR" sz="1400" dirty="0">
                <a:solidFill>
                  <a:srgbClr val="000099"/>
                </a:solidFill>
                <a:latin typeface="Arial" panose="020B0604020202020204" pitchFamily="34" charset="0"/>
              </a:rPr>
              <a:t> [</a:t>
            </a:r>
            <a:r>
              <a:rPr lang="fr-FR" altLang="fr-FR" sz="1400" dirty="0" smtClean="0">
                <a:solidFill>
                  <a:srgbClr val="000099"/>
                </a:solidFill>
                <a:latin typeface="Arial" panose="020B0604020202020204" pitchFamily="34" charset="0"/>
              </a:rPr>
              <a:t>x, </a:t>
            </a:r>
            <a:r>
              <a:rPr lang="fr-FR" altLang="fr-FR" sz="1400" dirty="0" err="1" smtClean="0">
                <a:solidFill>
                  <a:srgbClr val="000099"/>
                </a:solidFill>
                <a:latin typeface="Arial" panose="020B0604020202020204" pitchFamily="34" charset="0"/>
              </a:rPr>
              <a:t>ch</a:t>
            </a:r>
            <a:r>
              <a:rPr lang="fr-FR" altLang="fr-FR" sz="1400" dirty="0" smtClean="0">
                <a:solidFill>
                  <a:srgbClr val="000099"/>
                </a:solidFill>
                <a:latin typeface="Arial" panose="020B0604020202020204" pitchFamily="34" charset="0"/>
              </a:rPr>
              <a:t>(x) </a:t>
            </a:r>
            <a:r>
              <a:rPr lang="fr-FR" sz="1400" b="1" dirty="0" smtClean="0">
                <a:solidFill>
                  <a:srgbClr val="000099"/>
                </a:solidFill>
                <a:sym typeface="Symbol"/>
              </a:rPr>
              <a:t> </a:t>
            </a:r>
            <a:r>
              <a:rPr lang="fr-FR" sz="1400" dirty="0" smtClean="0">
                <a:solidFill>
                  <a:srgbClr val="000099"/>
                </a:solidFill>
                <a:latin typeface="Arial" panose="020B0604020202020204" pitchFamily="34" charset="0"/>
                <a:sym typeface="Symbol"/>
              </a:rPr>
              <a:t>durée(x)=2]</a:t>
            </a:r>
            <a:r>
              <a:rPr lang="fr-FR" altLang="fr-FR" sz="1400" dirty="0" smtClean="0">
                <a:solidFill>
                  <a:srgbClr val="000099"/>
                </a:solidFill>
                <a:latin typeface="Arial" panose="020B0604020202020204" pitchFamily="34" charset="0"/>
              </a:rPr>
              <a:t> </a:t>
            </a:r>
            <a:r>
              <a:rPr lang="fr-FR" altLang="fr-FR" sz="1400" dirty="0">
                <a:latin typeface="Arial" panose="020B0604020202020204" pitchFamily="34" charset="0"/>
              </a:rPr>
              <a:t>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D</a:t>
            </a:r>
            <a:r>
              <a:rPr lang="fr-FR" altLang="fr-FR" sz="1400" dirty="0">
                <a:latin typeface="Arial" panose="020B0604020202020204" pitchFamily="34" charset="0"/>
              </a:rPr>
              <a:t>	 </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A : oui, pour quand ?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P</a:t>
            </a:r>
            <a:r>
              <a:rPr lang="fr-FR" altLang="fr-FR" sz="1400" dirty="0" smtClean="0">
                <a:solidFill>
                  <a:srgbClr val="000099"/>
                </a:solidFill>
                <a:latin typeface="Arial" panose="020B0604020202020204" pitchFamily="34" charset="0"/>
              </a:rPr>
              <a:t> </a:t>
            </a:r>
            <a:r>
              <a:rPr lang="fr-FR" altLang="fr-FR" sz="1400" dirty="0">
                <a:solidFill>
                  <a:srgbClr val="000099"/>
                </a:solidFill>
                <a:latin typeface="Arial" panose="020B0604020202020204" pitchFamily="34" charset="0"/>
              </a:rPr>
              <a:t>[.] </a:t>
            </a:r>
            <a:r>
              <a:rPr lang="fr-FR" altLang="fr-FR" sz="1400" dirty="0" smtClean="0">
                <a:solidFill>
                  <a:srgbClr val="000099"/>
                </a:solidFill>
                <a:latin typeface="Arial" panose="020B0604020202020204" pitchFamily="34" charset="0"/>
              </a:rPr>
              <a:t>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FS</a:t>
            </a:r>
            <a:r>
              <a:rPr lang="fr-FR" altLang="fr-FR" sz="1400" dirty="0" smtClean="0">
                <a:solidFill>
                  <a:srgbClr val="000099"/>
                </a:solidFill>
                <a:latin typeface="Arial" panose="020B0604020202020204" pitchFamily="34" charset="0"/>
              </a:rPr>
              <a:t> </a:t>
            </a:r>
            <a:r>
              <a:rPr lang="fr-FR" altLang="fr-FR" sz="1400" dirty="0" smtClean="0">
                <a:solidFill>
                  <a:srgbClr val="000099"/>
                </a:solidFill>
                <a:latin typeface="Arial" panose="020B0604020202020204" pitchFamily="34" charset="0"/>
              </a:rPr>
              <a:t>[x, y : </a:t>
            </a:r>
            <a:r>
              <a:rPr lang="fr-FR" altLang="fr-FR" sz="1400" dirty="0" err="1" smtClean="0">
                <a:solidFill>
                  <a:srgbClr val="000099"/>
                </a:solidFill>
                <a:latin typeface="Arial" panose="020B0604020202020204" pitchFamily="34" charset="0"/>
              </a:rPr>
              <a:t>ch</a:t>
            </a:r>
            <a:r>
              <a:rPr lang="fr-FR" altLang="fr-FR" sz="1400" dirty="0" smtClean="0">
                <a:solidFill>
                  <a:srgbClr val="000099"/>
                </a:solidFill>
                <a:latin typeface="Arial" panose="020B0604020202020204" pitchFamily="34" charset="0"/>
              </a:rPr>
              <a:t>(x)</a:t>
            </a:r>
            <a:r>
              <a:rPr lang="fr-FR" sz="1400" b="1" dirty="0" smtClean="0">
                <a:solidFill>
                  <a:srgbClr val="000099"/>
                </a:solidFill>
                <a:sym typeface="Symbol"/>
              </a:rPr>
              <a:t> </a:t>
            </a:r>
            <a:r>
              <a:rPr lang="fr-FR" sz="1400" b="1" dirty="0">
                <a:solidFill>
                  <a:srgbClr val="000099"/>
                </a:solidFill>
                <a:sym typeface="Symbol"/>
              </a:rPr>
              <a:t> </a:t>
            </a:r>
            <a:r>
              <a:rPr lang="fr-FR" altLang="fr-FR" sz="1400" dirty="0" smtClean="0">
                <a:solidFill>
                  <a:srgbClr val="000099"/>
                </a:solidFill>
                <a:latin typeface="Arial" panose="020B0604020202020204" pitchFamily="34" charset="0"/>
              </a:rPr>
              <a:t>date(y)]</a:t>
            </a:r>
            <a:r>
              <a:rPr lang="fr-FR" altLang="fr-FR" sz="1400" dirty="0">
                <a:solidFill>
                  <a:srgbClr val="000099"/>
                </a:solidFill>
                <a:latin typeface="Arial" panose="020B0604020202020204" pitchFamily="34" charset="0"/>
              </a:rPr>
              <a:t>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C</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C : pour les 13 et 14 prochains 		</a:t>
            </a:r>
            <a:r>
              <a:rPr lang="nl-NL" altLang="fr-FR" sz="1400" dirty="0">
                <a:solidFill>
                  <a:srgbClr val="000099"/>
                </a:solidFill>
                <a:latin typeface="Arial" panose="020B0604020202020204" pitchFamily="34" charset="0"/>
              </a:rPr>
              <a:t>F</a:t>
            </a:r>
            <a:r>
              <a:rPr lang="nl-NL" altLang="fr-FR" sz="1400" baseline="30000" dirty="0">
                <a:solidFill>
                  <a:srgbClr val="000099"/>
                </a:solidFill>
                <a:latin typeface="Arial" panose="020B0604020202020204" pitchFamily="34" charset="0"/>
              </a:rPr>
              <a:t>S</a:t>
            </a:r>
            <a:r>
              <a:rPr lang="fr-FR" altLang="fr-FR" sz="1400" dirty="0">
                <a:solidFill>
                  <a:srgbClr val="000099"/>
                </a:solidFill>
                <a:latin typeface="Arial" panose="020B0604020202020204" pitchFamily="34" charset="0"/>
              </a:rPr>
              <a:t> </a:t>
            </a:r>
            <a:r>
              <a:rPr lang="fr-FR" altLang="fr-FR" sz="1400" dirty="0" smtClean="0">
                <a:solidFill>
                  <a:srgbClr val="000099"/>
                </a:solidFill>
                <a:latin typeface="Arial" panose="020B0604020202020204" pitchFamily="34" charset="0"/>
              </a:rPr>
              <a:t>[y, date(y)=13 </a:t>
            </a:r>
            <a:r>
              <a:rPr lang="fr-FR" sz="1400" b="1" dirty="0" smtClean="0">
                <a:solidFill>
                  <a:srgbClr val="000099"/>
                </a:solidFill>
                <a:sym typeface="Symbol"/>
              </a:rPr>
              <a:t> </a:t>
            </a:r>
            <a:r>
              <a:rPr lang="fr-FR" sz="1400" dirty="0" smtClean="0">
                <a:solidFill>
                  <a:srgbClr val="000099"/>
                </a:solidFill>
                <a:latin typeface="Arial" panose="020B0604020202020204" pitchFamily="34" charset="0"/>
                <a:sym typeface="Symbol"/>
              </a:rPr>
              <a:t>date(y)=14]</a:t>
            </a:r>
            <a:r>
              <a:rPr lang="fr-FR" altLang="fr-FR" sz="1400" dirty="0">
                <a:solidFill>
                  <a:srgbClr val="000099"/>
                </a:solidFill>
                <a:latin typeface="Arial" panose="020B0604020202020204" pitchFamily="34" charset="0"/>
              </a:rPr>
              <a:t>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R</a:t>
            </a:r>
            <a:r>
              <a:rPr lang="fr-FR" altLang="fr-FR" sz="1400" dirty="0">
                <a:latin typeface="Arial" panose="020B0604020202020204" pitchFamily="34" charset="0"/>
              </a:rPr>
              <a:t>	   </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A : les nuits du 13 et du 14 ?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FS</a:t>
            </a:r>
            <a:r>
              <a:rPr lang="fr-FR" altLang="fr-FR" sz="1400" dirty="0" smtClean="0">
                <a:solidFill>
                  <a:srgbClr val="000099"/>
                </a:solidFill>
                <a:latin typeface="Arial" panose="020B0604020202020204" pitchFamily="34" charset="0"/>
              </a:rPr>
              <a:t> [z,</a:t>
            </a:r>
            <a:r>
              <a:rPr lang="fr-FR" sz="1400" b="1" dirty="0" smtClean="0">
                <a:solidFill>
                  <a:srgbClr val="000099"/>
                </a:solidFill>
                <a:sym typeface="Symbol"/>
              </a:rPr>
              <a:t> </a:t>
            </a:r>
            <a:r>
              <a:rPr lang="fr-FR" altLang="fr-FR" sz="1400" dirty="0" smtClean="0">
                <a:solidFill>
                  <a:srgbClr val="000099"/>
                </a:solidFill>
                <a:latin typeface="Arial" panose="020B0604020202020204" pitchFamily="34" charset="0"/>
              </a:rPr>
              <a:t>nuit(z)]</a:t>
            </a:r>
            <a:r>
              <a:rPr lang="fr-FR" altLang="fr-FR" sz="1400" dirty="0" smtClean="0">
                <a:latin typeface="Arial" panose="020B0604020202020204" pitchFamily="34" charset="0"/>
              </a:rPr>
              <a:t>	</a:t>
            </a:r>
            <a:r>
              <a:rPr lang="fr-FR" altLang="fr-FR" sz="1400" dirty="0">
                <a:latin typeface="Arial" panose="020B0604020202020204" pitchFamily="34" charset="0"/>
              </a:rPr>
              <a:t>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D</a:t>
            </a:r>
            <a:r>
              <a:rPr lang="fr-FR" altLang="fr-FR" sz="1400" dirty="0">
                <a:latin typeface="Arial" panose="020B0604020202020204" pitchFamily="34" charset="0"/>
              </a:rPr>
              <a:t>	   </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C : oui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S</a:t>
            </a:r>
            <a:r>
              <a:rPr lang="nl-NL" altLang="fr-FR" sz="1400" dirty="0" smtClean="0">
                <a:solidFill>
                  <a:srgbClr val="000099"/>
                </a:solidFill>
                <a:latin typeface="Arial" panose="020B0604020202020204" pitchFamily="34" charset="0"/>
              </a:rPr>
              <a:t> [</a:t>
            </a:r>
            <a:r>
              <a:rPr lang="nl-NL" altLang="fr-FR" sz="1400" dirty="0" err="1" smtClean="0">
                <a:solidFill>
                  <a:srgbClr val="000099"/>
                </a:solidFill>
                <a:latin typeface="Arial" panose="020B0604020202020204" pitchFamily="34" charset="0"/>
              </a:rPr>
              <a:t>x,y</a:t>
            </a:r>
            <a:r>
              <a:rPr lang="nl-NL" altLang="fr-FR" sz="1400" dirty="0" smtClean="0">
                <a:solidFill>
                  <a:srgbClr val="000099"/>
                </a:solidFill>
                <a:latin typeface="Arial" panose="020B0604020202020204" pitchFamily="34" charset="0"/>
              </a:rPr>
              <a:t>, </a:t>
            </a:r>
            <a:r>
              <a:rPr lang="fr-FR" altLang="fr-FR" sz="1400" dirty="0" err="1">
                <a:solidFill>
                  <a:srgbClr val="000099"/>
                </a:solidFill>
                <a:latin typeface="Arial" panose="020B0604020202020204" pitchFamily="34" charset="0"/>
              </a:rPr>
              <a:t>ch</a:t>
            </a:r>
            <a:r>
              <a:rPr lang="fr-FR" altLang="fr-FR" sz="1400" dirty="0">
                <a:solidFill>
                  <a:srgbClr val="000099"/>
                </a:solidFill>
                <a:latin typeface="Arial" panose="020B0604020202020204" pitchFamily="34" charset="0"/>
              </a:rPr>
              <a:t>(x) </a:t>
            </a:r>
            <a:r>
              <a:rPr lang="fr-FR" sz="1400" b="1" dirty="0">
                <a:solidFill>
                  <a:srgbClr val="000099"/>
                </a:solidFill>
                <a:sym typeface="Symbol"/>
              </a:rPr>
              <a:t> </a:t>
            </a:r>
            <a:r>
              <a:rPr lang="fr-FR" altLang="fr-FR" sz="1400" dirty="0">
                <a:solidFill>
                  <a:srgbClr val="000099"/>
                </a:solidFill>
                <a:latin typeface="Arial" panose="020B0604020202020204" pitchFamily="34" charset="0"/>
              </a:rPr>
              <a:t>date(y)=13 </a:t>
            </a:r>
            <a:r>
              <a:rPr lang="fr-FR" sz="1400" b="1" dirty="0">
                <a:solidFill>
                  <a:srgbClr val="000099"/>
                </a:solidFill>
                <a:sym typeface="Symbol"/>
              </a:rPr>
              <a:t> </a:t>
            </a:r>
            <a:r>
              <a:rPr lang="fr-FR" sz="1400" dirty="0">
                <a:solidFill>
                  <a:srgbClr val="000099"/>
                </a:solidFill>
                <a:latin typeface="Arial" panose="020B0604020202020204" pitchFamily="34" charset="0"/>
                <a:sym typeface="Symbol"/>
              </a:rPr>
              <a:t>date(y)=14 </a:t>
            </a:r>
            <a:r>
              <a:rPr lang="fr-FR" sz="1400" b="1" dirty="0">
                <a:solidFill>
                  <a:srgbClr val="000099"/>
                </a:solidFill>
                <a:sym typeface="Symbol"/>
              </a:rPr>
              <a:t> </a:t>
            </a:r>
            <a:r>
              <a:rPr lang="fr-FR" sz="1400" dirty="0">
                <a:solidFill>
                  <a:srgbClr val="000099"/>
                </a:solidFill>
                <a:latin typeface="Arial" panose="020B0604020202020204" pitchFamily="34" charset="0"/>
                <a:sym typeface="Symbol"/>
              </a:rPr>
              <a:t>date(y)=</a:t>
            </a:r>
            <a:r>
              <a:rPr lang="fr-FR" sz="1400" dirty="0" smtClean="0">
                <a:solidFill>
                  <a:srgbClr val="000099"/>
                </a:solidFill>
                <a:latin typeface="Arial" panose="020B0604020202020204" pitchFamily="34" charset="0"/>
                <a:sym typeface="Symbol"/>
              </a:rPr>
              <a:t>15] </a:t>
            </a:r>
            <a:r>
              <a:rPr lang="nl-NL" sz="1400" baseline="30000" dirty="0">
                <a:solidFill>
                  <a:srgbClr val="000099"/>
                </a:solidFill>
                <a:latin typeface="Arial" panose="020B0604020202020204" pitchFamily="34" charset="0"/>
                <a:sym typeface="Symbol"/>
              </a:rPr>
              <a:t> </a:t>
            </a:r>
            <a:r>
              <a:rPr lang="nl-NL" sz="1400" baseline="30000" dirty="0" smtClean="0">
                <a:solidFill>
                  <a:srgbClr val="000099"/>
                </a:solidFill>
                <a:latin typeface="Arial" panose="020B0604020202020204" pitchFamily="34" charset="0"/>
                <a:sym typeface="Symbol"/>
              </a:rPr>
              <a:t> </a:t>
            </a:r>
            <a:r>
              <a:rPr lang="nl-NL" altLang="fr-FR" sz="1400" dirty="0" smtClean="0">
                <a:solidFill>
                  <a:schemeClr val="accent3">
                    <a:lumMod val="75000"/>
                  </a:schemeClr>
                </a:solidFill>
                <a:latin typeface="Arial" panose="020B0604020202020204" pitchFamily="34" charset="0"/>
              </a:rPr>
              <a:t>R</a:t>
            </a:r>
            <a:r>
              <a:rPr lang="nl-NL" altLang="fr-FR" sz="1400" dirty="0">
                <a:latin typeface="Arial" panose="020B0604020202020204" pitchFamily="34" charset="0"/>
              </a:rPr>
              <a:t>	   </a:t>
            </a:r>
            <a:r>
              <a:rPr lang="nl-NL"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A : voulez-vous une chambre avec bain ?	</a:t>
            </a:r>
            <a:r>
              <a:rPr lang="nl-NL" altLang="fr-FR" sz="1400" dirty="0">
                <a:solidFill>
                  <a:srgbClr val="000099"/>
                </a:solidFill>
                <a:latin typeface="Arial" panose="020B0604020202020204" pitchFamily="34" charset="0"/>
              </a:rPr>
              <a:t>F</a:t>
            </a:r>
            <a:r>
              <a:rPr lang="nl-NL" altLang="fr-FR" sz="1400" baseline="30000" dirty="0">
                <a:solidFill>
                  <a:srgbClr val="000099"/>
                </a:solidFill>
                <a:latin typeface="Arial" panose="020B0604020202020204" pitchFamily="34" charset="0"/>
              </a:rPr>
              <a:t>FS</a:t>
            </a:r>
            <a:r>
              <a:rPr lang="fr-FR" altLang="fr-FR" sz="1400" dirty="0">
                <a:solidFill>
                  <a:srgbClr val="000099"/>
                </a:solidFill>
                <a:latin typeface="Arial" panose="020B0604020202020204" pitchFamily="34" charset="0"/>
              </a:rPr>
              <a:t> [</a:t>
            </a:r>
            <a:r>
              <a:rPr lang="fr-FR" altLang="fr-FR" sz="1400" dirty="0" smtClean="0">
                <a:solidFill>
                  <a:srgbClr val="000099"/>
                </a:solidFill>
                <a:latin typeface="Arial" panose="020B0604020202020204" pitchFamily="34" charset="0"/>
              </a:rPr>
              <a:t>x, </a:t>
            </a:r>
            <a:r>
              <a:rPr lang="fr-FR" altLang="fr-FR" sz="1400" dirty="0" err="1" smtClean="0">
                <a:solidFill>
                  <a:srgbClr val="000099"/>
                </a:solidFill>
                <a:latin typeface="Arial" panose="020B0604020202020204" pitchFamily="34" charset="0"/>
              </a:rPr>
              <a:t>ch</a:t>
            </a:r>
            <a:r>
              <a:rPr lang="fr-FR" altLang="fr-FR" sz="1400" dirty="0" smtClean="0">
                <a:solidFill>
                  <a:srgbClr val="000099"/>
                </a:solidFill>
                <a:latin typeface="Arial" panose="020B0604020202020204" pitchFamily="34" charset="0"/>
              </a:rPr>
              <a:t>(x)</a:t>
            </a:r>
            <a:r>
              <a:rPr lang="fr-FR" sz="1400" b="1" dirty="0">
                <a:solidFill>
                  <a:srgbClr val="000099"/>
                </a:solidFill>
                <a:sym typeface="Symbol"/>
              </a:rPr>
              <a:t>  </a:t>
            </a:r>
            <a:r>
              <a:rPr lang="fr-FR" altLang="fr-FR" sz="1400" dirty="0" smtClean="0">
                <a:solidFill>
                  <a:srgbClr val="000099"/>
                </a:solidFill>
                <a:latin typeface="Arial" panose="020B0604020202020204" pitchFamily="34" charset="0"/>
              </a:rPr>
              <a:t>bain(x)]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C</a:t>
            </a:r>
            <a:r>
              <a:rPr lang="fr-FR" altLang="fr-FR" sz="1400" dirty="0">
                <a:latin typeface="Arial" panose="020B0604020202020204" pitchFamily="34" charset="0"/>
              </a:rPr>
              <a:t>	</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C : oui pour deux personnes		</a:t>
            </a:r>
            <a:r>
              <a:rPr lang="nl-NL" altLang="fr-FR" sz="1400" dirty="0">
                <a:solidFill>
                  <a:srgbClr val="000099"/>
                </a:solidFill>
                <a:latin typeface="Arial" panose="020B0604020202020204" pitchFamily="34" charset="0"/>
              </a:rPr>
              <a:t>F</a:t>
            </a:r>
            <a:r>
              <a:rPr lang="nl-NL" altLang="fr-FR" sz="1400" baseline="30000" dirty="0">
                <a:solidFill>
                  <a:srgbClr val="000099"/>
                </a:solidFill>
                <a:latin typeface="Arial" panose="020B0604020202020204" pitchFamily="34" charset="0"/>
              </a:rPr>
              <a:t>S</a:t>
            </a:r>
            <a:r>
              <a:rPr lang="fr-FR" altLang="fr-FR" sz="1400" dirty="0">
                <a:solidFill>
                  <a:srgbClr val="000099"/>
                </a:solidFill>
                <a:latin typeface="Arial" panose="020B0604020202020204" pitchFamily="34" charset="0"/>
              </a:rPr>
              <a:t> [</a:t>
            </a:r>
            <a:r>
              <a:rPr lang="fr-FR" altLang="fr-FR" sz="1400" dirty="0" smtClean="0">
                <a:solidFill>
                  <a:srgbClr val="000099"/>
                </a:solidFill>
                <a:latin typeface="Arial" panose="020B0604020202020204" pitchFamily="34" charset="0"/>
              </a:rPr>
              <a:t>x, </a:t>
            </a:r>
            <a:r>
              <a:rPr lang="fr-FR" altLang="fr-FR" sz="1400" dirty="0" err="1" smtClean="0">
                <a:solidFill>
                  <a:srgbClr val="000099"/>
                </a:solidFill>
                <a:latin typeface="Arial" panose="020B0604020202020204" pitchFamily="34" charset="0"/>
              </a:rPr>
              <a:t>ch</a:t>
            </a:r>
            <a:r>
              <a:rPr lang="fr-FR" altLang="fr-FR" sz="1400" dirty="0" smtClean="0">
                <a:solidFill>
                  <a:srgbClr val="000099"/>
                </a:solidFill>
                <a:latin typeface="Arial" panose="020B0604020202020204" pitchFamily="34" charset="0"/>
              </a:rPr>
              <a:t>(x) </a:t>
            </a:r>
            <a:r>
              <a:rPr lang="fr-FR" sz="1400" b="1" dirty="0">
                <a:solidFill>
                  <a:srgbClr val="000099"/>
                </a:solidFill>
                <a:sym typeface="Symbol"/>
              </a:rPr>
              <a:t> </a:t>
            </a:r>
            <a:r>
              <a:rPr lang="fr-FR" altLang="fr-FR" sz="1400" dirty="0" smtClean="0">
                <a:solidFill>
                  <a:srgbClr val="000099"/>
                </a:solidFill>
                <a:latin typeface="Arial" panose="020B0604020202020204" pitchFamily="34" charset="0"/>
              </a:rPr>
              <a:t>double(x)]</a:t>
            </a:r>
            <a:r>
              <a:rPr lang="en-GB" altLang="fr-FR" sz="1400" dirty="0">
                <a:latin typeface="Arial" panose="020B0604020202020204" pitchFamily="34" charset="0"/>
              </a:rPr>
              <a:t>	</a:t>
            </a:r>
            <a:r>
              <a:rPr lang="en-GB" altLang="fr-FR" sz="1400" dirty="0" smtClean="0">
                <a:latin typeface="Arial" panose="020B0604020202020204" pitchFamily="34" charset="0"/>
              </a:rPr>
              <a:t>	             </a:t>
            </a:r>
            <a:r>
              <a:rPr lang="en-GB" altLang="fr-FR" sz="1400" dirty="0" smtClean="0">
                <a:solidFill>
                  <a:schemeClr val="accent3">
                    <a:lumMod val="75000"/>
                  </a:schemeClr>
                </a:solidFill>
                <a:latin typeface="Arial" panose="020B0604020202020204" pitchFamily="34" charset="0"/>
              </a:rPr>
              <a:t>C</a:t>
            </a:r>
            <a:r>
              <a:rPr lang="en-GB" altLang="fr-FR" sz="1400" dirty="0">
                <a:latin typeface="Arial" panose="020B0604020202020204" pitchFamily="34" charset="0"/>
              </a:rPr>
              <a:t>	</a:t>
            </a:r>
            <a:r>
              <a:rPr lang="en-GB" altLang="fr-FR" sz="1400" dirty="0" smtClean="0">
                <a:latin typeface="Arial" panose="020B0604020202020204" pitchFamily="34" charset="0"/>
              </a:rPr>
              <a:t>    </a:t>
            </a:r>
            <a:endParaRPr lang="en-GB" altLang="fr-FR" sz="1400" dirty="0">
              <a:latin typeface="Arial" panose="020B0604020202020204" pitchFamily="34" charset="0"/>
            </a:endParaRPr>
          </a:p>
          <a:p>
            <a:r>
              <a:rPr lang="fr-FR" altLang="fr-FR" sz="1400" dirty="0">
                <a:latin typeface="Arial" panose="020B0604020202020204" pitchFamily="34" charset="0"/>
              </a:rPr>
              <a:t>A : j’ai une chambre à 50 €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S</a:t>
            </a:r>
            <a:r>
              <a:rPr lang="fr-FR" altLang="fr-FR" sz="1400" dirty="0" smtClean="0">
                <a:solidFill>
                  <a:srgbClr val="000099"/>
                </a:solidFill>
                <a:latin typeface="Arial" panose="020B0604020202020204" pitchFamily="34" charset="0"/>
              </a:rPr>
              <a:t> </a:t>
            </a:r>
            <a:r>
              <a:rPr lang="fr-FR" altLang="fr-FR" sz="1400" dirty="0">
                <a:solidFill>
                  <a:srgbClr val="000099"/>
                </a:solidFill>
                <a:latin typeface="Arial" panose="020B0604020202020204" pitchFamily="34" charset="0"/>
              </a:rPr>
              <a:t>[</a:t>
            </a:r>
            <a:r>
              <a:rPr lang="fr-FR" altLang="fr-FR" sz="1400" dirty="0" smtClean="0">
                <a:solidFill>
                  <a:srgbClr val="000099"/>
                </a:solidFill>
                <a:latin typeface="Arial" panose="020B0604020202020204" pitchFamily="34" charset="0"/>
              </a:rPr>
              <a:t>x,  </a:t>
            </a:r>
            <a:r>
              <a:rPr lang="fr-FR" altLang="fr-FR" sz="1400" dirty="0" err="1">
                <a:solidFill>
                  <a:srgbClr val="000099"/>
                </a:solidFill>
                <a:latin typeface="Arial" panose="020B0604020202020204" pitchFamily="34" charset="0"/>
              </a:rPr>
              <a:t>ch</a:t>
            </a:r>
            <a:r>
              <a:rPr lang="fr-FR" altLang="fr-FR" sz="1400" dirty="0">
                <a:solidFill>
                  <a:srgbClr val="000099"/>
                </a:solidFill>
                <a:latin typeface="Arial" panose="020B0604020202020204" pitchFamily="34" charset="0"/>
              </a:rPr>
              <a:t>(x) </a:t>
            </a:r>
            <a:r>
              <a:rPr lang="fr-FR" sz="1400" b="1" dirty="0">
                <a:solidFill>
                  <a:srgbClr val="000099"/>
                </a:solidFill>
                <a:sym typeface="Symbol"/>
              </a:rPr>
              <a:t> </a:t>
            </a:r>
            <a:r>
              <a:rPr lang="fr-FR" sz="1400" dirty="0" smtClean="0">
                <a:solidFill>
                  <a:srgbClr val="000099"/>
                </a:solidFill>
                <a:latin typeface="Arial" panose="020B0604020202020204" pitchFamily="34" charset="0"/>
                <a:sym typeface="Symbol"/>
              </a:rPr>
              <a:t>prix</a:t>
            </a:r>
            <a:r>
              <a:rPr lang="fr-FR" altLang="fr-FR" sz="1400" dirty="0" smtClean="0">
                <a:solidFill>
                  <a:srgbClr val="000099"/>
                </a:solidFill>
                <a:latin typeface="Arial" panose="020B0604020202020204" pitchFamily="34" charset="0"/>
              </a:rPr>
              <a:t>(x)=50] </a:t>
            </a:r>
            <a:r>
              <a:rPr lang="fr-FR" altLang="fr-FR" sz="1400" dirty="0">
                <a:latin typeface="Arial" panose="020B0604020202020204" pitchFamily="34" charset="0"/>
              </a:rPr>
              <a:t>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N</a:t>
            </a:r>
            <a:r>
              <a:rPr lang="fr-FR" altLang="fr-FR" sz="1400" dirty="0">
                <a:latin typeface="Arial" panose="020B0604020202020204" pitchFamily="34" charset="0"/>
              </a:rPr>
              <a:t>	</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     Ça vous convient ?			</a:t>
            </a:r>
            <a:r>
              <a:rPr lang="nl-NL" altLang="fr-FR" sz="1400" dirty="0">
                <a:solidFill>
                  <a:srgbClr val="000099"/>
                </a:solidFill>
                <a:latin typeface="Arial" panose="020B0604020202020204" pitchFamily="34" charset="0"/>
              </a:rPr>
              <a:t>F</a:t>
            </a:r>
            <a:r>
              <a:rPr lang="nl-NL" altLang="fr-FR" sz="1400" baseline="30000" dirty="0">
                <a:solidFill>
                  <a:srgbClr val="000099"/>
                </a:solidFill>
                <a:latin typeface="Arial" panose="020B0604020202020204" pitchFamily="34" charset="0"/>
              </a:rPr>
              <a:t>F</a:t>
            </a:r>
            <a:r>
              <a:rPr lang="fr-FR" altLang="fr-FR" sz="1400" dirty="0">
                <a:solidFill>
                  <a:srgbClr val="000099"/>
                </a:solidFill>
                <a:latin typeface="Arial" panose="020B0604020202020204" pitchFamily="34" charset="0"/>
              </a:rPr>
              <a:t> [</a:t>
            </a:r>
            <a:r>
              <a:rPr lang="fr-FR" altLang="fr-FR" sz="1400" dirty="0" smtClean="0">
                <a:solidFill>
                  <a:srgbClr val="000099"/>
                </a:solidFill>
                <a:latin typeface="Arial" panose="020B0604020202020204" pitchFamily="34" charset="0"/>
              </a:rPr>
              <a:t>x, </a:t>
            </a:r>
            <a:r>
              <a:rPr lang="fr-FR" altLang="fr-FR" sz="1400" dirty="0" err="1" smtClean="0">
                <a:solidFill>
                  <a:srgbClr val="000099"/>
                </a:solidFill>
                <a:latin typeface="Arial" panose="020B0604020202020204" pitchFamily="34" charset="0"/>
              </a:rPr>
              <a:t>ch</a:t>
            </a:r>
            <a:r>
              <a:rPr lang="fr-FR" altLang="fr-FR" sz="1400" dirty="0" smtClean="0">
                <a:solidFill>
                  <a:srgbClr val="000099"/>
                </a:solidFill>
                <a:latin typeface="Arial" panose="020B0604020202020204" pitchFamily="34" charset="0"/>
              </a:rPr>
              <a:t>(x) </a:t>
            </a:r>
            <a:r>
              <a:rPr lang="fr-FR" sz="1400" b="1" dirty="0">
                <a:solidFill>
                  <a:srgbClr val="000099"/>
                </a:solidFill>
                <a:sym typeface="Symbol"/>
              </a:rPr>
              <a:t> </a:t>
            </a:r>
            <a:r>
              <a:rPr lang="fr-FR" sz="1400" b="1" dirty="0" smtClean="0">
                <a:solidFill>
                  <a:srgbClr val="000099"/>
                </a:solidFill>
                <a:sym typeface="Symbol"/>
              </a:rPr>
              <a:t> </a:t>
            </a:r>
            <a:r>
              <a:rPr lang="fr-FR" altLang="fr-FR" sz="1400" dirty="0" smtClean="0">
                <a:solidFill>
                  <a:srgbClr val="000099"/>
                </a:solidFill>
                <a:latin typeface="Arial" panose="020B0604020202020204" pitchFamily="34" charset="0"/>
              </a:rPr>
              <a:t>transaction(x)</a:t>
            </a:r>
            <a:r>
              <a:rPr lang="fr-FR" altLang="fr-FR" sz="1400" dirty="0">
                <a:solidFill>
                  <a:srgbClr val="000099"/>
                </a:solidFill>
                <a:latin typeface="Arial" panose="020B0604020202020204" pitchFamily="34" charset="0"/>
              </a:rPr>
              <a:t>]</a:t>
            </a:r>
            <a:r>
              <a:rPr lang="fr-FR" altLang="fr-FR" sz="1400" dirty="0">
                <a:latin typeface="Arial" panose="020B0604020202020204" pitchFamily="34" charset="0"/>
              </a:rPr>
              <a:t>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N</a:t>
            </a:r>
            <a:r>
              <a:rPr lang="fr-FR" altLang="fr-FR" sz="1400" dirty="0">
                <a:latin typeface="Arial" panose="020B0604020202020204" pitchFamily="34" charset="0"/>
              </a:rPr>
              <a:t>	</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C : vous n’avez pas moins cher ?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FS</a:t>
            </a:r>
            <a:r>
              <a:rPr lang="nl-NL" altLang="fr-FR" sz="1400" dirty="0" smtClean="0">
                <a:solidFill>
                  <a:srgbClr val="000099"/>
                </a:solidFill>
                <a:latin typeface="Arial" panose="020B0604020202020204" pitchFamily="34" charset="0"/>
              </a:rPr>
              <a:t> </a:t>
            </a:r>
            <a:r>
              <a:rPr lang="fr-FR" altLang="fr-FR" sz="1400" dirty="0">
                <a:solidFill>
                  <a:srgbClr val="000099"/>
                </a:solidFill>
                <a:latin typeface="Arial" panose="020B0604020202020204" pitchFamily="34" charset="0"/>
              </a:rPr>
              <a:t>[x,  </a:t>
            </a:r>
            <a:r>
              <a:rPr lang="fr-FR" altLang="fr-FR" sz="1400" dirty="0" err="1">
                <a:solidFill>
                  <a:srgbClr val="000099"/>
                </a:solidFill>
                <a:latin typeface="Arial" panose="020B0604020202020204" pitchFamily="34" charset="0"/>
              </a:rPr>
              <a:t>ch</a:t>
            </a:r>
            <a:r>
              <a:rPr lang="fr-FR" altLang="fr-FR" sz="1400" dirty="0">
                <a:solidFill>
                  <a:srgbClr val="000099"/>
                </a:solidFill>
                <a:latin typeface="Arial" panose="020B0604020202020204" pitchFamily="34" charset="0"/>
              </a:rPr>
              <a:t>(x) </a:t>
            </a:r>
            <a:r>
              <a:rPr lang="fr-FR" sz="1400" b="1" dirty="0">
                <a:solidFill>
                  <a:srgbClr val="000099"/>
                </a:solidFill>
                <a:sym typeface="Symbol"/>
              </a:rPr>
              <a:t> </a:t>
            </a:r>
            <a:r>
              <a:rPr lang="fr-FR" sz="1400" dirty="0" smtClean="0">
                <a:solidFill>
                  <a:srgbClr val="000099"/>
                </a:solidFill>
                <a:latin typeface="Arial" panose="020B0604020202020204" pitchFamily="34" charset="0"/>
                <a:sym typeface="Symbol"/>
              </a:rPr>
              <a:t>prix</a:t>
            </a:r>
            <a:r>
              <a:rPr lang="fr-FR" altLang="fr-FR" sz="1400" dirty="0" smtClean="0">
                <a:solidFill>
                  <a:srgbClr val="000099"/>
                </a:solidFill>
                <a:latin typeface="Arial" panose="020B0604020202020204" pitchFamily="34" charset="0"/>
              </a:rPr>
              <a:t>(x)&lt;50</a:t>
            </a:r>
            <a:r>
              <a:rPr lang="fr-FR" altLang="fr-FR" sz="1400" dirty="0">
                <a:solidFill>
                  <a:srgbClr val="000099"/>
                </a:solidFill>
                <a:latin typeface="Arial" panose="020B0604020202020204" pitchFamily="34" charset="0"/>
              </a:rPr>
              <a:t>] </a:t>
            </a:r>
            <a:r>
              <a:rPr lang="nl-NL" altLang="fr-FR" sz="1400" dirty="0" smtClean="0">
                <a:latin typeface="Arial" panose="020B0604020202020204" pitchFamily="34" charset="0"/>
              </a:rPr>
              <a:t>	</a:t>
            </a:r>
            <a:r>
              <a:rPr lang="nl-NL" altLang="fr-FR" sz="1400" baseline="30000" dirty="0" smtClean="0">
                <a:latin typeface="Arial" panose="020B0604020202020204" pitchFamily="34" charset="0"/>
              </a:rPr>
              <a:t>	                   </a:t>
            </a:r>
            <a:r>
              <a:rPr lang="nl-NL" altLang="fr-FR" sz="1400" dirty="0" smtClean="0">
                <a:solidFill>
                  <a:schemeClr val="accent3">
                    <a:lumMod val="75000"/>
                  </a:schemeClr>
                </a:solidFill>
                <a:latin typeface="Arial" panose="020B0604020202020204" pitchFamily="34" charset="0"/>
              </a:rPr>
              <a:t>N</a:t>
            </a:r>
            <a:r>
              <a:rPr lang="nl-NL" altLang="fr-FR" sz="1400" dirty="0">
                <a:latin typeface="Arial" panose="020B0604020202020204" pitchFamily="34" charset="0"/>
              </a:rPr>
              <a:t>	</a:t>
            </a:r>
            <a:r>
              <a:rPr lang="nl-NL"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A : </a:t>
            </a:r>
            <a:r>
              <a:rPr lang="fr-FR" altLang="fr-FR" sz="1400" dirty="0" smtClean="0">
                <a:latin typeface="Arial" panose="020B0604020202020204" pitchFamily="34" charset="0"/>
              </a:rPr>
              <a:t>tout </a:t>
            </a:r>
            <a:r>
              <a:rPr lang="fr-FR" altLang="fr-FR" sz="1400" dirty="0">
                <a:latin typeface="Arial" panose="020B0604020202020204" pitchFamily="34" charset="0"/>
              </a:rPr>
              <a:t>est complet		</a:t>
            </a:r>
            <a:r>
              <a:rPr lang="fr-FR" altLang="fr-FR" sz="1400" dirty="0" smtClean="0">
                <a:latin typeface="Arial" panose="020B0604020202020204" pitchFamily="34" charset="0"/>
              </a:rPr>
              <a:t>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S</a:t>
            </a:r>
            <a:r>
              <a:rPr lang="nl-NL" altLang="fr-FR" sz="1400" dirty="0" smtClean="0">
                <a:solidFill>
                  <a:srgbClr val="000099"/>
                </a:solidFill>
                <a:latin typeface="Arial" panose="020B0604020202020204" pitchFamily="34" charset="0"/>
              </a:rPr>
              <a:t> [w, </a:t>
            </a:r>
            <a:r>
              <a:rPr lang="nl-NL" altLang="fr-FR" sz="1400" dirty="0" err="1" smtClean="0">
                <a:solidFill>
                  <a:srgbClr val="000099"/>
                </a:solidFill>
                <a:latin typeface="Arial" panose="020B0604020202020204" pitchFamily="34" charset="0"/>
              </a:rPr>
              <a:t>hôtel</a:t>
            </a:r>
            <a:r>
              <a:rPr lang="nl-NL" altLang="fr-FR" sz="1400" dirty="0" smtClean="0">
                <a:solidFill>
                  <a:srgbClr val="000099"/>
                </a:solidFill>
                <a:latin typeface="Arial" panose="020B0604020202020204" pitchFamily="34" charset="0"/>
              </a:rPr>
              <a:t>(w) </a:t>
            </a:r>
            <a:r>
              <a:rPr lang="fr-FR" sz="1400" b="1" dirty="0" smtClean="0">
                <a:solidFill>
                  <a:srgbClr val="000099"/>
                </a:solidFill>
                <a:sym typeface="Symbol"/>
              </a:rPr>
              <a:t> </a:t>
            </a:r>
            <a:r>
              <a:rPr lang="fr-FR" sz="1400" dirty="0" smtClean="0">
                <a:solidFill>
                  <a:srgbClr val="000099"/>
                </a:solidFill>
                <a:latin typeface="Arial" panose="020B0604020202020204" pitchFamily="34" charset="0"/>
                <a:sym typeface="Symbol"/>
              </a:rPr>
              <a:t>complet(w)</a:t>
            </a:r>
            <a:r>
              <a:rPr lang="fr-FR" altLang="fr-FR" sz="1400" dirty="0" smtClean="0">
                <a:solidFill>
                  <a:srgbClr val="000099"/>
                </a:solidFill>
                <a:latin typeface="Arial" panose="020B0604020202020204" pitchFamily="34" charset="0"/>
              </a:rPr>
              <a:t>] </a:t>
            </a:r>
            <a:r>
              <a:rPr lang="nl-NL" altLang="fr-FR" sz="1400" dirty="0" smtClean="0">
                <a:latin typeface="Arial" panose="020B0604020202020204" pitchFamily="34" charset="0"/>
              </a:rPr>
              <a:t>	</a:t>
            </a:r>
            <a:r>
              <a:rPr lang="nl-NL" altLang="fr-FR" sz="1400" baseline="30000" dirty="0" smtClean="0">
                <a:latin typeface="Arial" panose="020B0604020202020204" pitchFamily="34" charset="0"/>
              </a:rPr>
              <a:t>	                   </a:t>
            </a:r>
            <a:r>
              <a:rPr lang="nl-NL" altLang="fr-FR" sz="1400" dirty="0" smtClean="0">
                <a:solidFill>
                  <a:schemeClr val="accent3">
                    <a:lumMod val="75000"/>
                  </a:schemeClr>
                </a:solidFill>
                <a:latin typeface="Arial" panose="020B0604020202020204" pitchFamily="34" charset="0"/>
              </a:rPr>
              <a:t>N</a:t>
            </a:r>
            <a:r>
              <a:rPr lang="nl-NL" altLang="fr-FR" sz="1400" dirty="0">
                <a:latin typeface="Arial" panose="020B0604020202020204" pitchFamily="34" charset="0"/>
              </a:rPr>
              <a:t>	</a:t>
            </a:r>
            <a:r>
              <a:rPr lang="nl-NL"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C : bon… eh bien, d’accord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F</a:t>
            </a:r>
            <a:r>
              <a:rPr lang="fr-FR" altLang="fr-FR" sz="1400" dirty="0" smtClean="0">
                <a:solidFill>
                  <a:srgbClr val="000099"/>
                </a:solidFill>
                <a:latin typeface="Arial" panose="020B0604020202020204" pitchFamily="34" charset="0"/>
              </a:rPr>
              <a:t> </a:t>
            </a:r>
            <a:r>
              <a:rPr lang="fr-FR" altLang="fr-FR" sz="1400" dirty="0">
                <a:solidFill>
                  <a:srgbClr val="000099"/>
                </a:solidFill>
                <a:latin typeface="Arial" panose="020B0604020202020204" pitchFamily="34" charset="0"/>
              </a:rPr>
              <a:t>[x, </a:t>
            </a:r>
            <a:r>
              <a:rPr lang="fr-FR" altLang="fr-FR" sz="1400" dirty="0" err="1">
                <a:solidFill>
                  <a:srgbClr val="000099"/>
                </a:solidFill>
                <a:latin typeface="Arial" panose="020B0604020202020204" pitchFamily="34" charset="0"/>
              </a:rPr>
              <a:t>ch</a:t>
            </a:r>
            <a:r>
              <a:rPr lang="fr-FR" altLang="fr-FR" sz="1400" dirty="0">
                <a:solidFill>
                  <a:srgbClr val="000099"/>
                </a:solidFill>
                <a:latin typeface="Arial" panose="020B0604020202020204" pitchFamily="34" charset="0"/>
              </a:rPr>
              <a:t>(x) </a:t>
            </a:r>
            <a:r>
              <a:rPr lang="fr-FR" sz="1400" b="1" dirty="0">
                <a:solidFill>
                  <a:srgbClr val="000099"/>
                </a:solidFill>
                <a:sym typeface="Symbol"/>
              </a:rPr>
              <a:t>  </a:t>
            </a:r>
            <a:r>
              <a:rPr lang="fr-FR" altLang="fr-FR" sz="1400" dirty="0">
                <a:solidFill>
                  <a:srgbClr val="000099"/>
                </a:solidFill>
                <a:latin typeface="Arial" panose="020B0604020202020204" pitchFamily="34" charset="0"/>
              </a:rPr>
              <a:t>transaction(x)] </a:t>
            </a:r>
            <a:r>
              <a:rPr lang="fr-FR" altLang="fr-FR" sz="1400" dirty="0">
                <a:latin typeface="Arial" panose="020B0604020202020204" pitchFamily="34" charset="0"/>
              </a:rPr>
              <a:t>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N</a:t>
            </a:r>
            <a:r>
              <a:rPr lang="fr-FR" altLang="fr-FR" sz="1400" dirty="0">
                <a:latin typeface="Arial" panose="020B0604020202020204" pitchFamily="34" charset="0"/>
              </a:rPr>
              <a:t>	</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     Où se trouve votre hôtel ?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FS</a:t>
            </a:r>
            <a:r>
              <a:rPr lang="nl-NL" altLang="fr-FR" sz="1400" dirty="0" smtClean="0">
                <a:solidFill>
                  <a:srgbClr val="000099"/>
                </a:solidFill>
                <a:latin typeface="Arial" panose="020B0604020202020204" pitchFamily="34" charset="0"/>
              </a:rPr>
              <a:t> [w, </a:t>
            </a:r>
            <a:r>
              <a:rPr lang="nl-NL" altLang="fr-FR" sz="1400" dirty="0" err="1" smtClean="0">
                <a:solidFill>
                  <a:srgbClr val="000099"/>
                </a:solidFill>
                <a:latin typeface="Arial" panose="020B0604020202020204" pitchFamily="34" charset="0"/>
              </a:rPr>
              <a:t>hôtel</a:t>
            </a:r>
            <a:r>
              <a:rPr lang="nl-NL" altLang="fr-FR" sz="1400" dirty="0" smtClean="0">
                <a:solidFill>
                  <a:srgbClr val="000099"/>
                </a:solidFill>
                <a:latin typeface="Arial" panose="020B0604020202020204" pitchFamily="34" charset="0"/>
              </a:rPr>
              <a:t>(</a:t>
            </a:r>
            <a:r>
              <a:rPr lang="nl-NL" altLang="fr-FR" sz="1400" dirty="0">
                <a:solidFill>
                  <a:srgbClr val="000099"/>
                </a:solidFill>
                <a:latin typeface="Arial" panose="020B0604020202020204" pitchFamily="34" charset="0"/>
              </a:rPr>
              <a:t>w</a:t>
            </a:r>
            <a:r>
              <a:rPr lang="nl-NL" altLang="fr-FR" sz="1400" dirty="0" smtClean="0">
                <a:solidFill>
                  <a:srgbClr val="000099"/>
                </a:solidFill>
                <a:latin typeface="Arial" panose="020B0604020202020204" pitchFamily="34" charset="0"/>
              </a:rPr>
              <a:t>) </a:t>
            </a:r>
            <a:r>
              <a:rPr lang="fr-FR" sz="1400" b="1" dirty="0">
                <a:solidFill>
                  <a:srgbClr val="000099"/>
                </a:solidFill>
                <a:sym typeface="Symbol"/>
              </a:rPr>
              <a:t> </a:t>
            </a:r>
            <a:r>
              <a:rPr lang="fr-FR" sz="1400" dirty="0" smtClean="0">
                <a:solidFill>
                  <a:srgbClr val="000099"/>
                </a:solidFill>
                <a:latin typeface="Arial" panose="020B0604020202020204" pitchFamily="34" charset="0"/>
                <a:sym typeface="Symbol"/>
              </a:rPr>
              <a:t>lieu(w)]</a:t>
            </a:r>
            <a:r>
              <a:rPr lang="nl-NL" altLang="fr-FR" sz="1400" baseline="30000" dirty="0">
                <a:latin typeface="Arial" panose="020B0604020202020204" pitchFamily="34" charset="0"/>
              </a:rPr>
              <a:t>	</a:t>
            </a:r>
            <a:r>
              <a:rPr lang="nl-NL" altLang="fr-FR" sz="1400" baseline="30000" dirty="0" smtClean="0">
                <a:latin typeface="Arial" panose="020B0604020202020204" pitchFamily="34" charset="0"/>
              </a:rPr>
              <a:t>	                   </a:t>
            </a:r>
            <a:r>
              <a:rPr lang="nl-NL" altLang="fr-FR" sz="1400" dirty="0" smtClean="0">
                <a:solidFill>
                  <a:schemeClr val="accent3">
                    <a:lumMod val="75000"/>
                  </a:schemeClr>
                </a:solidFill>
                <a:latin typeface="Arial" panose="020B0604020202020204" pitchFamily="34" charset="0"/>
              </a:rPr>
              <a:t>D</a:t>
            </a:r>
            <a:r>
              <a:rPr lang="nl-NL" altLang="fr-FR" sz="1400" dirty="0">
                <a:latin typeface="Arial" panose="020B0604020202020204" pitchFamily="34" charset="0"/>
              </a:rPr>
              <a:t>	</a:t>
            </a:r>
            <a:r>
              <a:rPr lang="nl-NL"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A : c’est facile, c’est en face de la gare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S</a:t>
            </a:r>
            <a:r>
              <a:rPr lang="fr-FR" altLang="fr-FR" sz="1400" dirty="0" smtClean="0">
                <a:solidFill>
                  <a:srgbClr val="000099"/>
                </a:solidFill>
                <a:latin typeface="Arial" panose="020B0604020202020204" pitchFamily="34" charset="0"/>
              </a:rPr>
              <a:t> </a:t>
            </a:r>
            <a:r>
              <a:rPr lang="nl-NL" altLang="fr-FR" sz="1400" dirty="0">
                <a:solidFill>
                  <a:srgbClr val="000099"/>
                </a:solidFill>
                <a:latin typeface="Arial" panose="020B0604020202020204" pitchFamily="34" charset="0"/>
              </a:rPr>
              <a:t>[</a:t>
            </a:r>
            <a:r>
              <a:rPr lang="nl-NL" altLang="fr-FR" sz="1400" dirty="0" err="1" smtClean="0">
                <a:solidFill>
                  <a:srgbClr val="000099"/>
                </a:solidFill>
                <a:latin typeface="Arial" panose="020B0604020202020204" pitchFamily="34" charset="0"/>
              </a:rPr>
              <a:t>w,q</a:t>
            </a:r>
            <a:r>
              <a:rPr lang="nl-NL" altLang="fr-FR" sz="1400" dirty="0" smtClean="0">
                <a:solidFill>
                  <a:srgbClr val="000099"/>
                </a:solidFill>
                <a:latin typeface="Arial" panose="020B0604020202020204" pitchFamily="34" charset="0"/>
              </a:rPr>
              <a:t>, </a:t>
            </a:r>
            <a:r>
              <a:rPr lang="nl-NL" altLang="fr-FR" sz="1400" dirty="0" err="1">
                <a:solidFill>
                  <a:srgbClr val="000099"/>
                </a:solidFill>
                <a:latin typeface="Arial" panose="020B0604020202020204" pitchFamily="34" charset="0"/>
              </a:rPr>
              <a:t>hôtel</a:t>
            </a:r>
            <a:r>
              <a:rPr lang="nl-NL" altLang="fr-FR" sz="1400" dirty="0">
                <a:solidFill>
                  <a:srgbClr val="000099"/>
                </a:solidFill>
                <a:latin typeface="Arial" panose="020B0604020202020204" pitchFamily="34" charset="0"/>
              </a:rPr>
              <a:t>(w) </a:t>
            </a:r>
            <a:r>
              <a:rPr lang="fr-FR" sz="1400" b="1" dirty="0">
                <a:solidFill>
                  <a:srgbClr val="000099"/>
                </a:solidFill>
                <a:sym typeface="Symbol"/>
              </a:rPr>
              <a:t> </a:t>
            </a:r>
            <a:r>
              <a:rPr lang="fr-FR" sz="1400" dirty="0" smtClean="0">
                <a:solidFill>
                  <a:srgbClr val="000099"/>
                </a:solidFill>
                <a:latin typeface="Arial" panose="020B0604020202020204" pitchFamily="34" charset="0"/>
                <a:sym typeface="Symbol"/>
              </a:rPr>
              <a:t>en-face(</a:t>
            </a:r>
            <a:r>
              <a:rPr lang="fr-FR" sz="1400" dirty="0" err="1" smtClean="0">
                <a:solidFill>
                  <a:srgbClr val="000099"/>
                </a:solidFill>
                <a:latin typeface="Arial" panose="020B0604020202020204" pitchFamily="34" charset="0"/>
                <a:sym typeface="Symbol"/>
              </a:rPr>
              <a:t>w,q</a:t>
            </a:r>
            <a:r>
              <a:rPr lang="fr-FR" sz="1400" dirty="0" smtClean="0">
                <a:solidFill>
                  <a:srgbClr val="000099"/>
                </a:solidFill>
                <a:latin typeface="Arial" panose="020B0604020202020204" pitchFamily="34" charset="0"/>
                <a:sym typeface="Symbol"/>
              </a:rPr>
              <a:t>)</a:t>
            </a:r>
            <a:r>
              <a:rPr lang="fr-FR" sz="1400" b="1" dirty="0" smtClean="0">
                <a:solidFill>
                  <a:srgbClr val="000099"/>
                </a:solidFill>
                <a:sym typeface="Symbol"/>
              </a:rPr>
              <a:t> </a:t>
            </a:r>
            <a:r>
              <a:rPr lang="fr-FR" sz="1400" b="1" dirty="0">
                <a:solidFill>
                  <a:srgbClr val="000099"/>
                </a:solidFill>
                <a:sym typeface="Symbol"/>
              </a:rPr>
              <a:t> </a:t>
            </a:r>
            <a:r>
              <a:rPr lang="fr-FR" sz="1400" dirty="0" smtClean="0">
                <a:solidFill>
                  <a:srgbClr val="000099"/>
                </a:solidFill>
                <a:latin typeface="Arial" panose="020B0604020202020204" pitchFamily="34" charset="0"/>
                <a:sym typeface="Symbol"/>
              </a:rPr>
              <a:t>gare(q)]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C</a:t>
            </a:r>
            <a:r>
              <a:rPr lang="fr-FR" altLang="fr-FR" sz="1400" dirty="0">
                <a:latin typeface="Arial" panose="020B0604020202020204" pitchFamily="34" charset="0"/>
              </a:rPr>
              <a:t>	</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      Pouvez-vous me verser des arrhes ? 	</a:t>
            </a:r>
            <a:r>
              <a:rPr lang="nl-NL" altLang="fr-FR" sz="1400" dirty="0" smtClean="0">
                <a:solidFill>
                  <a:srgbClr val="000099"/>
                </a:solidFill>
                <a:latin typeface="Arial" panose="020B0604020202020204" pitchFamily="34" charset="0"/>
              </a:rPr>
              <a:t>F</a:t>
            </a:r>
            <a:r>
              <a:rPr lang="nl-NL" altLang="fr-FR" sz="1400" baseline="30000" dirty="0">
                <a:solidFill>
                  <a:srgbClr val="000099"/>
                </a:solidFill>
                <a:latin typeface="Arial" panose="020B0604020202020204" pitchFamily="34" charset="0"/>
              </a:rPr>
              <a:t>D</a:t>
            </a:r>
            <a:r>
              <a:rPr lang="nl-NL" altLang="fr-FR" sz="1400" dirty="0" smtClean="0">
                <a:solidFill>
                  <a:srgbClr val="000099"/>
                </a:solidFill>
                <a:latin typeface="Arial" panose="020B0604020202020204" pitchFamily="34" charset="0"/>
              </a:rPr>
              <a:t> </a:t>
            </a:r>
            <a:r>
              <a:rPr lang="nl-NL" altLang="fr-FR" sz="1400" dirty="0">
                <a:solidFill>
                  <a:srgbClr val="000099"/>
                </a:solidFill>
                <a:latin typeface="Arial" panose="020B0604020202020204" pitchFamily="34" charset="0"/>
              </a:rPr>
              <a:t>[</a:t>
            </a:r>
            <a:r>
              <a:rPr lang="nl-NL" altLang="fr-FR" sz="1400" dirty="0" smtClean="0">
                <a:solidFill>
                  <a:srgbClr val="000099"/>
                </a:solidFill>
                <a:latin typeface="Arial" panose="020B0604020202020204" pitchFamily="34" charset="0"/>
              </a:rPr>
              <a:t>u, </a:t>
            </a:r>
            <a:r>
              <a:rPr lang="nl-NL" altLang="fr-FR" sz="1400" dirty="0" err="1" smtClean="0">
                <a:solidFill>
                  <a:srgbClr val="000099"/>
                </a:solidFill>
                <a:latin typeface="Arial" panose="020B0604020202020204" pitchFamily="34" charset="0"/>
              </a:rPr>
              <a:t>arrhes</a:t>
            </a:r>
            <a:r>
              <a:rPr lang="nl-NL" altLang="fr-FR" sz="1400" dirty="0" smtClean="0">
                <a:solidFill>
                  <a:srgbClr val="000099"/>
                </a:solidFill>
                <a:latin typeface="Arial" panose="020B0604020202020204" pitchFamily="34" charset="0"/>
              </a:rPr>
              <a:t>(u)]</a:t>
            </a:r>
            <a:r>
              <a:rPr lang="nl-NL" altLang="fr-FR" sz="1400" dirty="0" smtClean="0">
                <a:latin typeface="Arial" panose="020B0604020202020204" pitchFamily="34" charset="0"/>
              </a:rPr>
              <a:t>	</a:t>
            </a:r>
            <a:r>
              <a:rPr lang="nl-NL" altLang="fr-FR" sz="1400" baseline="30000" dirty="0">
                <a:latin typeface="Arial" panose="020B0604020202020204" pitchFamily="34" charset="0"/>
              </a:rPr>
              <a:t>	</a:t>
            </a:r>
            <a:r>
              <a:rPr lang="nl-NL" altLang="fr-FR" sz="1400" baseline="30000" dirty="0" smtClean="0">
                <a:latin typeface="Arial" panose="020B0604020202020204" pitchFamily="34" charset="0"/>
              </a:rPr>
              <a:t>	                   </a:t>
            </a:r>
            <a:r>
              <a:rPr lang="nl-NL" altLang="fr-FR" sz="1400" dirty="0" smtClean="0">
                <a:solidFill>
                  <a:schemeClr val="accent3">
                    <a:lumMod val="75000"/>
                  </a:schemeClr>
                </a:solidFill>
                <a:latin typeface="Arial" panose="020B0604020202020204" pitchFamily="34" charset="0"/>
              </a:rPr>
              <a:t>D</a:t>
            </a:r>
            <a:r>
              <a:rPr lang="nl-NL" altLang="fr-FR" sz="1400" dirty="0">
                <a:latin typeface="Arial" panose="020B0604020202020204" pitchFamily="34" charset="0"/>
              </a:rPr>
              <a:t>	</a:t>
            </a:r>
            <a:r>
              <a:rPr lang="nl-NL"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C : oui bien sûr, voici le n° de ma carte VISA	</a:t>
            </a:r>
            <a:r>
              <a:rPr lang="nl-NL" altLang="fr-FR" sz="1400" dirty="0">
                <a:solidFill>
                  <a:srgbClr val="000099"/>
                </a:solidFill>
                <a:latin typeface="Arial" panose="020B0604020202020204" pitchFamily="34" charset="0"/>
              </a:rPr>
              <a:t>F</a:t>
            </a:r>
            <a:r>
              <a:rPr lang="nl-NL" altLang="fr-FR" sz="1400" baseline="30000" dirty="0">
                <a:solidFill>
                  <a:srgbClr val="000099"/>
                </a:solidFill>
                <a:latin typeface="Arial" panose="020B0604020202020204" pitchFamily="34" charset="0"/>
              </a:rPr>
              <a:t>A</a:t>
            </a:r>
            <a:r>
              <a:rPr lang="fr-FR" altLang="fr-FR" sz="1400" dirty="0">
                <a:solidFill>
                  <a:srgbClr val="000099"/>
                </a:solidFill>
                <a:latin typeface="Arial" panose="020B0604020202020204" pitchFamily="34" charset="0"/>
              </a:rPr>
              <a:t> [</a:t>
            </a:r>
            <a:r>
              <a:rPr lang="fr-FR" altLang="fr-FR" sz="1400" dirty="0" smtClean="0">
                <a:solidFill>
                  <a:srgbClr val="000099"/>
                </a:solidFill>
                <a:latin typeface="Arial" panose="020B0604020202020204" pitchFamily="34" charset="0"/>
              </a:rPr>
              <a:t>u, paiement(u))</a:t>
            </a:r>
            <a:r>
              <a:rPr lang="fr-FR" sz="1400" b="1" dirty="0" smtClean="0">
                <a:solidFill>
                  <a:srgbClr val="000099"/>
                </a:solidFill>
                <a:sym typeface="Symbol"/>
              </a:rPr>
              <a:t> </a:t>
            </a:r>
            <a:r>
              <a:rPr lang="fr-FR" sz="1400" b="1" dirty="0">
                <a:solidFill>
                  <a:srgbClr val="000099"/>
                </a:solidFill>
                <a:sym typeface="Symbol"/>
              </a:rPr>
              <a:t> </a:t>
            </a:r>
            <a:r>
              <a:rPr lang="fr-FR" sz="1400" dirty="0" smtClean="0">
                <a:solidFill>
                  <a:srgbClr val="000099"/>
                </a:solidFill>
                <a:latin typeface="Arial" panose="020B0604020202020204" pitchFamily="34" charset="0"/>
                <a:sym typeface="Symbol"/>
              </a:rPr>
              <a:t>F</a:t>
            </a:r>
            <a:r>
              <a:rPr lang="fr-FR" sz="1400" baseline="30000" dirty="0" smtClean="0">
                <a:solidFill>
                  <a:srgbClr val="000099"/>
                </a:solidFill>
                <a:latin typeface="Arial" panose="020B0604020202020204" pitchFamily="34" charset="0"/>
                <a:sym typeface="Symbol"/>
              </a:rPr>
              <a:t>S</a:t>
            </a:r>
            <a:r>
              <a:rPr lang="fr-FR" sz="1400" dirty="0" smtClean="0">
                <a:solidFill>
                  <a:srgbClr val="000099"/>
                </a:solidFill>
                <a:latin typeface="Arial" panose="020B0604020202020204" pitchFamily="34" charset="0"/>
                <a:sym typeface="Symbol"/>
              </a:rPr>
              <a:t> [v, carte-visa(v) </a:t>
            </a:r>
            <a:r>
              <a:rPr lang="fr-FR" sz="1400" b="1" dirty="0">
                <a:solidFill>
                  <a:srgbClr val="000099"/>
                </a:solidFill>
                <a:sym typeface="Symbol"/>
              </a:rPr>
              <a:t> </a:t>
            </a:r>
            <a:r>
              <a:rPr lang="fr-FR" sz="1400" dirty="0" smtClean="0">
                <a:solidFill>
                  <a:srgbClr val="000099"/>
                </a:solidFill>
                <a:latin typeface="Arial" panose="020B0604020202020204" pitchFamily="34" charset="0"/>
                <a:sym typeface="Symbol"/>
              </a:rPr>
              <a:t>numéro(v)]</a:t>
            </a:r>
            <a:r>
              <a:rPr lang="fr-FR" sz="1400" dirty="0">
                <a:solidFill>
                  <a:srgbClr val="000099"/>
                </a:solidFill>
                <a:latin typeface="Arial" panose="020B0604020202020204" pitchFamily="34" charset="0"/>
                <a:sym typeface="Symbol"/>
              </a:rPr>
              <a:t> </a:t>
            </a:r>
            <a:r>
              <a:rPr lang="fr-FR" sz="1400" dirty="0" smtClean="0">
                <a:solidFill>
                  <a:srgbClr val="000099"/>
                </a:solidFill>
                <a:latin typeface="Arial" panose="020B0604020202020204" pitchFamily="34" charset="0"/>
                <a:sym typeface="Symbol"/>
              </a:rPr>
              <a:t>  </a:t>
            </a:r>
            <a:r>
              <a:rPr lang="fr-FR" altLang="fr-FR" sz="1400" dirty="0" smtClean="0">
                <a:solidFill>
                  <a:schemeClr val="accent3">
                    <a:lumMod val="75000"/>
                  </a:schemeClr>
                </a:solidFill>
                <a:latin typeface="Arial" panose="020B0604020202020204" pitchFamily="34" charset="0"/>
              </a:rPr>
              <a:t>R</a:t>
            </a:r>
            <a:r>
              <a:rPr lang="fr-FR" altLang="fr-FR" sz="1400" dirty="0">
                <a:latin typeface="Arial" panose="020B0604020202020204" pitchFamily="34" charset="0"/>
              </a:rPr>
              <a:t>	</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A : merci, je réserve la </a:t>
            </a:r>
            <a:r>
              <a:rPr lang="fr-FR" altLang="fr-FR" sz="1400" dirty="0" smtClean="0">
                <a:latin typeface="Arial" panose="020B0604020202020204" pitchFamily="34" charset="0"/>
              </a:rPr>
              <a:t>chambre</a:t>
            </a:r>
            <a:r>
              <a:rPr lang="fr-FR" altLang="fr-FR" sz="1400" dirty="0">
                <a:latin typeface="Arial" panose="020B0604020202020204" pitchFamily="34" charset="0"/>
              </a:rPr>
              <a:t>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P</a:t>
            </a:r>
            <a:r>
              <a:rPr lang="fr-FR" altLang="fr-FR" sz="1400" dirty="0" smtClean="0">
                <a:solidFill>
                  <a:srgbClr val="000099"/>
                </a:solidFill>
                <a:latin typeface="Arial" panose="020B0604020202020204" pitchFamily="34" charset="0"/>
              </a:rPr>
              <a:t> </a:t>
            </a:r>
            <a:r>
              <a:rPr lang="fr-FR" altLang="fr-FR" sz="1400" dirty="0">
                <a:solidFill>
                  <a:srgbClr val="000099"/>
                </a:solidFill>
                <a:latin typeface="Arial" panose="020B0604020202020204" pitchFamily="34" charset="0"/>
              </a:rPr>
              <a:t>[.] </a:t>
            </a:r>
            <a:r>
              <a:rPr lang="fr-FR" altLang="fr-FR" sz="1400" dirty="0" smtClean="0">
                <a:solidFill>
                  <a:srgbClr val="000099"/>
                </a:solidFill>
                <a:latin typeface="Arial" panose="020B0604020202020204" pitchFamily="34" charset="0"/>
              </a:rPr>
              <a:t>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A</a:t>
            </a:r>
            <a:r>
              <a:rPr lang="fr-FR" altLang="fr-FR" sz="1400" dirty="0" smtClean="0">
                <a:solidFill>
                  <a:srgbClr val="000099"/>
                </a:solidFill>
                <a:latin typeface="Arial" panose="020B0604020202020204" pitchFamily="34" charset="0"/>
              </a:rPr>
              <a:t> </a:t>
            </a:r>
            <a:r>
              <a:rPr lang="fr-FR" altLang="fr-FR" sz="1400" dirty="0">
                <a:solidFill>
                  <a:srgbClr val="000099"/>
                </a:solidFill>
                <a:latin typeface="Arial" panose="020B0604020202020204" pitchFamily="34" charset="0"/>
              </a:rPr>
              <a:t>[</a:t>
            </a:r>
            <a:r>
              <a:rPr lang="fr-FR" altLang="fr-FR" sz="1400" dirty="0" smtClean="0">
                <a:solidFill>
                  <a:srgbClr val="000099"/>
                </a:solidFill>
                <a:latin typeface="Arial" panose="020B0604020202020204" pitchFamily="34" charset="0"/>
              </a:rPr>
              <a:t>x, </a:t>
            </a:r>
            <a:r>
              <a:rPr lang="fr-FR" altLang="fr-FR" sz="1400" dirty="0" err="1" smtClean="0">
                <a:solidFill>
                  <a:srgbClr val="000099"/>
                </a:solidFill>
                <a:latin typeface="Arial" panose="020B0604020202020204" pitchFamily="34" charset="0"/>
              </a:rPr>
              <a:t>ch</a:t>
            </a:r>
            <a:r>
              <a:rPr lang="fr-FR" altLang="fr-FR" sz="1400" dirty="0" smtClean="0">
                <a:solidFill>
                  <a:srgbClr val="000099"/>
                </a:solidFill>
                <a:latin typeface="Arial" panose="020B0604020202020204" pitchFamily="34" charset="0"/>
              </a:rPr>
              <a:t>(x) </a:t>
            </a:r>
            <a:r>
              <a:rPr lang="fr-FR" sz="1400" b="1" dirty="0">
                <a:solidFill>
                  <a:srgbClr val="000099"/>
                </a:solidFill>
                <a:sym typeface="Symbol"/>
              </a:rPr>
              <a:t> </a:t>
            </a:r>
            <a:r>
              <a:rPr lang="fr-FR" sz="1400" b="1" dirty="0" smtClean="0">
                <a:solidFill>
                  <a:srgbClr val="000099"/>
                </a:solidFill>
                <a:sym typeface="Symbol"/>
              </a:rPr>
              <a:t> </a:t>
            </a:r>
            <a:r>
              <a:rPr lang="fr-FR" altLang="fr-FR" sz="1400" dirty="0" smtClean="0">
                <a:solidFill>
                  <a:srgbClr val="000099"/>
                </a:solidFill>
                <a:latin typeface="Arial" panose="020B0604020202020204" pitchFamily="34" charset="0"/>
              </a:rPr>
              <a:t>réserver(x)]</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D</a:t>
            </a:r>
            <a:r>
              <a:rPr lang="fr-FR" altLang="fr-FR" sz="1400" dirty="0">
                <a:latin typeface="Arial" panose="020B0604020202020204" pitchFamily="34" charset="0"/>
              </a:rPr>
              <a:t>	</a:t>
            </a:r>
            <a:r>
              <a:rPr lang="fr-FR" altLang="fr-FR" sz="1400" dirty="0" smtClean="0">
                <a:latin typeface="Arial" panose="020B0604020202020204" pitchFamily="34" charset="0"/>
              </a:rPr>
              <a:t>  </a:t>
            </a:r>
            <a:endParaRPr lang="fr-FR" altLang="fr-FR" sz="1400" dirty="0">
              <a:latin typeface="Arial" panose="020B0604020202020204" pitchFamily="34" charset="0"/>
            </a:endParaRPr>
          </a:p>
          <a:p>
            <a:r>
              <a:rPr lang="fr-FR" altLang="fr-FR" sz="1400" dirty="0">
                <a:latin typeface="Arial" panose="020B0604020202020204" pitchFamily="34" charset="0"/>
              </a:rPr>
              <a:t>C : au revoir, merci, à bientôt		</a:t>
            </a:r>
            <a:r>
              <a:rPr lang="nl-NL" altLang="fr-FR" sz="1400" dirty="0" smtClean="0">
                <a:solidFill>
                  <a:srgbClr val="000099"/>
                </a:solidFill>
                <a:latin typeface="Arial" panose="020B0604020202020204" pitchFamily="34" charset="0"/>
              </a:rPr>
              <a:t>F</a:t>
            </a:r>
            <a:r>
              <a:rPr lang="nl-NL" altLang="fr-FR" sz="1400" baseline="30000" dirty="0" smtClean="0">
                <a:solidFill>
                  <a:srgbClr val="000099"/>
                </a:solidFill>
                <a:latin typeface="Arial" panose="020B0604020202020204" pitchFamily="34" charset="0"/>
              </a:rPr>
              <a:t>D</a:t>
            </a:r>
            <a:r>
              <a:rPr lang="nl-NL" altLang="fr-FR" sz="1400" dirty="0" smtClean="0">
                <a:solidFill>
                  <a:srgbClr val="000099"/>
                </a:solidFill>
                <a:latin typeface="Arial" panose="020B0604020202020204" pitchFamily="34" charset="0"/>
              </a:rPr>
              <a:t> </a:t>
            </a:r>
            <a:r>
              <a:rPr lang="fr-FR" altLang="fr-FR" sz="1400" dirty="0">
                <a:solidFill>
                  <a:srgbClr val="000099"/>
                </a:solidFill>
                <a:latin typeface="Arial" panose="020B0604020202020204" pitchFamily="34" charset="0"/>
              </a:rPr>
              <a:t>[.] </a:t>
            </a:r>
            <a:r>
              <a:rPr lang="fr-FR" altLang="fr-FR" sz="1400" dirty="0">
                <a:latin typeface="Arial" panose="020B0604020202020204" pitchFamily="34" charset="0"/>
              </a:rPr>
              <a:t>	</a:t>
            </a:r>
            <a:r>
              <a:rPr lang="fr-FR" altLang="fr-FR" sz="1400" dirty="0" smtClean="0">
                <a:latin typeface="Arial" panose="020B0604020202020204" pitchFamily="34" charset="0"/>
              </a:rPr>
              <a:t>			             </a:t>
            </a:r>
            <a:r>
              <a:rPr lang="fr-FR" altLang="fr-FR" sz="1400" dirty="0" smtClean="0">
                <a:solidFill>
                  <a:schemeClr val="accent3">
                    <a:lumMod val="75000"/>
                  </a:schemeClr>
                </a:solidFill>
                <a:latin typeface="Arial" panose="020B0604020202020204" pitchFamily="34" charset="0"/>
              </a:rPr>
              <a:t>R</a:t>
            </a:r>
            <a:r>
              <a:rPr lang="fr-FR" altLang="fr-FR" sz="1200" dirty="0">
                <a:latin typeface="Arial" panose="020B0604020202020204" pitchFamily="34" charset="0"/>
              </a:rPr>
              <a:t>	</a:t>
            </a:r>
          </a:p>
        </p:txBody>
      </p:sp>
      <p:sp>
        <p:nvSpPr>
          <p:cNvPr id="9" name="ZoneTexte 8"/>
          <p:cNvSpPr txBox="1"/>
          <p:nvPr/>
        </p:nvSpPr>
        <p:spPr>
          <a:xfrm>
            <a:off x="399288" y="1401797"/>
            <a:ext cx="8584401" cy="369332"/>
          </a:xfrm>
          <a:prstGeom prst="rect">
            <a:avLst/>
          </a:prstGeom>
          <a:noFill/>
        </p:spPr>
        <p:txBody>
          <a:bodyPr wrap="none" rtlCol="0">
            <a:spAutoFit/>
          </a:bodyPr>
          <a:lstStyle/>
          <a:p>
            <a:r>
              <a:rPr lang="fr-FR" dirty="0" smtClean="0"/>
              <a:t>Enoncés</a:t>
            </a:r>
            <a:r>
              <a:rPr lang="fr-FR" dirty="0" smtClean="0">
                <a:solidFill>
                  <a:schemeClr val="accent1">
                    <a:lumMod val="75000"/>
                  </a:schemeClr>
                </a:solidFill>
              </a:rPr>
              <a:t>                                            </a:t>
            </a:r>
            <a:r>
              <a:rPr lang="fr-FR" dirty="0" smtClean="0">
                <a:solidFill>
                  <a:srgbClr val="000099"/>
                </a:solidFill>
              </a:rPr>
              <a:t>Actes </a:t>
            </a:r>
            <a:r>
              <a:rPr lang="fr-FR" dirty="0" smtClean="0">
                <a:solidFill>
                  <a:schemeClr val="accent1">
                    <a:lumMod val="75000"/>
                  </a:schemeClr>
                </a:solidFill>
              </a:rPr>
              <a:t>   			              </a:t>
            </a:r>
            <a:r>
              <a:rPr lang="fr-FR" dirty="0" smtClean="0">
                <a:solidFill>
                  <a:schemeClr val="accent3">
                    <a:lumMod val="75000"/>
                  </a:schemeClr>
                </a:solidFill>
              </a:rPr>
              <a:t>Stratégies</a:t>
            </a:r>
            <a:endParaRPr lang="fr-FR" dirty="0">
              <a:solidFill>
                <a:schemeClr val="accent3">
                  <a:lumMod val="75000"/>
                </a:schemeClr>
              </a:solidFill>
            </a:endParaRPr>
          </a:p>
        </p:txBody>
      </p:sp>
    </p:spTree>
    <p:extLst>
      <p:ext uri="{BB962C8B-B14F-4D97-AF65-F5344CB8AC3E}">
        <p14:creationId xmlns:p14="http://schemas.microsoft.com/office/powerpoint/2010/main" val="2429568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t>Les gains ou fonctions d’utilité</a:t>
            </a:r>
            <a:endParaRPr lang="fr-FR" sz="4000" dirty="0"/>
          </a:p>
        </p:txBody>
      </p:sp>
      <p:sp>
        <p:nvSpPr>
          <p:cNvPr id="3" name="Espace réservé du contenu 2"/>
          <p:cNvSpPr>
            <a:spLocks noGrp="1"/>
          </p:cNvSpPr>
          <p:nvPr>
            <p:ph idx="1"/>
          </p:nvPr>
        </p:nvSpPr>
        <p:spPr/>
        <p:txBody>
          <a:bodyPr/>
          <a:lstStyle/>
          <a:p>
            <a:pPr>
              <a:buNone/>
            </a:pPr>
            <a:endParaRPr lang="fr-FR" sz="1600" dirty="0" smtClean="0"/>
          </a:p>
          <a:p>
            <a:pPr>
              <a:buNone/>
            </a:pPr>
            <a:r>
              <a:rPr lang="fr-FR" sz="2400" dirty="0" smtClean="0"/>
              <a:t>3 facteurs axiologiques ou axes d’intérêt :</a:t>
            </a:r>
          </a:p>
          <a:p>
            <a:pPr>
              <a:buNone/>
            </a:pPr>
            <a:r>
              <a:rPr lang="fr-FR" sz="2400" dirty="0" smtClean="0">
                <a:solidFill>
                  <a:schemeClr val="accent3">
                    <a:lumMod val="75000"/>
                  </a:schemeClr>
                </a:solidFill>
              </a:rPr>
              <a:t>Gain « être » </a:t>
            </a:r>
            <a:r>
              <a:rPr lang="fr-FR" sz="2400" dirty="0" smtClean="0"/>
              <a:t>porte sur la qualité de la relation ego-altérité</a:t>
            </a:r>
          </a:p>
          <a:p>
            <a:pPr>
              <a:buNone/>
            </a:pPr>
            <a:r>
              <a:rPr lang="fr-FR" sz="2400" dirty="0" smtClean="0">
                <a:solidFill>
                  <a:schemeClr val="accent3">
                    <a:lumMod val="75000"/>
                  </a:schemeClr>
                </a:solidFill>
              </a:rPr>
              <a:t>Gain « avoir » </a:t>
            </a:r>
            <a:r>
              <a:rPr lang="fr-FR" sz="2400" dirty="0" smtClean="0"/>
              <a:t>porte sur les biens acquis (matériels ou non)</a:t>
            </a:r>
          </a:p>
          <a:p>
            <a:pPr>
              <a:buNone/>
            </a:pPr>
            <a:r>
              <a:rPr lang="fr-FR" sz="2400" dirty="0" smtClean="0">
                <a:solidFill>
                  <a:schemeClr val="accent3">
                    <a:lumMod val="75000"/>
                  </a:schemeClr>
                </a:solidFill>
              </a:rPr>
              <a:t>Gain « conjoint » </a:t>
            </a:r>
            <a:r>
              <a:rPr lang="fr-FR" sz="2400" dirty="0" smtClean="0"/>
              <a:t>porte sur la « force » du lien conjoint</a:t>
            </a:r>
          </a:p>
          <a:p>
            <a:pPr>
              <a:buNone/>
            </a:pPr>
            <a:endParaRPr lang="fr-FR" sz="2400" dirty="0" smtClean="0"/>
          </a:p>
          <a:p>
            <a:pPr marL="0">
              <a:buNone/>
              <a:defRPr/>
            </a:pPr>
            <a:r>
              <a:rPr lang="fr-FR" sz="2400" dirty="0" smtClean="0">
                <a:solidFill>
                  <a:schemeClr val="accent3">
                    <a:lumMod val="75000"/>
                  </a:schemeClr>
                </a:solidFill>
              </a:rPr>
              <a:t>Exemples de gain conjoint </a:t>
            </a:r>
            <a:r>
              <a:rPr lang="fr-FR" sz="2400" dirty="0">
                <a:solidFill>
                  <a:schemeClr val="accent3">
                    <a:lumMod val="75000"/>
                  </a:schemeClr>
                </a:solidFill>
              </a:rPr>
              <a:t>:</a:t>
            </a:r>
          </a:p>
          <a:p>
            <a:pPr marL="274638" lvl="1">
              <a:defRPr/>
            </a:pPr>
            <a:r>
              <a:rPr lang="x-none" sz="1800" dirty="0">
                <a:solidFill>
                  <a:srgbClr val="000099"/>
                </a:solidFill>
              </a:rPr>
              <a:t>Convivialité, empathie, amitié </a:t>
            </a:r>
            <a:endParaRPr lang="fr-FR" sz="1800" dirty="0">
              <a:solidFill>
                <a:srgbClr val="000099"/>
              </a:solidFill>
            </a:endParaRPr>
          </a:p>
          <a:p>
            <a:pPr marL="274638" lvl="1">
              <a:defRPr/>
            </a:pPr>
            <a:r>
              <a:rPr lang="fr-FR" sz="1800" dirty="0">
                <a:solidFill>
                  <a:srgbClr val="000099"/>
                </a:solidFill>
              </a:rPr>
              <a:t>Alliance </a:t>
            </a:r>
            <a:r>
              <a:rPr lang="fr-FR" sz="1800" dirty="0"/>
              <a:t>dans des discussions argumentatives </a:t>
            </a:r>
          </a:p>
          <a:p>
            <a:pPr marL="274638" lvl="1">
              <a:defRPr/>
            </a:pPr>
            <a:r>
              <a:rPr lang="fr-FR" sz="1800" dirty="0">
                <a:solidFill>
                  <a:srgbClr val="000099"/>
                </a:solidFill>
              </a:rPr>
              <a:t>Coopération</a:t>
            </a:r>
            <a:r>
              <a:rPr lang="fr-FR" sz="1800" dirty="0"/>
              <a:t>, </a:t>
            </a:r>
            <a:r>
              <a:rPr lang="fr-FR" sz="1800" dirty="0">
                <a:solidFill>
                  <a:srgbClr val="000099"/>
                </a:solidFill>
              </a:rPr>
              <a:t>confiance mutuelle</a:t>
            </a:r>
          </a:p>
          <a:p>
            <a:pPr marL="274638" lvl="1">
              <a:defRPr/>
            </a:pPr>
            <a:r>
              <a:rPr lang="fr-FR" sz="1800" dirty="0"/>
              <a:t>Constitution d'une </a:t>
            </a:r>
            <a:r>
              <a:rPr lang="fr-FR" sz="1800" dirty="0">
                <a:solidFill>
                  <a:srgbClr val="000099"/>
                </a:solidFill>
              </a:rPr>
              <a:t>force de coalition ou d'entente</a:t>
            </a:r>
            <a:r>
              <a:rPr lang="fr-FR" sz="1800" dirty="0"/>
              <a:t>, etc.</a:t>
            </a:r>
          </a:p>
          <a:p>
            <a:pPr marL="274638" lvl="1">
              <a:defRPr/>
            </a:pPr>
            <a:r>
              <a:rPr lang="fr-FR" sz="1800" dirty="0"/>
              <a:t>Acquisition d’un </a:t>
            </a:r>
            <a:r>
              <a:rPr lang="fr-FR" sz="1800" dirty="0">
                <a:solidFill>
                  <a:srgbClr val="000099"/>
                </a:solidFill>
              </a:rPr>
              <a:t>bien en commun </a:t>
            </a:r>
          </a:p>
          <a:p>
            <a:pPr marL="274638" lvl="1">
              <a:defRPr/>
            </a:pPr>
            <a:r>
              <a:rPr lang="fr-FR" sz="1800" dirty="0"/>
              <a:t>Elaboration commune de </a:t>
            </a:r>
            <a:r>
              <a:rPr lang="fr-FR" sz="1800" dirty="0">
                <a:solidFill>
                  <a:srgbClr val="000099"/>
                </a:solidFill>
              </a:rPr>
              <a:t>connaissances</a:t>
            </a:r>
            <a:endParaRPr lang="fr-FR" sz="1800" dirty="0" smtClean="0">
              <a:solidFill>
                <a:srgbClr val="000099"/>
              </a:solidFill>
            </a:endParaRPr>
          </a:p>
          <a:p>
            <a:pPr>
              <a:buNone/>
            </a:pPr>
            <a:endParaRPr lang="fr-FR" sz="2400" dirty="0" smtClean="0"/>
          </a:p>
          <a:p>
            <a:pPr>
              <a:buNone/>
            </a:pPr>
            <a:endParaRPr lang="fr-FR" dirty="0" smtClean="0"/>
          </a:p>
          <a:p>
            <a:pPr>
              <a:buNone/>
            </a:pPr>
            <a:endParaRPr lang="fr-FR" dirty="0"/>
          </a:p>
        </p:txBody>
      </p:sp>
      <p:sp>
        <p:nvSpPr>
          <p:cNvPr id="6" name="Espace réservé du numéro de diapositive 5"/>
          <p:cNvSpPr>
            <a:spLocks noGrp="1"/>
          </p:cNvSpPr>
          <p:nvPr>
            <p:ph type="sldNum" sz="quarter" idx="11"/>
          </p:nvPr>
        </p:nvSpPr>
        <p:spPr>
          <a:xfrm>
            <a:off x="8316913" y="6308725"/>
            <a:ext cx="636587" cy="433388"/>
          </a:xfrm>
        </p:spPr>
        <p:txBody>
          <a:bodyPr/>
          <a:lstStyle/>
          <a:p>
            <a:pPr>
              <a:defRPr/>
            </a:pPr>
            <a:fld id="{47A01596-83CE-42B5-89AD-E0A56B0B5EBF}" type="slidenum">
              <a:rPr lang="fr-FR" smtClean="0"/>
              <a:pPr>
                <a:defRPr/>
              </a:pPr>
              <a:t>19</a:t>
            </a:fld>
            <a:endParaRPr lang="fr-FR" dirty="0"/>
          </a:p>
        </p:txBody>
      </p:sp>
    </p:spTree>
    <p:extLst>
      <p:ext uri="{BB962C8B-B14F-4D97-AF65-F5344CB8AC3E}">
        <p14:creationId xmlns:p14="http://schemas.microsoft.com/office/powerpoint/2010/main" val="3514446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a:t>
            </a:r>
            <a:endParaRPr lang="fr-FR" dirty="0"/>
          </a:p>
        </p:txBody>
      </p:sp>
      <p:sp>
        <p:nvSpPr>
          <p:cNvPr id="3" name="Espace réservé du contenu 2"/>
          <p:cNvSpPr>
            <a:spLocks noGrp="1"/>
          </p:cNvSpPr>
          <p:nvPr>
            <p:ph idx="1"/>
          </p:nvPr>
        </p:nvSpPr>
        <p:spPr/>
        <p:txBody>
          <a:bodyPr/>
          <a:lstStyle/>
          <a:p>
            <a:pPr algn="just"/>
            <a:r>
              <a:rPr lang="fr-FR" sz="2000" dirty="0" smtClean="0"/>
              <a:t>Début des recherches en reconnaissance-synthèse de la parole en 1930 (Bell </a:t>
            </a:r>
            <a:r>
              <a:rPr lang="fr-FR" sz="2000" dirty="0" err="1" smtClean="0"/>
              <a:t>Telephone</a:t>
            </a:r>
            <a:r>
              <a:rPr lang="fr-FR" sz="2000" dirty="0" smtClean="0"/>
              <a:t>)</a:t>
            </a:r>
          </a:p>
          <a:p>
            <a:pPr algn="just"/>
            <a:r>
              <a:rPr lang="fr-FR" sz="2000" dirty="0" smtClean="0"/>
              <a:t>Emergence de l’Intelligence Artificielle en 1956, théorie des langages, application au langage naturel, notamment traduction automatique</a:t>
            </a:r>
          </a:p>
          <a:p>
            <a:pPr algn="just"/>
            <a:r>
              <a:rPr lang="fr-FR" sz="2000" dirty="0" smtClean="0"/>
              <a:t>Début du « défi » du dialogue homme-machine en 1964 : la machine peut comprendre, il suffit que ses réponse soient correctes (!), 1</a:t>
            </a:r>
            <a:r>
              <a:rPr lang="fr-FR" sz="2000" baseline="30000" dirty="0" smtClean="0"/>
              <a:t>er</a:t>
            </a:r>
            <a:r>
              <a:rPr lang="fr-FR" sz="2000" dirty="0" smtClean="0"/>
              <a:t> système ELIZA en 1966</a:t>
            </a:r>
          </a:p>
          <a:p>
            <a:pPr algn="just"/>
            <a:r>
              <a:rPr lang="fr-FR" sz="2000" dirty="0" smtClean="0"/>
              <a:t>Fin des années folles, déclin de l’IA mais besoin de commandes vocales comme interface : aviation, automobile, services téléphoniques, machines-outils, etc.</a:t>
            </a:r>
          </a:p>
          <a:p>
            <a:pPr algn="just"/>
            <a:r>
              <a:rPr lang="fr-FR" sz="2000" dirty="0" smtClean="0"/>
              <a:t>Mais cela reste « artificiel » car le « dialogue » est mené par la machine… qui de surcroit ne comprend rien</a:t>
            </a:r>
          </a:p>
          <a:p>
            <a:pPr algn="just"/>
            <a:endParaRPr lang="fr-FR" sz="2000" dirty="0"/>
          </a:p>
          <a:p>
            <a:pPr marL="82550" indent="0" algn="just">
              <a:buNone/>
            </a:pPr>
            <a:r>
              <a:rPr lang="fr-FR" sz="2000" dirty="0" smtClean="0">
                <a:solidFill>
                  <a:schemeClr val="accent3">
                    <a:lumMod val="75000"/>
                  </a:schemeClr>
                </a:solidFill>
              </a:rPr>
              <a:t>D’où la question « qu’est-ce que le dialogue ? »</a:t>
            </a:r>
          </a:p>
          <a:p>
            <a:pPr marL="82550" indent="0" algn="just">
              <a:buNone/>
            </a:pPr>
            <a:r>
              <a:rPr lang="fr-FR" sz="2000" dirty="0" smtClean="0">
                <a:solidFill>
                  <a:schemeClr val="accent3">
                    <a:lumMod val="75000"/>
                  </a:schemeClr>
                </a:solidFill>
              </a:rPr>
              <a:t>Peut-on le modéliser ?</a:t>
            </a:r>
            <a:endParaRPr lang="fr-FR" sz="2000" dirty="0">
              <a:solidFill>
                <a:schemeClr val="accent3">
                  <a:lumMod val="75000"/>
                </a:schemeClr>
              </a:solidFill>
            </a:endParaRPr>
          </a:p>
        </p:txBody>
      </p:sp>
      <p:sp>
        <p:nvSpPr>
          <p:cNvPr id="4" name="Espace réservé du pied de page 3"/>
          <p:cNvSpPr>
            <a:spLocks noGrp="1"/>
          </p:cNvSpPr>
          <p:nvPr>
            <p:ph type="ftr" sz="quarter" idx="10"/>
          </p:nvPr>
        </p:nvSpPr>
        <p:spPr>
          <a:xfrm>
            <a:off x="6444208" y="6309076"/>
            <a:ext cx="1439862" cy="433387"/>
          </a:xfrm>
        </p:spPr>
        <p:txBody>
          <a:bodyPr/>
          <a:lstStyle/>
          <a:p>
            <a:pPr>
              <a:defRPr/>
            </a:pPr>
            <a:r>
              <a:rPr lang="fr-FR" dirty="0" smtClean="0"/>
              <a:t>14 janvier 2023</a:t>
            </a:r>
            <a:endParaRPr lang="fr-FR" dirty="0"/>
          </a:p>
        </p:txBody>
      </p:sp>
      <p:sp>
        <p:nvSpPr>
          <p:cNvPr id="5" name="Espace réservé du numéro de diapositive 4"/>
          <p:cNvSpPr>
            <a:spLocks noGrp="1"/>
          </p:cNvSpPr>
          <p:nvPr>
            <p:ph type="sldNum" sz="quarter" idx="11"/>
          </p:nvPr>
        </p:nvSpPr>
        <p:spPr>
          <a:xfrm>
            <a:off x="7956377" y="6308725"/>
            <a:ext cx="997124" cy="433388"/>
          </a:xfrm>
        </p:spPr>
        <p:txBody>
          <a:bodyPr/>
          <a:lstStyle/>
          <a:p>
            <a:pPr>
              <a:defRPr/>
            </a:pPr>
            <a:r>
              <a:rPr lang="fr-FR" i="1" dirty="0" smtClean="0"/>
              <a:t>Page </a:t>
            </a:r>
            <a:fld id="{47A01596-83CE-42B5-89AD-E0A56B0B5EBF}" type="slidenum">
              <a:rPr lang="fr-FR" i="1" smtClean="0"/>
              <a:pPr>
                <a:defRPr/>
              </a:pPr>
              <a:t>2</a:t>
            </a:fld>
            <a:endParaRPr lang="fr-FR" i="1" dirty="0"/>
          </a:p>
        </p:txBody>
      </p:sp>
    </p:spTree>
    <p:extLst>
      <p:ext uri="{BB962C8B-B14F-4D97-AF65-F5344CB8AC3E}">
        <p14:creationId xmlns:p14="http://schemas.microsoft.com/office/powerpoint/2010/main" val="3227607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394700" cy="994122"/>
          </a:xfrm>
        </p:spPr>
        <p:txBody>
          <a:bodyPr/>
          <a:lstStyle/>
          <a:p>
            <a:pPr>
              <a:defRPr/>
            </a:pPr>
            <a:r>
              <a:rPr lang="fr-FR" sz="3600" dirty="0" smtClean="0"/>
              <a:t>Facettes du +être</a:t>
            </a:r>
            <a:endParaRPr lang="fr-FR" sz="3600" dirty="0"/>
          </a:p>
        </p:txBody>
      </p:sp>
      <p:sp>
        <p:nvSpPr>
          <p:cNvPr id="3" name="Espace réservé du contenu 2"/>
          <p:cNvSpPr>
            <a:spLocks noGrp="1"/>
          </p:cNvSpPr>
          <p:nvPr>
            <p:ph idx="1"/>
          </p:nvPr>
        </p:nvSpPr>
        <p:spPr>
          <a:xfrm>
            <a:off x="611561" y="4697277"/>
            <a:ext cx="8023646" cy="1808180"/>
          </a:xfrm>
        </p:spPr>
        <p:txBody>
          <a:bodyPr/>
          <a:lstStyle/>
          <a:p>
            <a:pPr>
              <a:buNone/>
              <a:defRPr/>
            </a:pPr>
            <a:r>
              <a:rPr lang="fr-FR" sz="2400" dirty="0" smtClean="0">
                <a:solidFill>
                  <a:schemeClr val="accent3">
                    <a:lumMod val="75000"/>
                  </a:schemeClr>
                </a:solidFill>
              </a:rPr>
              <a:t>+être(soi) </a:t>
            </a:r>
            <a:r>
              <a:rPr lang="fr-FR" sz="2400" dirty="0" smtClean="0"/>
              <a:t>le regard sur soi, dans un jugement réflexif</a:t>
            </a:r>
            <a:r>
              <a:rPr lang="fr-FR" sz="2400" dirty="0" smtClean="0">
                <a:solidFill>
                  <a:schemeClr val="accent3">
                    <a:lumMod val="75000"/>
                  </a:schemeClr>
                </a:solidFill>
              </a:rPr>
              <a:t> </a:t>
            </a:r>
          </a:p>
          <a:p>
            <a:pPr>
              <a:buNone/>
              <a:defRPr/>
            </a:pPr>
            <a:r>
              <a:rPr lang="fr-FR" sz="2400" dirty="0" smtClean="0">
                <a:solidFill>
                  <a:schemeClr val="accent3">
                    <a:lumMod val="75000"/>
                  </a:schemeClr>
                </a:solidFill>
              </a:rPr>
              <a:t>+être(soi-même), </a:t>
            </a:r>
            <a:r>
              <a:rPr lang="fr-FR" sz="2400" dirty="0" smtClean="0"/>
              <a:t>ce que je ressens de moi à travers les attitudes de l’autre</a:t>
            </a:r>
            <a:endParaRPr lang="fr-FR" sz="2400" dirty="0" smtClean="0">
              <a:solidFill>
                <a:schemeClr val="accent3">
                  <a:lumMod val="75000"/>
                </a:schemeClr>
              </a:solidFill>
            </a:endParaRPr>
          </a:p>
          <a:p>
            <a:pPr>
              <a:buNone/>
              <a:defRPr/>
            </a:pPr>
            <a:r>
              <a:rPr lang="fr-FR" sz="2400" dirty="0" smtClean="0">
                <a:solidFill>
                  <a:schemeClr val="accent3">
                    <a:lumMod val="75000"/>
                  </a:schemeClr>
                </a:solidFill>
              </a:rPr>
              <a:t>+être(autre) </a:t>
            </a:r>
            <a:r>
              <a:rPr lang="fr-FR" sz="2400" dirty="0" smtClean="0"/>
              <a:t>la considération de l’autre</a:t>
            </a:r>
          </a:p>
          <a:p>
            <a:pPr lvl="1">
              <a:defRPr/>
            </a:pPr>
            <a:endParaRPr lang="fr-FR" dirty="0">
              <a:solidFill>
                <a:schemeClr val="accent3">
                  <a:lumMod val="75000"/>
                </a:schemeClr>
              </a:solidFill>
            </a:endParaRPr>
          </a:p>
        </p:txBody>
      </p:sp>
      <p:grpSp>
        <p:nvGrpSpPr>
          <p:cNvPr id="52" name="Groupe 51"/>
          <p:cNvGrpSpPr/>
          <p:nvPr/>
        </p:nvGrpSpPr>
        <p:grpSpPr>
          <a:xfrm>
            <a:off x="2267744" y="908720"/>
            <a:ext cx="4242386" cy="3600400"/>
            <a:chOff x="1043608" y="332656"/>
            <a:chExt cx="6180518" cy="5451122"/>
          </a:xfrm>
        </p:grpSpPr>
        <p:grpSp>
          <p:nvGrpSpPr>
            <p:cNvPr id="53" name="Groupe 52"/>
            <p:cNvGrpSpPr/>
            <p:nvPr/>
          </p:nvGrpSpPr>
          <p:grpSpPr>
            <a:xfrm>
              <a:off x="1043608" y="332656"/>
              <a:ext cx="6180518" cy="5451122"/>
              <a:chOff x="1043608" y="332656"/>
              <a:chExt cx="6180518" cy="5451122"/>
            </a:xfrm>
          </p:grpSpPr>
          <p:sp>
            <p:nvSpPr>
              <p:cNvPr id="55" name="Ellipse 54"/>
              <p:cNvSpPr/>
              <p:nvPr/>
            </p:nvSpPr>
            <p:spPr>
              <a:xfrm>
                <a:off x="1979712" y="3429000"/>
                <a:ext cx="1008112" cy="1008112"/>
              </a:xfrm>
              <a:prstGeom prst="ellipse">
                <a:avLst/>
              </a:prstGeom>
              <a:solidFill>
                <a:srgbClr val="1F497D"/>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ysClr val="window" lastClr="FFFFFF"/>
                    </a:solidFill>
                    <a:effectLst/>
                    <a:uLnTx/>
                    <a:uFillTx/>
                    <a:latin typeface="Calibri"/>
                    <a:ea typeface="+mn-ea"/>
                    <a:cs typeface="+mn-cs"/>
                  </a:rPr>
                  <a:t>Je</a:t>
                </a:r>
                <a:endParaRPr kumimoji="0" lang="fr-FR"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56" name="Ellipse 55"/>
              <p:cNvSpPr/>
              <p:nvPr/>
            </p:nvSpPr>
            <p:spPr>
              <a:xfrm>
                <a:off x="5724128" y="3429000"/>
                <a:ext cx="1008112" cy="1008112"/>
              </a:xfrm>
              <a:prstGeom prst="ellipse">
                <a:avLst/>
              </a:prstGeom>
              <a:solidFill>
                <a:srgbClr val="1F497D"/>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ysClr val="window" lastClr="FFFFFF"/>
                    </a:solidFill>
                    <a:effectLst/>
                    <a:uLnTx/>
                    <a:uFillTx/>
                    <a:latin typeface="Calibri"/>
                    <a:ea typeface="+mn-ea"/>
                    <a:cs typeface="+mn-cs"/>
                  </a:rPr>
                  <a:t>Tu</a:t>
                </a:r>
                <a:endParaRPr kumimoji="0" lang="fr-FR"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57" name="ZoneTexte 11"/>
              <p:cNvSpPr txBox="1"/>
              <p:nvPr/>
            </p:nvSpPr>
            <p:spPr>
              <a:xfrm>
                <a:off x="3707904" y="3645024"/>
                <a:ext cx="968086"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+conjoint</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58" name="ZoneTexte 12"/>
              <p:cNvSpPr txBox="1"/>
              <p:nvPr/>
            </p:nvSpPr>
            <p:spPr>
              <a:xfrm>
                <a:off x="3707904" y="5445224"/>
                <a:ext cx="1200906"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+être(autre)</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59" name="ZoneTexte 13"/>
              <p:cNvSpPr txBox="1"/>
              <p:nvPr/>
            </p:nvSpPr>
            <p:spPr>
              <a:xfrm>
                <a:off x="3707904" y="4509120"/>
                <a:ext cx="1585114"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+être(soi-même)</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0" name="ZoneTexte 14"/>
              <p:cNvSpPr txBox="1"/>
              <p:nvPr/>
            </p:nvSpPr>
            <p:spPr>
              <a:xfrm>
                <a:off x="1043608" y="4221088"/>
                <a:ext cx="990399"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+être(soi)</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1" name="Triangle isocèle 60"/>
              <p:cNvSpPr/>
              <p:nvPr/>
            </p:nvSpPr>
            <p:spPr>
              <a:xfrm>
                <a:off x="3491880" y="332656"/>
                <a:ext cx="1584177" cy="1728192"/>
              </a:xfrm>
              <a:prstGeom prst="triangle">
                <a:avLst/>
              </a:prstGeom>
              <a:solidFill>
                <a:srgbClr val="C0504D">
                  <a:lumMod val="40000"/>
                  <a:lumOff val="60000"/>
                </a:srgbClr>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62" name="Connecteur droit avec flèche 61"/>
              <p:cNvCxnSpPr/>
              <p:nvPr/>
            </p:nvCxnSpPr>
            <p:spPr>
              <a:xfrm>
                <a:off x="2987824" y="3933056"/>
                <a:ext cx="2736304" cy="1588"/>
              </a:xfrm>
              <a:prstGeom prst="straightConnector1">
                <a:avLst/>
              </a:prstGeom>
              <a:noFill/>
              <a:ln w="57150" cap="flat" cmpd="dbl" algn="ctr">
                <a:solidFill>
                  <a:schemeClr val="bg1">
                    <a:lumMod val="85000"/>
                  </a:schemeClr>
                </a:solidFill>
                <a:prstDash val="solid"/>
                <a:headEnd type="arrow"/>
                <a:tailEnd type="arrow"/>
              </a:ln>
              <a:effectLst/>
            </p:spPr>
          </p:cxnSp>
          <p:sp>
            <p:nvSpPr>
              <p:cNvPr id="63" name="Ellipse 62"/>
              <p:cNvSpPr/>
              <p:nvPr/>
            </p:nvSpPr>
            <p:spPr>
              <a:xfrm>
                <a:off x="4139952" y="1124744"/>
                <a:ext cx="216024" cy="216024"/>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64" name="ZoneTexte 73"/>
              <p:cNvSpPr txBox="1"/>
              <p:nvPr/>
            </p:nvSpPr>
            <p:spPr>
              <a:xfrm>
                <a:off x="4211960" y="692696"/>
                <a:ext cx="862737" cy="369332"/>
              </a:xfrm>
              <a:prstGeom prst="rect">
                <a:avLst/>
              </a:prstGeom>
              <a:solidFill>
                <a:sysClr val="window" lastClr="FFFFFF">
                  <a:alpha val="0"/>
                </a:sysClr>
              </a:solid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ysClr val="windowText" lastClr="000000"/>
                    </a:solidFill>
                    <a:effectLst/>
                    <a:uLnTx/>
                    <a:uFillTx/>
                    <a:latin typeface="Calibri"/>
                    <a:ea typeface="+mn-ea"/>
                    <a:cs typeface="+mn-cs"/>
                  </a:rPr>
                  <a:t>Monde</a:t>
                </a:r>
                <a:endParaRPr kumimoji="0" lang="fr-FR"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5" name="Forme libre 64"/>
              <p:cNvSpPr/>
              <p:nvPr/>
            </p:nvSpPr>
            <p:spPr>
              <a:xfrm rot="466906">
                <a:off x="4199745" y="1415985"/>
                <a:ext cx="3024381" cy="2053665"/>
              </a:xfrm>
              <a:custGeom>
                <a:avLst/>
                <a:gdLst>
                  <a:gd name="connsiteX0" fmla="*/ 0 w 2661007"/>
                  <a:gd name="connsiteY0" fmla="*/ 61645 h 2650733"/>
                  <a:gd name="connsiteX1" fmla="*/ 2332234 w 2661007"/>
                  <a:gd name="connsiteY1" fmla="*/ 431515 h 2650733"/>
                  <a:gd name="connsiteX2" fmla="*/ 1972638 w 2661007"/>
                  <a:gd name="connsiteY2" fmla="*/ 2650733 h 2650733"/>
                  <a:gd name="connsiteX0" fmla="*/ 0 w 2360727"/>
                  <a:gd name="connsiteY0" fmla="*/ 30823 h 2619911"/>
                  <a:gd name="connsiteX1" fmla="*/ 2031954 w 2360727"/>
                  <a:gd name="connsiteY1" fmla="*/ 456116 h 2619911"/>
                  <a:gd name="connsiteX2" fmla="*/ 1972638 w 2360727"/>
                  <a:gd name="connsiteY2" fmla="*/ 2619911 h 2619911"/>
                </a:gdLst>
                <a:ahLst/>
                <a:cxnLst>
                  <a:cxn ang="0">
                    <a:pos x="connsiteX0" y="connsiteY0"/>
                  </a:cxn>
                  <a:cxn ang="0">
                    <a:pos x="connsiteX1" y="connsiteY1"/>
                  </a:cxn>
                  <a:cxn ang="0">
                    <a:pos x="connsiteX2" y="connsiteY2"/>
                  </a:cxn>
                </a:cxnLst>
                <a:rect l="l" t="t" r="r" b="b"/>
                <a:pathLst>
                  <a:path w="2360727" h="2619911">
                    <a:moveTo>
                      <a:pt x="0" y="30823"/>
                    </a:moveTo>
                    <a:cubicBezTo>
                      <a:pt x="1001730" y="0"/>
                      <a:pt x="1703181" y="24601"/>
                      <a:pt x="2031954" y="456116"/>
                    </a:cubicBezTo>
                    <a:cubicBezTo>
                      <a:pt x="2360727" y="887631"/>
                      <a:pt x="2316822" y="1726059"/>
                      <a:pt x="1972638" y="2619911"/>
                    </a:cubicBezTo>
                  </a:path>
                </a:pathLst>
              </a:custGeom>
              <a:noFill/>
              <a:ln w="31750" cap="flat" cmpd="sng" algn="ctr">
                <a:solidFill>
                  <a:schemeClr val="bg1">
                    <a:lumMod val="85000"/>
                  </a:schemeClr>
                </a:solidFill>
                <a:prstDash val="solid"/>
                <a:headEnd type="arrow"/>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6" name="Forme libre 65"/>
              <p:cNvSpPr/>
              <p:nvPr/>
            </p:nvSpPr>
            <p:spPr>
              <a:xfrm rot="14788218">
                <a:off x="1902513" y="796318"/>
                <a:ext cx="2013378" cy="3061327"/>
              </a:xfrm>
              <a:custGeom>
                <a:avLst/>
                <a:gdLst>
                  <a:gd name="connsiteX0" fmla="*/ 0 w 2661007"/>
                  <a:gd name="connsiteY0" fmla="*/ 61645 h 2650733"/>
                  <a:gd name="connsiteX1" fmla="*/ 2332234 w 2661007"/>
                  <a:gd name="connsiteY1" fmla="*/ 431515 h 2650733"/>
                  <a:gd name="connsiteX2" fmla="*/ 1972638 w 2661007"/>
                  <a:gd name="connsiteY2" fmla="*/ 2650733 h 2650733"/>
                </a:gdLst>
                <a:ahLst/>
                <a:cxnLst>
                  <a:cxn ang="0">
                    <a:pos x="connsiteX0" y="connsiteY0"/>
                  </a:cxn>
                  <a:cxn ang="0">
                    <a:pos x="connsiteX1" y="connsiteY1"/>
                  </a:cxn>
                  <a:cxn ang="0">
                    <a:pos x="connsiteX2" y="connsiteY2"/>
                  </a:cxn>
                </a:cxnLst>
                <a:rect l="l" t="t" r="r" b="b"/>
                <a:pathLst>
                  <a:path w="2661007" h="2650733">
                    <a:moveTo>
                      <a:pt x="0" y="61645"/>
                    </a:moveTo>
                    <a:cubicBezTo>
                      <a:pt x="1001730" y="30822"/>
                      <a:pt x="2003461" y="0"/>
                      <a:pt x="2332234" y="431515"/>
                    </a:cubicBezTo>
                    <a:cubicBezTo>
                      <a:pt x="2661007" y="863030"/>
                      <a:pt x="2316822" y="1756881"/>
                      <a:pt x="1972638" y="2650733"/>
                    </a:cubicBezTo>
                  </a:path>
                </a:pathLst>
              </a:custGeom>
              <a:noFill/>
              <a:ln w="31750" cap="flat" cmpd="sng" algn="ctr">
                <a:solidFill>
                  <a:schemeClr val="bg1">
                    <a:lumMod val="85000"/>
                  </a:schemeClr>
                </a:solidFill>
                <a:prstDash val="solid"/>
                <a:headEnd type="arrow"/>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7" name="ZoneTexte 19"/>
              <p:cNvSpPr txBox="1"/>
              <p:nvPr/>
            </p:nvSpPr>
            <p:spPr>
              <a:xfrm>
                <a:off x="3563888" y="2204864"/>
                <a:ext cx="2287414" cy="55918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ysClr val="windowText" lastClr="000000"/>
                    </a:solidFill>
                    <a:effectLst/>
                    <a:uLnTx/>
                    <a:uFillTx/>
                    <a:latin typeface="Calibri"/>
                    <a:ea typeface="+mn-ea"/>
                    <a:cs typeface="+mn-cs"/>
                  </a:rPr>
                  <a:t>+avoir(monde)</a:t>
                </a:r>
                <a:endParaRPr kumimoji="0" lang="fr-FR"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8" name="Forme libre 67"/>
              <p:cNvSpPr/>
              <p:nvPr/>
            </p:nvSpPr>
            <p:spPr>
              <a:xfrm rot="21436591">
                <a:off x="2382239" y="1741999"/>
                <a:ext cx="3823825" cy="2041976"/>
              </a:xfrm>
              <a:custGeom>
                <a:avLst/>
                <a:gdLst>
                  <a:gd name="connsiteX0" fmla="*/ 71919 w 3503488"/>
                  <a:gd name="connsiteY0" fmla="*/ 994881 h 1166117"/>
                  <a:gd name="connsiteX1" fmla="*/ 3256908 w 3503488"/>
                  <a:gd name="connsiteY1" fmla="*/ 1005155 h 1166117"/>
                  <a:gd name="connsiteX2" fmla="*/ 1551398 w 3503488"/>
                  <a:gd name="connsiteY2" fmla="*/ 29110 h 1166117"/>
                  <a:gd name="connsiteX3" fmla="*/ 0 w 3503488"/>
                  <a:gd name="connsiteY3" fmla="*/ 830494 h 1166117"/>
                  <a:gd name="connsiteX0" fmla="*/ 71919 w 3532235"/>
                  <a:gd name="connsiteY0" fmla="*/ 839094 h 984365"/>
                  <a:gd name="connsiteX1" fmla="*/ 3256908 w 3532235"/>
                  <a:gd name="connsiteY1" fmla="*/ 849368 h 984365"/>
                  <a:gd name="connsiteX2" fmla="*/ 1723882 w 3532235"/>
                  <a:gd name="connsiteY2" fmla="*/ 29110 h 984365"/>
                  <a:gd name="connsiteX3" fmla="*/ 0 w 3532235"/>
                  <a:gd name="connsiteY3" fmla="*/ 674707 h 984365"/>
                  <a:gd name="connsiteX0" fmla="*/ 71919 w 3421024"/>
                  <a:gd name="connsiteY0" fmla="*/ 855262 h 1097541"/>
                  <a:gd name="connsiteX1" fmla="*/ 3145697 w 3421024"/>
                  <a:gd name="connsiteY1" fmla="*/ 962544 h 1097541"/>
                  <a:gd name="connsiteX2" fmla="*/ 1723882 w 3421024"/>
                  <a:gd name="connsiteY2" fmla="*/ 45278 h 1097541"/>
                  <a:gd name="connsiteX3" fmla="*/ 0 w 3421024"/>
                  <a:gd name="connsiteY3" fmla="*/ 690875 h 1097541"/>
                  <a:gd name="connsiteX0" fmla="*/ 71919 w 3163107"/>
                  <a:gd name="connsiteY0" fmla="*/ 855262 h 1092630"/>
                  <a:gd name="connsiteX1" fmla="*/ 1619425 w 3163107"/>
                  <a:gd name="connsiteY1" fmla="*/ 825795 h 1092630"/>
                  <a:gd name="connsiteX2" fmla="*/ 3145697 w 3163107"/>
                  <a:gd name="connsiteY2" fmla="*/ 962544 h 1092630"/>
                  <a:gd name="connsiteX3" fmla="*/ 1723882 w 3163107"/>
                  <a:gd name="connsiteY3" fmla="*/ 45278 h 1092630"/>
                  <a:gd name="connsiteX4" fmla="*/ 0 w 3163107"/>
                  <a:gd name="connsiteY4" fmla="*/ 690875 h 1092630"/>
                  <a:gd name="connsiteX0" fmla="*/ 71919 w 3196355"/>
                  <a:gd name="connsiteY0" fmla="*/ 855262 h 1091077"/>
                  <a:gd name="connsiteX1" fmla="*/ 1419933 w 3196355"/>
                  <a:gd name="connsiteY1" fmla="*/ 816476 h 1091077"/>
                  <a:gd name="connsiteX2" fmla="*/ 3145697 w 3196355"/>
                  <a:gd name="connsiteY2" fmla="*/ 962544 h 1091077"/>
                  <a:gd name="connsiteX3" fmla="*/ 1723882 w 3196355"/>
                  <a:gd name="connsiteY3" fmla="*/ 45278 h 1091077"/>
                  <a:gd name="connsiteX4" fmla="*/ 0 w 3196355"/>
                  <a:gd name="connsiteY4" fmla="*/ 690875 h 1091077"/>
                  <a:gd name="connsiteX0" fmla="*/ 71919 w 3152551"/>
                  <a:gd name="connsiteY0" fmla="*/ 855262 h 1104032"/>
                  <a:gd name="connsiteX1" fmla="*/ 1682758 w 3152551"/>
                  <a:gd name="connsiteY1" fmla="*/ 894204 h 1104032"/>
                  <a:gd name="connsiteX2" fmla="*/ 3145697 w 3152551"/>
                  <a:gd name="connsiteY2" fmla="*/ 962544 h 1104032"/>
                  <a:gd name="connsiteX3" fmla="*/ 1723882 w 3152551"/>
                  <a:gd name="connsiteY3" fmla="*/ 45278 h 1104032"/>
                  <a:gd name="connsiteX4" fmla="*/ 0 w 3152551"/>
                  <a:gd name="connsiteY4" fmla="*/ 690875 h 1104032"/>
                  <a:gd name="connsiteX0" fmla="*/ 71919 w 3163107"/>
                  <a:gd name="connsiteY0" fmla="*/ 855262 h 1092630"/>
                  <a:gd name="connsiteX1" fmla="*/ 1619424 w 3163107"/>
                  <a:gd name="connsiteY1" fmla="*/ 825796 h 1092630"/>
                  <a:gd name="connsiteX2" fmla="*/ 3145697 w 3163107"/>
                  <a:gd name="connsiteY2" fmla="*/ 962544 h 1092630"/>
                  <a:gd name="connsiteX3" fmla="*/ 1723882 w 3163107"/>
                  <a:gd name="connsiteY3" fmla="*/ 45278 h 1092630"/>
                  <a:gd name="connsiteX4" fmla="*/ 0 w 3163107"/>
                  <a:gd name="connsiteY4" fmla="*/ 690875 h 1092630"/>
                  <a:gd name="connsiteX0" fmla="*/ 71919 w 3163106"/>
                  <a:gd name="connsiteY0" fmla="*/ 855262 h 1092631"/>
                  <a:gd name="connsiteX1" fmla="*/ 1619424 w 3163106"/>
                  <a:gd name="connsiteY1" fmla="*/ 825796 h 1092631"/>
                  <a:gd name="connsiteX2" fmla="*/ 3145696 w 3163106"/>
                  <a:gd name="connsiteY2" fmla="*/ 962545 h 1092631"/>
                  <a:gd name="connsiteX3" fmla="*/ 1723882 w 3163106"/>
                  <a:gd name="connsiteY3" fmla="*/ 45278 h 1092631"/>
                  <a:gd name="connsiteX4" fmla="*/ 0 w 3163106"/>
                  <a:gd name="connsiteY4" fmla="*/ 690875 h 1092631"/>
                  <a:gd name="connsiteX0" fmla="*/ 71919 w 3149914"/>
                  <a:gd name="connsiteY0" fmla="*/ 597161 h 791514"/>
                  <a:gd name="connsiteX1" fmla="*/ 1619424 w 3149914"/>
                  <a:gd name="connsiteY1" fmla="*/ 567695 h 791514"/>
                  <a:gd name="connsiteX2" fmla="*/ 3145696 w 3149914"/>
                  <a:gd name="connsiteY2" fmla="*/ 704444 h 791514"/>
                  <a:gd name="connsiteX3" fmla="*/ 1644731 w 3149914"/>
                  <a:gd name="connsiteY3" fmla="*/ 45278 h 791514"/>
                  <a:gd name="connsiteX4" fmla="*/ 0 w 3149914"/>
                  <a:gd name="connsiteY4" fmla="*/ 432774 h 791514"/>
                  <a:gd name="connsiteX0" fmla="*/ 204792 w 3282787"/>
                  <a:gd name="connsiteY0" fmla="*/ 579607 h 773960"/>
                  <a:gd name="connsiteX1" fmla="*/ 1752297 w 3282787"/>
                  <a:gd name="connsiteY1" fmla="*/ 550141 h 773960"/>
                  <a:gd name="connsiteX2" fmla="*/ 3278569 w 3282787"/>
                  <a:gd name="connsiteY2" fmla="*/ 686890 h 773960"/>
                  <a:gd name="connsiteX3" fmla="*/ 1777604 w 3282787"/>
                  <a:gd name="connsiteY3" fmla="*/ 27724 h 773960"/>
                  <a:gd name="connsiteX4" fmla="*/ 0 w 3282787"/>
                  <a:gd name="connsiteY4" fmla="*/ 520546 h 773960"/>
                  <a:gd name="connsiteX0" fmla="*/ 204792 w 3286156"/>
                  <a:gd name="connsiteY0" fmla="*/ 620025 h 821114"/>
                  <a:gd name="connsiteX1" fmla="*/ 1752297 w 3286156"/>
                  <a:gd name="connsiteY1" fmla="*/ 590559 h 821114"/>
                  <a:gd name="connsiteX2" fmla="*/ 3278569 w 3286156"/>
                  <a:gd name="connsiteY2" fmla="*/ 727308 h 821114"/>
                  <a:gd name="connsiteX3" fmla="*/ 1797822 w 3286156"/>
                  <a:gd name="connsiteY3" fmla="*/ 27724 h 821114"/>
                  <a:gd name="connsiteX4" fmla="*/ 0 w 3286156"/>
                  <a:gd name="connsiteY4" fmla="*/ 560964 h 821114"/>
                  <a:gd name="connsiteX0" fmla="*/ 326033 w 3286156"/>
                  <a:gd name="connsiteY0" fmla="*/ 618436 h 821114"/>
                  <a:gd name="connsiteX1" fmla="*/ 1752297 w 3286156"/>
                  <a:gd name="connsiteY1" fmla="*/ 590559 h 821114"/>
                  <a:gd name="connsiteX2" fmla="*/ 3278569 w 3286156"/>
                  <a:gd name="connsiteY2" fmla="*/ 727308 h 821114"/>
                  <a:gd name="connsiteX3" fmla="*/ 1797822 w 3286156"/>
                  <a:gd name="connsiteY3" fmla="*/ 27724 h 821114"/>
                  <a:gd name="connsiteX4" fmla="*/ 0 w 3286156"/>
                  <a:gd name="connsiteY4" fmla="*/ 560964 h 821114"/>
                  <a:gd name="connsiteX0" fmla="*/ 326033 w 3296499"/>
                  <a:gd name="connsiteY0" fmla="*/ 618436 h 782749"/>
                  <a:gd name="connsiteX1" fmla="*/ 1690244 w 3296499"/>
                  <a:gd name="connsiteY1" fmla="*/ 360368 h 782749"/>
                  <a:gd name="connsiteX2" fmla="*/ 3278569 w 3296499"/>
                  <a:gd name="connsiteY2" fmla="*/ 727308 h 782749"/>
                  <a:gd name="connsiteX3" fmla="*/ 1797822 w 3296499"/>
                  <a:gd name="connsiteY3" fmla="*/ 27724 h 782749"/>
                  <a:gd name="connsiteX4" fmla="*/ 0 w 3296499"/>
                  <a:gd name="connsiteY4" fmla="*/ 560964 h 782749"/>
                  <a:gd name="connsiteX0" fmla="*/ 326033 w 3391856"/>
                  <a:gd name="connsiteY0" fmla="*/ 613300 h 746796"/>
                  <a:gd name="connsiteX1" fmla="*/ 1690244 w 3391856"/>
                  <a:gd name="connsiteY1" fmla="*/ 355232 h 746796"/>
                  <a:gd name="connsiteX2" fmla="*/ 3373926 w 3391856"/>
                  <a:gd name="connsiteY2" fmla="*/ 691355 h 746796"/>
                  <a:gd name="connsiteX3" fmla="*/ 1797822 w 3391856"/>
                  <a:gd name="connsiteY3" fmla="*/ 22588 h 746796"/>
                  <a:gd name="connsiteX4" fmla="*/ 0 w 3391856"/>
                  <a:gd name="connsiteY4" fmla="*/ 555828 h 746796"/>
                  <a:gd name="connsiteX0" fmla="*/ 326033 w 3391856"/>
                  <a:gd name="connsiteY0" fmla="*/ 613300 h 776170"/>
                  <a:gd name="connsiteX1" fmla="*/ 1690244 w 3391856"/>
                  <a:gd name="connsiteY1" fmla="*/ 355232 h 776170"/>
                  <a:gd name="connsiteX2" fmla="*/ 3373926 w 3391856"/>
                  <a:gd name="connsiteY2" fmla="*/ 691355 h 776170"/>
                  <a:gd name="connsiteX3" fmla="*/ 1797822 w 3391856"/>
                  <a:gd name="connsiteY3" fmla="*/ 22588 h 776170"/>
                  <a:gd name="connsiteX4" fmla="*/ 0 w 3391856"/>
                  <a:gd name="connsiteY4" fmla="*/ 555828 h 776170"/>
                  <a:gd name="connsiteX0" fmla="*/ 326033 w 3391856"/>
                  <a:gd name="connsiteY0" fmla="*/ 613300 h 776170"/>
                  <a:gd name="connsiteX1" fmla="*/ 1898927 w 3391856"/>
                  <a:gd name="connsiteY1" fmla="*/ 405215 h 776170"/>
                  <a:gd name="connsiteX2" fmla="*/ 3373926 w 3391856"/>
                  <a:gd name="connsiteY2" fmla="*/ 691355 h 776170"/>
                  <a:gd name="connsiteX3" fmla="*/ 1797822 w 3391856"/>
                  <a:gd name="connsiteY3" fmla="*/ 22588 h 776170"/>
                  <a:gd name="connsiteX4" fmla="*/ 0 w 3391856"/>
                  <a:gd name="connsiteY4" fmla="*/ 555828 h 776170"/>
                  <a:gd name="connsiteX0" fmla="*/ 301575 w 3391856"/>
                  <a:gd name="connsiteY0" fmla="*/ 631493 h 776170"/>
                  <a:gd name="connsiteX1" fmla="*/ 1898927 w 3391856"/>
                  <a:gd name="connsiteY1" fmla="*/ 405215 h 776170"/>
                  <a:gd name="connsiteX2" fmla="*/ 3373926 w 3391856"/>
                  <a:gd name="connsiteY2" fmla="*/ 691355 h 776170"/>
                  <a:gd name="connsiteX3" fmla="*/ 1797822 w 3391856"/>
                  <a:gd name="connsiteY3" fmla="*/ 22588 h 776170"/>
                  <a:gd name="connsiteX4" fmla="*/ 0 w 3391856"/>
                  <a:gd name="connsiteY4" fmla="*/ 555828 h 776170"/>
                  <a:gd name="connsiteX0" fmla="*/ 301575 w 3391856"/>
                  <a:gd name="connsiteY0" fmla="*/ 631493 h 776170"/>
                  <a:gd name="connsiteX1" fmla="*/ 1898927 w 3391856"/>
                  <a:gd name="connsiteY1" fmla="*/ 405215 h 776170"/>
                  <a:gd name="connsiteX2" fmla="*/ 3373926 w 3391856"/>
                  <a:gd name="connsiteY2" fmla="*/ 691355 h 776170"/>
                  <a:gd name="connsiteX3" fmla="*/ 1797822 w 3391856"/>
                  <a:gd name="connsiteY3" fmla="*/ 22588 h 776170"/>
                  <a:gd name="connsiteX4" fmla="*/ 0 w 3391856"/>
                  <a:gd name="connsiteY4" fmla="*/ 555828 h 776170"/>
                  <a:gd name="connsiteX0" fmla="*/ 301575 w 3391856"/>
                  <a:gd name="connsiteY0" fmla="*/ 631493 h 776170"/>
                  <a:gd name="connsiteX1" fmla="*/ 1787214 w 3391856"/>
                  <a:gd name="connsiteY1" fmla="*/ 303356 h 776170"/>
                  <a:gd name="connsiteX2" fmla="*/ 3373926 w 3391856"/>
                  <a:gd name="connsiteY2" fmla="*/ 691355 h 776170"/>
                  <a:gd name="connsiteX3" fmla="*/ 1797822 w 3391856"/>
                  <a:gd name="connsiteY3" fmla="*/ 22588 h 776170"/>
                  <a:gd name="connsiteX4" fmla="*/ 0 w 3391856"/>
                  <a:gd name="connsiteY4" fmla="*/ 555828 h 776170"/>
                  <a:gd name="connsiteX0" fmla="*/ 301575 w 3391856"/>
                  <a:gd name="connsiteY0" fmla="*/ 631493 h 776170"/>
                  <a:gd name="connsiteX1" fmla="*/ 1724512 w 3391856"/>
                  <a:gd name="connsiteY1" fmla="*/ 302134 h 776170"/>
                  <a:gd name="connsiteX2" fmla="*/ 3373926 w 3391856"/>
                  <a:gd name="connsiteY2" fmla="*/ 691355 h 776170"/>
                  <a:gd name="connsiteX3" fmla="*/ 1797822 w 3391856"/>
                  <a:gd name="connsiteY3" fmla="*/ 22588 h 776170"/>
                  <a:gd name="connsiteX4" fmla="*/ 0 w 3391856"/>
                  <a:gd name="connsiteY4" fmla="*/ 555828 h 776170"/>
                  <a:gd name="connsiteX0" fmla="*/ 243083 w 3333364"/>
                  <a:gd name="connsiteY0" fmla="*/ 622650 h 767327"/>
                  <a:gd name="connsiteX1" fmla="*/ 1666020 w 3333364"/>
                  <a:gd name="connsiteY1" fmla="*/ 293291 h 767327"/>
                  <a:gd name="connsiteX2" fmla="*/ 3315434 w 3333364"/>
                  <a:gd name="connsiteY2" fmla="*/ 682512 h 767327"/>
                  <a:gd name="connsiteX3" fmla="*/ 1739330 w 3333364"/>
                  <a:gd name="connsiteY3" fmla="*/ 13745 h 767327"/>
                  <a:gd name="connsiteX4" fmla="*/ 0 w 3333364"/>
                  <a:gd name="connsiteY4" fmla="*/ 600042 h 76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364" h="767327">
                    <a:moveTo>
                      <a:pt x="243083" y="622650"/>
                    </a:moveTo>
                    <a:cubicBezTo>
                      <a:pt x="536666" y="553790"/>
                      <a:pt x="1153962" y="283314"/>
                      <a:pt x="1666020" y="293291"/>
                    </a:cubicBezTo>
                    <a:cubicBezTo>
                      <a:pt x="2178078" y="303268"/>
                      <a:pt x="3068068" y="767327"/>
                      <a:pt x="3315434" y="682512"/>
                    </a:cubicBezTo>
                    <a:cubicBezTo>
                      <a:pt x="3333364" y="627071"/>
                      <a:pt x="2291902" y="27490"/>
                      <a:pt x="1739330" y="13745"/>
                    </a:cubicBezTo>
                    <a:cubicBezTo>
                      <a:pt x="1186758" y="0"/>
                      <a:pt x="251717" y="463053"/>
                      <a:pt x="0" y="600042"/>
                    </a:cubicBezTo>
                  </a:path>
                </a:pathLst>
              </a:custGeom>
              <a:noFill/>
              <a:ln w="31750" cap="flat" cmpd="sng" algn="ctr">
                <a:solidFill>
                  <a:schemeClr val="bg1">
                    <a:lumMod val="85000"/>
                  </a:schemeClr>
                </a:solidFill>
                <a:prstDash val="solid"/>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9" name="ZoneTexte 21"/>
              <p:cNvSpPr txBox="1"/>
              <p:nvPr/>
            </p:nvSpPr>
            <p:spPr>
              <a:xfrm>
                <a:off x="1475656" y="1052736"/>
                <a:ext cx="1561005"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+avoir(commun)</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0" name="Forme libre 69"/>
              <p:cNvSpPr/>
              <p:nvPr/>
            </p:nvSpPr>
            <p:spPr>
              <a:xfrm>
                <a:off x="2915816" y="3284984"/>
                <a:ext cx="2880320" cy="432048"/>
              </a:xfrm>
              <a:custGeom>
                <a:avLst/>
                <a:gdLst>
                  <a:gd name="connsiteX0" fmla="*/ 3873357 w 3873357"/>
                  <a:gd name="connsiteY0" fmla="*/ 1130157 h 1130157"/>
                  <a:gd name="connsiteX1" fmla="*/ 2044557 w 3873357"/>
                  <a:gd name="connsiteY1" fmla="*/ 0 h 1130157"/>
                  <a:gd name="connsiteX2" fmla="*/ 0 w 3873357"/>
                  <a:gd name="connsiteY2" fmla="*/ 1130157 h 1130157"/>
                  <a:gd name="connsiteX0" fmla="*/ 3873357 w 3873357"/>
                  <a:gd name="connsiteY0" fmla="*/ 565079 h 565079"/>
                  <a:gd name="connsiteX1" fmla="*/ 1741088 w 3873357"/>
                  <a:gd name="connsiteY1" fmla="*/ 1965 h 565079"/>
                  <a:gd name="connsiteX2" fmla="*/ 0 w 3873357"/>
                  <a:gd name="connsiteY2" fmla="*/ 565079 h 565079"/>
                </a:gdLst>
                <a:ahLst/>
                <a:cxnLst>
                  <a:cxn ang="0">
                    <a:pos x="connsiteX0" y="connsiteY0"/>
                  </a:cxn>
                  <a:cxn ang="0">
                    <a:pos x="connsiteX1" y="connsiteY1"/>
                  </a:cxn>
                  <a:cxn ang="0">
                    <a:pos x="connsiteX2" y="connsiteY2"/>
                  </a:cxn>
                </a:cxnLst>
                <a:rect l="l" t="t" r="r" b="b"/>
                <a:pathLst>
                  <a:path w="3873357" h="565079">
                    <a:moveTo>
                      <a:pt x="3873357" y="565079"/>
                    </a:moveTo>
                    <a:cubicBezTo>
                      <a:pt x="3281736" y="0"/>
                      <a:pt x="2386647" y="1965"/>
                      <a:pt x="1741088" y="1965"/>
                    </a:cubicBezTo>
                    <a:cubicBezTo>
                      <a:pt x="1095529" y="1965"/>
                      <a:pt x="699499" y="0"/>
                      <a:pt x="0" y="565079"/>
                    </a:cubicBezTo>
                  </a:path>
                </a:pathLst>
              </a:custGeom>
              <a:noFill/>
              <a:ln w="31750" cap="flat" cmpd="sng" algn="ctr">
                <a:solidFill>
                  <a:schemeClr val="bg1">
                    <a:lumMod val="85000"/>
                  </a:schemeClr>
                </a:solidFill>
                <a:prstDash val="solid"/>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1" name="ZoneTexte 23"/>
              <p:cNvSpPr txBox="1"/>
              <p:nvPr/>
            </p:nvSpPr>
            <p:spPr>
              <a:xfrm>
                <a:off x="3851920" y="2996952"/>
                <a:ext cx="1271502"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+avoir(autre)</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2" name="Forme libre 71"/>
              <p:cNvSpPr/>
              <p:nvPr/>
            </p:nvSpPr>
            <p:spPr>
              <a:xfrm rot="10800000">
                <a:off x="2411760" y="4437111"/>
                <a:ext cx="3888432" cy="1080120"/>
              </a:xfrm>
              <a:custGeom>
                <a:avLst/>
                <a:gdLst>
                  <a:gd name="connsiteX0" fmla="*/ 3873357 w 3873357"/>
                  <a:gd name="connsiteY0" fmla="*/ 1130157 h 1130157"/>
                  <a:gd name="connsiteX1" fmla="*/ 2044557 w 3873357"/>
                  <a:gd name="connsiteY1" fmla="*/ 0 h 1130157"/>
                  <a:gd name="connsiteX2" fmla="*/ 0 w 3873357"/>
                  <a:gd name="connsiteY2" fmla="*/ 1130157 h 1130157"/>
                </a:gdLst>
                <a:ahLst/>
                <a:cxnLst>
                  <a:cxn ang="0">
                    <a:pos x="connsiteX0" y="connsiteY0"/>
                  </a:cxn>
                  <a:cxn ang="0">
                    <a:pos x="connsiteX1" y="connsiteY1"/>
                  </a:cxn>
                  <a:cxn ang="0">
                    <a:pos x="connsiteX2" y="connsiteY2"/>
                  </a:cxn>
                </a:cxnLst>
                <a:rect l="l" t="t" r="r" b="b"/>
                <a:pathLst>
                  <a:path w="3873357" h="1130157">
                    <a:moveTo>
                      <a:pt x="3873357" y="1130157"/>
                    </a:moveTo>
                    <a:cubicBezTo>
                      <a:pt x="3281736" y="565078"/>
                      <a:pt x="2690116" y="0"/>
                      <a:pt x="2044557" y="0"/>
                    </a:cubicBezTo>
                    <a:cubicBezTo>
                      <a:pt x="1398998" y="0"/>
                      <a:pt x="699499" y="565078"/>
                      <a:pt x="0" y="1130157"/>
                    </a:cubicBezTo>
                  </a:path>
                </a:pathLst>
              </a:custGeom>
              <a:noFill/>
              <a:ln w="31750" cap="flat" cmpd="sng" algn="ctr">
                <a:solidFill>
                  <a:srgbClr val="C0504D">
                    <a:lumMod val="75000"/>
                  </a:srgbClr>
                </a:solidFill>
                <a:prstDash val="sysDot"/>
                <a:headEnd type="arrow"/>
                <a:tailEnd type="none"/>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3" name="Forme libre 72"/>
              <p:cNvSpPr/>
              <p:nvPr/>
            </p:nvSpPr>
            <p:spPr>
              <a:xfrm flipV="1">
                <a:off x="2734952" y="3978963"/>
                <a:ext cx="3637248" cy="935591"/>
              </a:xfrm>
              <a:custGeom>
                <a:avLst/>
                <a:gdLst>
                  <a:gd name="connsiteX0" fmla="*/ 71919 w 3503488"/>
                  <a:gd name="connsiteY0" fmla="*/ 994881 h 1166117"/>
                  <a:gd name="connsiteX1" fmla="*/ 3256908 w 3503488"/>
                  <a:gd name="connsiteY1" fmla="*/ 1005155 h 1166117"/>
                  <a:gd name="connsiteX2" fmla="*/ 1551398 w 3503488"/>
                  <a:gd name="connsiteY2" fmla="*/ 29110 h 1166117"/>
                  <a:gd name="connsiteX3" fmla="*/ 0 w 3503488"/>
                  <a:gd name="connsiteY3" fmla="*/ 830494 h 1166117"/>
                  <a:gd name="connsiteX0" fmla="*/ 71919 w 3532235"/>
                  <a:gd name="connsiteY0" fmla="*/ 839094 h 984365"/>
                  <a:gd name="connsiteX1" fmla="*/ 3256908 w 3532235"/>
                  <a:gd name="connsiteY1" fmla="*/ 849368 h 984365"/>
                  <a:gd name="connsiteX2" fmla="*/ 1723882 w 3532235"/>
                  <a:gd name="connsiteY2" fmla="*/ 29110 h 984365"/>
                  <a:gd name="connsiteX3" fmla="*/ 0 w 3532235"/>
                  <a:gd name="connsiteY3" fmla="*/ 674707 h 984365"/>
                  <a:gd name="connsiteX0" fmla="*/ 71919 w 3421024"/>
                  <a:gd name="connsiteY0" fmla="*/ 855262 h 1097541"/>
                  <a:gd name="connsiteX1" fmla="*/ 3145697 w 3421024"/>
                  <a:gd name="connsiteY1" fmla="*/ 962544 h 1097541"/>
                  <a:gd name="connsiteX2" fmla="*/ 1723882 w 3421024"/>
                  <a:gd name="connsiteY2" fmla="*/ 45278 h 1097541"/>
                  <a:gd name="connsiteX3" fmla="*/ 0 w 3421024"/>
                  <a:gd name="connsiteY3" fmla="*/ 690875 h 1097541"/>
                  <a:gd name="connsiteX0" fmla="*/ 71919 w 3163107"/>
                  <a:gd name="connsiteY0" fmla="*/ 855262 h 1092630"/>
                  <a:gd name="connsiteX1" fmla="*/ 1619425 w 3163107"/>
                  <a:gd name="connsiteY1" fmla="*/ 825795 h 1092630"/>
                  <a:gd name="connsiteX2" fmla="*/ 3145697 w 3163107"/>
                  <a:gd name="connsiteY2" fmla="*/ 962544 h 1092630"/>
                  <a:gd name="connsiteX3" fmla="*/ 1723882 w 3163107"/>
                  <a:gd name="connsiteY3" fmla="*/ 45278 h 1092630"/>
                  <a:gd name="connsiteX4" fmla="*/ 0 w 3163107"/>
                  <a:gd name="connsiteY4" fmla="*/ 690875 h 1092630"/>
                  <a:gd name="connsiteX0" fmla="*/ 71919 w 3196355"/>
                  <a:gd name="connsiteY0" fmla="*/ 855262 h 1091077"/>
                  <a:gd name="connsiteX1" fmla="*/ 1419933 w 3196355"/>
                  <a:gd name="connsiteY1" fmla="*/ 816476 h 1091077"/>
                  <a:gd name="connsiteX2" fmla="*/ 3145697 w 3196355"/>
                  <a:gd name="connsiteY2" fmla="*/ 962544 h 1091077"/>
                  <a:gd name="connsiteX3" fmla="*/ 1723882 w 3196355"/>
                  <a:gd name="connsiteY3" fmla="*/ 45278 h 1091077"/>
                  <a:gd name="connsiteX4" fmla="*/ 0 w 3196355"/>
                  <a:gd name="connsiteY4" fmla="*/ 690875 h 1091077"/>
                  <a:gd name="connsiteX0" fmla="*/ 71919 w 3152551"/>
                  <a:gd name="connsiteY0" fmla="*/ 855262 h 1104032"/>
                  <a:gd name="connsiteX1" fmla="*/ 1682758 w 3152551"/>
                  <a:gd name="connsiteY1" fmla="*/ 894204 h 1104032"/>
                  <a:gd name="connsiteX2" fmla="*/ 3145697 w 3152551"/>
                  <a:gd name="connsiteY2" fmla="*/ 962544 h 1104032"/>
                  <a:gd name="connsiteX3" fmla="*/ 1723882 w 3152551"/>
                  <a:gd name="connsiteY3" fmla="*/ 45278 h 1104032"/>
                  <a:gd name="connsiteX4" fmla="*/ 0 w 3152551"/>
                  <a:gd name="connsiteY4" fmla="*/ 690875 h 1104032"/>
                  <a:gd name="connsiteX0" fmla="*/ 71919 w 3163107"/>
                  <a:gd name="connsiteY0" fmla="*/ 855262 h 1092630"/>
                  <a:gd name="connsiteX1" fmla="*/ 1619424 w 3163107"/>
                  <a:gd name="connsiteY1" fmla="*/ 825796 h 1092630"/>
                  <a:gd name="connsiteX2" fmla="*/ 3145697 w 3163107"/>
                  <a:gd name="connsiteY2" fmla="*/ 962544 h 1092630"/>
                  <a:gd name="connsiteX3" fmla="*/ 1723882 w 3163107"/>
                  <a:gd name="connsiteY3" fmla="*/ 45278 h 1092630"/>
                  <a:gd name="connsiteX4" fmla="*/ 0 w 3163107"/>
                  <a:gd name="connsiteY4" fmla="*/ 690875 h 1092630"/>
                  <a:gd name="connsiteX0" fmla="*/ 71919 w 3163106"/>
                  <a:gd name="connsiteY0" fmla="*/ 855262 h 1092631"/>
                  <a:gd name="connsiteX1" fmla="*/ 1619424 w 3163106"/>
                  <a:gd name="connsiteY1" fmla="*/ 825796 h 1092631"/>
                  <a:gd name="connsiteX2" fmla="*/ 3145696 w 3163106"/>
                  <a:gd name="connsiteY2" fmla="*/ 962545 h 1092631"/>
                  <a:gd name="connsiteX3" fmla="*/ 1723882 w 3163106"/>
                  <a:gd name="connsiteY3" fmla="*/ 45278 h 1092631"/>
                  <a:gd name="connsiteX4" fmla="*/ 0 w 3163106"/>
                  <a:gd name="connsiteY4" fmla="*/ 690875 h 1092631"/>
                  <a:gd name="connsiteX0" fmla="*/ 71919 w 3149914"/>
                  <a:gd name="connsiteY0" fmla="*/ 597161 h 791514"/>
                  <a:gd name="connsiteX1" fmla="*/ 1619424 w 3149914"/>
                  <a:gd name="connsiteY1" fmla="*/ 567695 h 791514"/>
                  <a:gd name="connsiteX2" fmla="*/ 3145696 w 3149914"/>
                  <a:gd name="connsiteY2" fmla="*/ 704444 h 791514"/>
                  <a:gd name="connsiteX3" fmla="*/ 1644731 w 3149914"/>
                  <a:gd name="connsiteY3" fmla="*/ 45278 h 791514"/>
                  <a:gd name="connsiteX4" fmla="*/ 0 w 3149914"/>
                  <a:gd name="connsiteY4" fmla="*/ 432774 h 791514"/>
                  <a:gd name="connsiteX0" fmla="*/ 195870 w 3149914"/>
                  <a:gd name="connsiteY0" fmla="*/ 605395 h 791514"/>
                  <a:gd name="connsiteX1" fmla="*/ 1619424 w 3149914"/>
                  <a:gd name="connsiteY1" fmla="*/ 567695 h 791514"/>
                  <a:gd name="connsiteX2" fmla="*/ 3145696 w 3149914"/>
                  <a:gd name="connsiteY2" fmla="*/ 704444 h 791514"/>
                  <a:gd name="connsiteX3" fmla="*/ 1644731 w 3149914"/>
                  <a:gd name="connsiteY3" fmla="*/ 45278 h 791514"/>
                  <a:gd name="connsiteX4" fmla="*/ 0 w 3149914"/>
                  <a:gd name="connsiteY4" fmla="*/ 432774 h 791514"/>
                  <a:gd name="connsiteX0" fmla="*/ 195870 w 3138145"/>
                  <a:gd name="connsiteY0" fmla="*/ 599227 h 748337"/>
                  <a:gd name="connsiteX1" fmla="*/ 1619424 w 3138145"/>
                  <a:gd name="connsiteY1" fmla="*/ 561527 h 748337"/>
                  <a:gd name="connsiteX2" fmla="*/ 3133927 w 3138145"/>
                  <a:gd name="connsiteY2" fmla="*/ 661267 h 748337"/>
                  <a:gd name="connsiteX3" fmla="*/ 1644731 w 3138145"/>
                  <a:gd name="connsiteY3" fmla="*/ 39110 h 748337"/>
                  <a:gd name="connsiteX4" fmla="*/ 0 w 3138145"/>
                  <a:gd name="connsiteY4" fmla="*/ 426606 h 748337"/>
                  <a:gd name="connsiteX0" fmla="*/ 195870 w 3141181"/>
                  <a:gd name="connsiteY0" fmla="*/ 721546 h 891042"/>
                  <a:gd name="connsiteX1" fmla="*/ 1619424 w 3141181"/>
                  <a:gd name="connsiteY1" fmla="*/ 683846 h 891042"/>
                  <a:gd name="connsiteX2" fmla="*/ 3133927 w 3141181"/>
                  <a:gd name="connsiteY2" fmla="*/ 783586 h 891042"/>
                  <a:gd name="connsiteX3" fmla="*/ 1662946 w 3141181"/>
                  <a:gd name="connsiteY3" fmla="*/ 39110 h 891042"/>
                  <a:gd name="connsiteX4" fmla="*/ 0 w 3141181"/>
                  <a:gd name="connsiteY4" fmla="*/ 548925 h 891042"/>
                  <a:gd name="connsiteX0" fmla="*/ 195870 w 3230702"/>
                  <a:gd name="connsiteY0" fmla="*/ 721546 h 891042"/>
                  <a:gd name="connsiteX1" fmla="*/ 1619424 w 3230702"/>
                  <a:gd name="connsiteY1" fmla="*/ 683846 h 891042"/>
                  <a:gd name="connsiteX2" fmla="*/ 3133927 w 3230702"/>
                  <a:gd name="connsiteY2" fmla="*/ 783586 h 891042"/>
                  <a:gd name="connsiteX3" fmla="*/ 1662946 w 3230702"/>
                  <a:gd name="connsiteY3" fmla="*/ 39110 h 891042"/>
                  <a:gd name="connsiteX4" fmla="*/ 0 w 3230702"/>
                  <a:gd name="connsiteY4" fmla="*/ 548925 h 891042"/>
                  <a:gd name="connsiteX0" fmla="*/ 195870 w 3230702"/>
                  <a:gd name="connsiteY0" fmla="*/ 636577 h 806073"/>
                  <a:gd name="connsiteX1" fmla="*/ 1619424 w 3230702"/>
                  <a:gd name="connsiteY1" fmla="*/ 598877 h 806073"/>
                  <a:gd name="connsiteX2" fmla="*/ 3133927 w 3230702"/>
                  <a:gd name="connsiteY2" fmla="*/ 698617 h 806073"/>
                  <a:gd name="connsiteX3" fmla="*/ 1662946 w 3230702"/>
                  <a:gd name="connsiteY3" fmla="*/ 39110 h 806073"/>
                  <a:gd name="connsiteX4" fmla="*/ 0 w 3230702"/>
                  <a:gd name="connsiteY4" fmla="*/ 463956 h 806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702" h="806073">
                    <a:moveTo>
                      <a:pt x="195870" y="636577"/>
                    </a:moveTo>
                    <a:cubicBezTo>
                      <a:pt x="451300" y="650589"/>
                      <a:pt x="1129748" y="588537"/>
                      <a:pt x="1619424" y="598877"/>
                    </a:cubicBezTo>
                    <a:cubicBezTo>
                      <a:pt x="2109100" y="609217"/>
                      <a:pt x="3126673" y="806073"/>
                      <a:pt x="3133927" y="698617"/>
                    </a:cubicBezTo>
                    <a:cubicBezTo>
                      <a:pt x="3230702" y="448238"/>
                      <a:pt x="2185267" y="78220"/>
                      <a:pt x="1662946" y="39110"/>
                    </a:cubicBezTo>
                    <a:cubicBezTo>
                      <a:pt x="1140625" y="0"/>
                      <a:pt x="251717" y="326967"/>
                      <a:pt x="0" y="463956"/>
                    </a:cubicBezTo>
                  </a:path>
                </a:pathLst>
              </a:custGeom>
              <a:noFill/>
              <a:ln w="31750" cap="flat" cmpd="sng" algn="ctr">
                <a:solidFill>
                  <a:srgbClr val="C0504D">
                    <a:lumMod val="75000"/>
                  </a:srgbClr>
                </a:solidFill>
                <a:prstDash val="sysDot"/>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4" name="Arc 73"/>
              <p:cNvSpPr/>
              <p:nvPr/>
            </p:nvSpPr>
            <p:spPr>
              <a:xfrm rot="21419100">
                <a:off x="1048673" y="3743535"/>
                <a:ext cx="1033479" cy="976205"/>
              </a:xfrm>
              <a:prstGeom prst="arc">
                <a:avLst>
                  <a:gd name="adj1" fmla="val 77837"/>
                  <a:gd name="adj2" fmla="val 20497146"/>
                </a:avLst>
              </a:prstGeom>
              <a:noFill/>
              <a:ln w="31750" cap="flat" cmpd="sng" algn="ctr">
                <a:solidFill>
                  <a:srgbClr val="C0504D">
                    <a:lumMod val="75000"/>
                  </a:srgbClr>
                </a:solidFill>
                <a:prstDash val="sysDot"/>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5" name="Ellipse 74"/>
              <p:cNvSpPr/>
              <p:nvPr/>
            </p:nvSpPr>
            <p:spPr>
              <a:xfrm>
                <a:off x="4139952" y="1700808"/>
                <a:ext cx="216024" cy="216024"/>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a:ea typeface="+mn-ea"/>
                  <a:cs typeface="+mn-cs"/>
                </a:endParaRPr>
              </a:p>
            </p:txBody>
          </p:sp>
        </p:grpSp>
        <p:sp>
          <p:nvSpPr>
            <p:cNvPr id="54" name="Ellipse 53"/>
            <p:cNvSpPr/>
            <p:nvPr/>
          </p:nvSpPr>
          <p:spPr>
            <a:xfrm>
              <a:off x="5724128" y="3573016"/>
              <a:ext cx="216024" cy="216024"/>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a:ea typeface="+mn-ea"/>
                <a:cs typeface="+mn-cs"/>
              </a:endParaRPr>
            </a:p>
          </p:txBody>
        </p:sp>
      </p:grpSp>
      <p:sp>
        <p:nvSpPr>
          <p:cNvPr id="30" name="Espace réservé du numéro de diapositive 29"/>
          <p:cNvSpPr>
            <a:spLocks noGrp="1"/>
          </p:cNvSpPr>
          <p:nvPr>
            <p:ph type="sldNum" sz="quarter" idx="11"/>
          </p:nvPr>
        </p:nvSpPr>
        <p:spPr>
          <a:xfrm>
            <a:off x="8316913" y="6308725"/>
            <a:ext cx="636587" cy="433388"/>
          </a:xfrm>
        </p:spPr>
        <p:txBody>
          <a:bodyPr/>
          <a:lstStyle/>
          <a:p>
            <a:pPr>
              <a:defRPr/>
            </a:pPr>
            <a:fld id="{47A01596-83CE-42B5-89AD-E0A56B0B5EBF}" type="slidenum">
              <a:rPr lang="fr-FR" smtClean="0"/>
              <a:pPr>
                <a:defRPr/>
              </a:pPr>
              <a:t>20</a:t>
            </a:fld>
            <a:endParaRPr lang="fr-FR" dirty="0"/>
          </a:p>
        </p:txBody>
      </p:sp>
    </p:spTree>
    <p:extLst>
      <p:ext uri="{BB962C8B-B14F-4D97-AF65-F5344CB8AC3E}">
        <p14:creationId xmlns:p14="http://schemas.microsoft.com/office/powerpoint/2010/main" val="41484908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394700" cy="994122"/>
          </a:xfrm>
        </p:spPr>
        <p:txBody>
          <a:bodyPr/>
          <a:lstStyle/>
          <a:p>
            <a:pPr>
              <a:defRPr/>
            </a:pPr>
            <a:r>
              <a:rPr lang="fr-FR" sz="3600" dirty="0" smtClean="0"/>
              <a:t>Les facettes du +avoir</a:t>
            </a:r>
            <a:endParaRPr lang="fr-FR" sz="3600" dirty="0"/>
          </a:p>
        </p:txBody>
      </p:sp>
      <p:sp>
        <p:nvSpPr>
          <p:cNvPr id="3" name="Espace réservé du contenu 2"/>
          <p:cNvSpPr>
            <a:spLocks noGrp="1"/>
          </p:cNvSpPr>
          <p:nvPr>
            <p:ph idx="1"/>
          </p:nvPr>
        </p:nvSpPr>
        <p:spPr>
          <a:xfrm>
            <a:off x="179512" y="4500570"/>
            <a:ext cx="8856984" cy="1952766"/>
          </a:xfrm>
        </p:spPr>
        <p:txBody>
          <a:bodyPr/>
          <a:lstStyle/>
          <a:p>
            <a:pPr>
              <a:buNone/>
              <a:defRPr/>
            </a:pPr>
            <a:r>
              <a:rPr lang="fr-FR" sz="2400" dirty="0" smtClean="0">
                <a:solidFill>
                  <a:schemeClr val="accent3">
                    <a:lumMod val="75000"/>
                  </a:schemeClr>
                </a:solidFill>
              </a:rPr>
              <a:t>+avoir(autre): </a:t>
            </a:r>
            <a:r>
              <a:rPr lang="fr-FR" sz="2400" dirty="0" smtClean="0"/>
              <a:t>ce qui m’est transmis par l’autre (connaissance, information, objet, bien), </a:t>
            </a:r>
            <a:endParaRPr lang="fr-FR" sz="2400" dirty="0" smtClean="0">
              <a:solidFill>
                <a:schemeClr val="accent3">
                  <a:lumMod val="75000"/>
                </a:schemeClr>
              </a:solidFill>
            </a:endParaRPr>
          </a:p>
          <a:p>
            <a:pPr>
              <a:buNone/>
              <a:defRPr/>
            </a:pPr>
            <a:r>
              <a:rPr lang="fr-FR" sz="2400" dirty="0" smtClean="0">
                <a:solidFill>
                  <a:schemeClr val="accent3">
                    <a:lumMod val="75000"/>
                  </a:schemeClr>
                </a:solidFill>
              </a:rPr>
              <a:t>+avoir(monde) : </a:t>
            </a:r>
            <a:r>
              <a:rPr lang="fr-FR" sz="2400" dirty="0" smtClean="0"/>
              <a:t>ce que je reçois du monde ou d’une institution, d’une communauté.</a:t>
            </a:r>
            <a:endParaRPr lang="fr-FR" sz="2400" dirty="0" smtClean="0">
              <a:solidFill>
                <a:schemeClr val="accent3">
                  <a:lumMod val="75000"/>
                </a:schemeClr>
              </a:solidFill>
            </a:endParaRPr>
          </a:p>
          <a:p>
            <a:pPr>
              <a:buNone/>
              <a:defRPr/>
            </a:pPr>
            <a:r>
              <a:rPr lang="fr-FR" sz="2400" dirty="0" smtClean="0">
                <a:solidFill>
                  <a:schemeClr val="accent3">
                    <a:lumMod val="75000"/>
                  </a:schemeClr>
                </a:solidFill>
              </a:rPr>
              <a:t>+avoir(commun) : </a:t>
            </a:r>
            <a:r>
              <a:rPr lang="fr-FR" sz="2400" dirty="0" smtClean="0"/>
              <a:t>un bien partagé</a:t>
            </a:r>
            <a:endParaRPr lang="fr-FR" sz="2400" dirty="0" smtClean="0">
              <a:solidFill>
                <a:schemeClr val="accent3">
                  <a:lumMod val="75000"/>
                </a:schemeClr>
              </a:solidFill>
            </a:endParaRPr>
          </a:p>
          <a:p>
            <a:pPr lvl="1">
              <a:buNone/>
              <a:defRPr/>
            </a:pPr>
            <a:endParaRPr lang="fr-FR" sz="2400" dirty="0" smtClean="0"/>
          </a:p>
          <a:p>
            <a:pPr lvl="1">
              <a:defRPr/>
            </a:pPr>
            <a:endParaRPr lang="fr-FR" sz="2400" dirty="0" smtClean="0"/>
          </a:p>
          <a:p>
            <a:pPr lvl="1">
              <a:defRPr/>
            </a:pPr>
            <a:endParaRPr lang="fr-FR" dirty="0">
              <a:solidFill>
                <a:schemeClr val="accent3">
                  <a:lumMod val="75000"/>
                </a:schemeClr>
              </a:solidFill>
            </a:endParaRPr>
          </a:p>
        </p:txBody>
      </p:sp>
      <p:grpSp>
        <p:nvGrpSpPr>
          <p:cNvPr id="4" name="Groupe 51"/>
          <p:cNvGrpSpPr/>
          <p:nvPr/>
        </p:nvGrpSpPr>
        <p:grpSpPr>
          <a:xfrm>
            <a:off x="2339752" y="764704"/>
            <a:ext cx="4242386" cy="3600400"/>
            <a:chOff x="1043608" y="332656"/>
            <a:chExt cx="6180518" cy="5451122"/>
          </a:xfrm>
        </p:grpSpPr>
        <p:grpSp>
          <p:nvGrpSpPr>
            <p:cNvPr id="5" name="Groupe 52"/>
            <p:cNvGrpSpPr/>
            <p:nvPr/>
          </p:nvGrpSpPr>
          <p:grpSpPr>
            <a:xfrm>
              <a:off x="1043608" y="332656"/>
              <a:ext cx="6180518" cy="5451122"/>
              <a:chOff x="1043608" y="332656"/>
              <a:chExt cx="6180518" cy="5451122"/>
            </a:xfrm>
          </p:grpSpPr>
          <p:sp>
            <p:nvSpPr>
              <p:cNvPr id="55" name="Ellipse 54"/>
              <p:cNvSpPr/>
              <p:nvPr/>
            </p:nvSpPr>
            <p:spPr>
              <a:xfrm>
                <a:off x="1979712" y="3429000"/>
                <a:ext cx="1008112" cy="1008112"/>
              </a:xfrm>
              <a:prstGeom prst="ellipse">
                <a:avLst/>
              </a:prstGeom>
              <a:solidFill>
                <a:srgbClr val="1F497D"/>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ysClr val="window" lastClr="FFFFFF"/>
                    </a:solidFill>
                    <a:effectLst/>
                    <a:uLnTx/>
                    <a:uFillTx/>
                    <a:latin typeface="Calibri"/>
                    <a:ea typeface="+mn-ea"/>
                    <a:cs typeface="+mn-cs"/>
                  </a:rPr>
                  <a:t>Je</a:t>
                </a:r>
                <a:endParaRPr kumimoji="0" lang="fr-FR"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56" name="Ellipse 55"/>
              <p:cNvSpPr/>
              <p:nvPr/>
            </p:nvSpPr>
            <p:spPr>
              <a:xfrm>
                <a:off x="5724128" y="3429000"/>
                <a:ext cx="1008112" cy="1008112"/>
              </a:xfrm>
              <a:prstGeom prst="ellipse">
                <a:avLst/>
              </a:prstGeom>
              <a:solidFill>
                <a:srgbClr val="1F497D"/>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ysClr val="window" lastClr="FFFFFF"/>
                    </a:solidFill>
                    <a:effectLst/>
                    <a:uLnTx/>
                    <a:uFillTx/>
                    <a:latin typeface="Calibri"/>
                    <a:ea typeface="+mn-ea"/>
                    <a:cs typeface="+mn-cs"/>
                  </a:rPr>
                  <a:t>Tu</a:t>
                </a:r>
                <a:endParaRPr kumimoji="0" lang="fr-FR"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57" name="ZoneTexte 11"/>
              <p:cNvSpPr txBox="1"/>
              <p:nvPr/>
            </p:nvSpPr>
            <p:spPr>
              <a:xfrm>
                <a:off x="3707904" y="3645024"/>
                <a:ext cx="968086"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+conjoint</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58" name="ZoneTexte 12"/>
              <p:cNvSpPr txBox="1"/>
              <p:nvPr/>
            </p:nvSpPr>
            <p:spPr>
              <a:xfrm>
                <a:off x="3707904" y="5445224"/>
                <a:ext cx="1200906"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+être(autre)</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59" name="ZoneTexte 13"/>
              <p:cNvSpPr txBox="1"/>
              <p:nvPr/>
            </p:nvSpPr>
            <p:spPr>
              <a:xfrm>
                <a:off x="3707904" y="4509120"/>
                <a:ext cx="1585114"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+être(soi-même)</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0" name="ZoneTexte 14"/>
              <p:cNvSpPr txBox="1"/>
              <p:nvPr/>
            </p:nvSpPr>
            <p:spPr>
              <a:xfrm>
                <a:off x="1043608" y="4221088"/>
                <a:ext cx="990399"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+être(soi)</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1" name="Triangle isocèle 60"/>
              <p:cNvSpPr/>
              <p:nvPr/>
            </p:nvSpPr>
            <p:spPr>
              <a:xfrm>
                <a:off x="3491880" y="332656"/>
                <a:ext cx="1584177" cy="1728192"/>
              </a:xfrm>
              <a:prstGeom prst="triangle">
                <a:avLst/>
              </a:prstGeom>
              <a:solidFill>
                <a:srgbClr val="C0504D">
                  <a:lumMod val="40000"/>
                  <a:lumOff val="60000"/>
                </a:srgbClr>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62" name="Connecteur droit avec flèche 61"/>
              <p:cNvCxnSpPr/>
              <p:nvPr/>
            </p:nvCxnSpPr>
            <p:spPr>
              <a:xfrm>
                <a:off x="2987824" y="3933056"/>
                <a:ext cx="2736304" cy="1588"/>
              </a:xfrm>
              <a:prstGeom prst="straightConnector1">
                <a:avLst/>
              </a:prstGeom>
              <a:noFill/>
              <a:ln w="57150" cap="flat" cmpd="dbl" algn="ctr">
                <a:solidFill>
                  <a:srgbClr val="0070C0"/>
                </a:solidFill>
                <a:prstDash val="solid"/>
                <a:headEnd type="arrow"/>
                <a:tailEnd type="arrow"/>
              </a:ln>
              <a:effectLst/>
            </p:spPr>
          </p:cxnSp>
          <p:sp>
            <p:nvSpPr>
              <p:cNvPr id="63" name="Ellipse 62"/>
              <p:cNvSpPr/>
              <p:nvPr/>
            </p:nvSpPr>
            <p:spPr>
              <a:xfrm>
                <a:off x="4139952" y="1124744"/>
                <a:ext cx="216024" cy="216024"/>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64" name="ZoneTexte 73"/>
              <p:cNvSpPr txBox="1"/>
              <p:nvPr/>
            </p:nvSpPr>
            <p:spPr>
              <a:xfrm>
                <a:off x="4211960" y="692696"/>
                <a:ext cx="862737" cy="369332"/>
              </a:xfrm>
              <a:prstGeom prst="rect">
                <a:avLst/>
              </a:prstGeom>
              <a:solidFill>
                <a:sysClr val="window" lastClr="FFFFFF">
                  <a:alpha val="0"/>
                </a:sysClr>
              </a:solid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ysClr val="windowText" lastClr="000000"/>
                    </a:solidFill>
                    <a:effectLst/>
                    <a:uLnTx/>
                    <a:uFillTx/>
                    <a:latin typeface="Calibri"/>
                    <a:ea typeface="+mn-ea"/>
                    <a:cs typeface="+mn-cs"/>
                  </a:rPr>
                  <a:t>Monde</a:t>
                </a:r>
                <a:endParaRPr kumimoji="0" lang="fr-FR"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5" name="Forme libre 64"/>
              <p:cNvSpPr/>
              <p:nvPr/>
            </p:nvSpPr>
            <p:spPr>
              <a:xfrm rot="466906">
                <a:off x="4199745" y="1415985"/>
                <a:ext cx="3024381" cy="2053665"/>
              </a:xfrm>
              <a:custGeom>
                <a:avLst/>
                <a:gdLst>
                  <a:gd name="connsiteX0" fmla="*/ 0 w 2661007"/>
                  <a:gd name="connsiteY0" fmla="*/ 61645 h 2650733"/>
                  <a:gd name="connsiteX1" fmla="*/ 2332234 w 2661007"/>
                  <a:gd name="connsiteY1" fmla="*/ 431515 h 2650733"/>
                  <a:gd name="connsiteX2" fmla="*/ 1972638 w 2661007"/>
                  <a:gd name="connsiteY2" fmla="*/ 2650733 h 2650733"/>
                  <a:gd name="connsiteX0" fmla="*/ 0 w 2360727"/>
                  <a:gd name="connsiteY0" fmla="*/ 30823 h 2619911"/>
                  <a:gd name="connsiteX1" fmla="*/ 2031954 w 2360727"/>
                  <a:gd name="connsiteY1" fmla="*/ 456116 h 2619911"/>
                  <a:gd name="connsiteX2" fmla="*/ 1972638 w 2360727"/>
                  <a:gd name="connsiteY2" fmla="*/ 2619911 h 2619911"/>
                </a:gdLst>
                <a:ahLst/>
                <a:cxnLst>
                  <a:cxn ang="0">
                    <a:pos x="connsiteX0" y="connsiteY0"/>
                  </a:cxn>
                  <a:cxn ang="0">
                    <a:pos x="connsiteX1" y="connsiteY1"/>
                  </a:cxn>
                  <a:cxn ang="0">
                    <a:pos x="connsiteX2" y="connsiteY2"/>
                  </a:cxn>
                </a:cxnLst>
                <a:rect l="l" t="t" r="r" b="b"/>
                <a:pathLst>
                  <a:path w="2360727" h="2619911">
                    <a:moveTo>
                      <a:pt x="0" y="30823"/>
                    </a:moveTo>
                    <a:cubicBezTo>
                      <a:pt x="1001730" y="0"/>
                      <a:pt x="1703181" y="24601"/>
                      <a:pt x="2031954" y="456116"/>
                    </a:cubicBezTo>
                    <a:cubicBezTo>
                      <a:pt x="2360727" y="887631"/>
                      <a:pt x="2316822" y="1726059"/>
                      <a:pt x="1972638" y="2619911"/>
                    </a:cubicBezTo>
                  </a:path>
                </a:pathLst>
              </a:custGeom>
              <a:noFill/>
              <a:ln w="31750" cap="flat" cmpd="sng" algn="ctr">
                <a:solidFill>
                  <a:srgbClr val="C0504D">
                    <a:lumMod val="60000"/>
                    <a:lumOff val="40000"/>
                  </a:srgbClr>
                </a:solidFill>
                <a:prstDash val="solid"/>
                <a:headEnd type="arrow"/>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6" name="Forme libre 65"/>
              <p:cNvSpPr/>
              <p:nvPr/>
            </p:nvSpPr>
            <p:spPr>
              <a:xfrm rot="14788218">
                <a:off x="1902513" y="796318"/>
                <a:ext cx="2013378" cy="3061327"/>
              </a:xfrm>
              <a:custGeom>
                <a:avLst/>
                <a:gdLst>
                  <a:gd name="connsiteX0" fmla="*/ 0 w 2661007"/>
                  <a:gd name="connsiteY0" fmla="*/ 61645 h 2650733"/>
                  <a:gd name="connsiteX1" fmla="*/ 2332234 w 2661007"/>
                  <a:gd name="connsiteY1" fmla="*/ 431515 h 2650733"/>
                  <a:gd name="connsiteX2" fmla="*/ 1972638 w 2661007"/>
                  <a:gd name="connsiteY2" fmla="*/ 2650733 h 2650733"/>
                </a:gdLst>
                <a:ahLst/>
                <a:cxnLst>
                  <a:cxn ang="0">
                    <a:pos x="connsiteX0" y="connsiteY0"/>
                  </a:cxn>
                  <a:cxn ang="0">
                    <a:pos x="connsiteX1" y="connsiteY1"/>
                  </a:cxn>
                  <a:cxn ang="0">
                    <a:pos x="connsiteX2" y="connsiteY2"/>
                  </a:cxn>
                </a:cxnLst>
                <a:rect l="l" t="t" r="r" b="b"/>
                <a:pathLst>
                  <a:path w="2661007" h="2650733">
                    <a:moveTo>
                      <a:pt x="0" y="61645"/>
                    </a:moveTo>
                    <a:cubicBezTo>
                      <a:pt x="1001730" y="30822"/>
                      <a:pt x="2003461" y="0"/>
                      <a:pt x="2332234" y="431515"/>
                    </a:cubicBezTo>
                    <a:cubicBezTo>
                      <a:pt x="2661007" y="863030"/>
                      <a:pt x="2316822" y="1756881"/>
                      <a:pt x="1972638" y="2650733"/>
                    </a:cubicBezTo>
                  </a:path>
                </a:pathLst>
              </a:custGeom>
              <a:noFill/>
              <a:ln w="31750" cap="flat" cmpd="sng" algn="ctr">
                <a:solidFill>
                  <a:srgbClr val="C0504D">
                    <a:lumMod val="60000"/>
                    <a:lumOff val="40000"/>
                  </a:srgbClr>
                </a:solidFill>
                <a:prstDash val="solid"/>
                <a:headEnd type="arrow"/>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7" name="ZoneTexte 19"/>
              <p:cNvSpPr txBox="1"/>
              <p:nvPr/>
            </p:nvSpPr>
            <p:spPr>
              <a:xfrm>
                <a:off x="3563888" y="2204864"/>
                <a:ext cx="2287414" cy="55918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ysClr val="windowText" lastClr="000000"/>
                    </a:solidFill>
                    <a:effectLst/>
                    <a:uLnTx/>
                    <a:uFillTx/>
                    <a:latin typeface="Calibri"/>
                    <a:ea typeface="+mn-ea"/>
                    <a:cs typeface="+mn-cs"/>
                  </a:rPr>
                  <a:t>+avoir(monde)</a:t>
                </a:r>
                <a:endParaRPr kumimoji="0" lang="fr-FR"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8" name="Forme libre 67"/>
              <p:cNvSpPr/>
              <p:nvPr/>
            </p:nvSpPr>
            <p:spPr>
              <a:xfrm rot="21436591">
                <a:off x="2382239" y="1741999"/>
                <a:ext cx="3823825" cy="2041976"/>
              </a:xfrm>
              <a:custGeom>
                <a:avLst/>
                <a:gdLst>
                  <a:gd name="connsiteX0" fmla="*/ 71919 w 3503488"/>
                  <a:gd name="connsiteY0" fmla="*/ 994881 h 1166117"/>
                  <a:gd name="connsiteX1" fmla="*/ 3256908 w 3503488"/>
                  <a:gd name="connsiteY1" fmla="*/ 1005155 h 1166117"/>
                  <a:gd name="connsiteX2" fmla="*/ 1551398 w 3503488"/>
                  <a:gd name="connsiteY2" fmla="*/ 29110 h 1166117"/>
                  <a:gd name="connsiteX3" fmla="*/ 0 w 3503488"/>
                  <a:gd name="connsiteY3" fmla="*/ 830494 h 1166117"/>
                  <a:gd name="connsiteX0" fmla="*/ 71919 w 3532235"/>
                  <a:gd name="connsiteY0" fmla="*/ 839094 h 984365"/>
                  <a:gd name="connsiteX1" fmla="*/ 3256908 w 3532235"/>
                  <a:gd name="connsiteY1" fmla="*/ 849368 h 984365"/>
                  <a:gd name="connsiteX2" fmla="*/ 1723882 w 3532235"/>
                  <a:gd name="connsiteY2" fmla="*/ 29110 h 984365"/>
                  <a:gd name="connsiteX3" fmla="*/ 0 w 3532235"/>
                  <a:gd name="connsiteY3" fmla="*/ 674707 h 984365"/>
                  <a:gd name="connsiteX0" fmla="*/ 71919 w 3421024"/>
                  <a:gd name="connsiteY0" fmla="*/ 855262 h 1097541"/>
                  <a:gd name="connsiteX1" fmla="*/ 3145697 w 3421024"/>
                  <a:gd name="connsiteY1" fmla="*/ 962544 h 1097541"/>
                  <a:gd name="connsiteX2" fmla="*/ 1723882 w 3421024"/>
                  <a:gd name="connsiteY2" fmla="*/ 45278 h 1097541"/>
                  <a:gd name="connsiteX3" fmla="*/ 0 w 3421024"/>
                  <a:gd name="connsiteY3" fmla="*/ 690875 h 1097541"/>
                  <a:gd name="connsiteX0" fmla="*/ 71919 w 3163107"/>
                  <a:gd name="connsiteY0" fmla="*/ 855262 h 1092630"/>
                  <a:gd name="connsiteX1" fmla="*/ 1619425 w 3163107"/>
                  <a:gd name="connsiteY1" fmla="*/ 825795 h 1092630"/>
                  <a:gd name="connsiteX2" fmla="*/ 3145697 w 3163107"/>
                  <a:gd name="connsiteY2" fmla="*/ 962544 h 1092630"/>
                  <a:gd name="connsiteX3" fmla="*/ 1723882 w 3163107"/>
                  <a:gd name="connsiteY3" fmla="*/ 45278 h 1092630"/>
                  <a:gd name="connsiteX4" fmla="*/ 0 w 3163107"/>
                  <a:gd name="connsiteY4" fmla="*/ 690875 h 1092630"/>
                  <a:gd name="connsiteX0" fmla="*/ 71919 w 3196355"/>
                  <a:gd name="connsiteY0" fmla="*/ 855262 h 1091077"/>
                  <a:gd name="connsiteX1" fmla="*/ 1419933 w 3196355"/>
                  <a:gd name="connsiteY1" fmla="*/ 816476 h 1091077"/>
                  <a:gd name="connsiteX2" fmla="*/ 3145697 w 3196355"/>
                  <a:gd name="connsiteY2" fmla="*/ 962544 h 1091077"/>
                  <a:gd name="connsiteX3" fmla="*/ 1723882 w 3196355"/>
                  <a:gd name="connsiteY3" fmla="*/ 45278 h 1091077"/>
                  <a:gd name="connsiteX4" fmla="*/ 0 w 3196355"/>
                  <a:gd name="connsiteY4" fmla="*/ 690875 h 1091077"/>
                  <a:gd name="connsiteX0" fmla="*/ 71919 w 3152551"/>
                  <a:gd name="connsiteY0" fmla="*/ 855262 h 1104032"/>
                  <a:gd name="connsiteX1" fmla="*/ 1682758 w 3152551"/>
                  <a:gd name="connsiteY1" fmla="*/ 894204 h 1104032"/>
                  <a:gd name="connsiteX2" fmla="*/ 3145697 w 3152551"/>
                  <a:gd name="connsiteY2" fmla="*/ 962544 h 1104032"/>
                  <a:gd name="connsiteX3" fmla="*/ 1723882 w 3152551"/>
                  <a:gd name="connsiteY3" fmla="*/ 45278 h 1104032"/>
                  <a:gd name="connsiteX4" fmla="*/ 0 w 3152551"/>
                  <a:gd name="connsiteY4" fmla="*/ 690875 h 1104032"/>
                  <a:gd name="connsiteX0" fmla="*/ 71919 w 3163107"/>
                  <a:gd name="connsiteY0" fmla="*/ 855262 h 1092630"/>
                  <a:gd name="connsiteX1" fmla="*/ 1619424 w 3163107"/>
                  <a:gd name="connsiteY1" fmla="*/ 825796 h 1092630"/>
                  <a:gd name="connsiteX2" fmla="*/ 3145697 w 3163107"/>
                  <a:gd name="connsiteY2" fmla="*/ 962544 h 1092630"/>
                  <a:gd name="connsiteX3" fmla="*/ 1723882 w 3163107"/>
                  <a:gd name="connsiteY3" fmla="*/ 45278 h 1092630"/>
                  <a:gd name="connsiteX4" fmla="*/ 0 w 3163107"/>
                  <a:gd name="connsiteY4" fmla="*/ 690875 h 1092630"/>
                  <a:gd name="connsiteX0" fmla="*/ 71919 w 3163106"/>
                  <a:gd name="connsiteY0" fmla="*/ 855262 h 1092631"/>
                  <a:gd name="connsiteX1" fmla="*/ 1619424 w 3163106"/>
                  <a:gd name="connsiteY1" fmla="*/ 825796 h 1092631"/>
                  <a:gd name="connsiteX2" fmla="*/ 3145696 w 3163106"/>
                  <a:gd name="connsiteY2" fmla="*/ 962545 h 1092631"/>
                  <a:gd name="connsiteX3" fmla="*/ 1723882 w 3163106"/>
                  <a:gd name="connsiteY3" fmla="*/ 45278 h 1092631"/>
                  <a:gd name="connsiteX4" fmla="*/ 0 w 3163106"/>
                  <a:gd name="connsiteY4" fmla="*/ 690875 h 1092631"/>
                  <a:gd name="connsiteX0" fmla="*/ 71919 w 3149914"/>
                  <a:gd name="connsiteY0" fmla="*/ 597161 h 791514"/>
                  <a:gd name="connsiteX1" fmla="*/ 1619424 w 3149914"/>
                  <a:gd name="connsiteY1" fmla="*/ 567695 h 791514"/>
                  <a:gd name="connsiteX2" fmla="*/ 3145696 w 3149914"/>
                  <a:gd name="connsiteY2" fmla="*/ 704444 h 791514"/>
                  <a:gd name="connsiteX3" fmla="*/ 1644731 w 3149914"/>
                  <a:gd name="connsiteY3" fmla="*/ 45278 h 791514"/>
                  <a:gd name="connsiteX4" fmla="*/ 0 w 3149914"/>
                  <a:gd name="connsiteY4" fmla="*/ 432774 h 791514"/>
                  <a:gd name="connsiteX0" fmla="*/ 204792 w 3282787"/>
                  <a:gd name="connsiteY0" fmla="*/ 579607 h 773960"/>
                  <a:gd name="connsiteX1" fmla="*/ 1752297 w 3282787"/>
                  <a:gd name="connsiteY1" fmla="*/ 550141 h 773960"/>
                  <a:gd name="connsiteX2" fmla="*/ 3278569 w 3282787"/>
                  <a:gd name="connsiteY2" fmla="*/ 686890 h 773960"/>
                  <a:gd name="connsiteX3" fmla="*/ 1777604 w 3282787"/>
                  <a:gd name="connsiteY3" fmla="*/ 27724 h 773960"/>
                  <a:gd name="connsiteX4" fmla="*/ 0 w 3282787"/>
                  <a:gd name="connsiteY4" fmla="*/ 520546 h 773960"/>
                  <a:gd name="connsiteX0" fmla="*/ 204792 w 3286156"/>
                  <a:gd name="connsiteY0" fmla="*/ 620025 h 821114"/>
                  <a:gd name="connsiteX1" fmla="*/ 1752297 w 3286156"/>
                  <a:gd name="connsiteY1" fmla="*/ 590559 h 821114"/>
                  <a:gd name="connsiteX2" fmla="*/ 3278569 w 3286156"/>
                  <a:gd name="connsiteY2" fmla="*/ 727308 h 821114"/>
                  <a:gd name="connsiteX3" fmla="*/ 1797822 w 3286156"/>
                  <a:gd name="connsiteY3" fmla="*/ 27724 h 821114"/>
                  <a:gd name="connsiteX4" fmla="*/ 0 w 3286156"/>
                  <a:gd name="connsiteY4" fmla="*/ 560964 h 821114"/>
                  <a:gd name="connsiteX0" fmla="*/ 326033 w 3286156"/>
                  <a:gd name="connsiteY0" fmla="*/ 618436 h 821114"/>
                  <a:gd name="connsiteX1" fmla="*/ 1752297 w 3286156"/>
                  <a:gd name="connsiteY1" fmla="*/ 590559 h 821114"/>
                  <a:gd name="connsiteX2" fmla="*/ 3278569 w 3286156"/>
                  <a:gd name="connsiteY2" fmla="*/ 727308 h 821114"/>
                  <a:gd name="connsiteX3" fmla="*/ 1797822 w 3286156"/>
                  <a:gd name="connsiteY3" fmla="*/ 27724 h 821114"/>
                  <a:gd name="connsiteX4" fmla="*/ 0 w 3286156"/>
                  <a:gd name="connsiteY4" fmla="*/ 560964 h 821114"/>
                  <a:gd name="connsiteX0" fmla="*/ 326033 w 3296499"/>
                  <a:gd name="connsiteY0" fmla="*/ 618436 h 782749"/>
                  <a:gd name="connsiteX1" fmla="*/ 1690244 w 3296499"/>
                  <a:gd name="connsiteY1" fmla="*/ 360368 h 782749"/>
                  <a:gd name="connsiteX2" fmla="*/ 3278569 w 3296499"/>
                  <a:gd name="connsiteY2" fmla="*/ 727308 h 782749"/>
                  <a:gd name="connsiteX3" fmla="*/ 1797822 w 3296499"/>
                  <a:gd name="connsiteY3" fmla="*/ 27724 h 782749"/>
                  <a:gd name="connsiteX4" fmla="*/ 0 w 3296499"/>
                  <a:gd name="connsiteY4" fmla="*/ 560964 h 782749"/>
                  <a:gd name="connsiteX0" fmla="*/ 326033 w 3391856"/>
                  <a:gd name="connsiteY0" fmla="*/ 613300 h 746796"/>
                  <a:gd name="connsiteX1" fmla="*/ 1690244 w 3391856"/>
                  <a:gd name="connsiteY1" fmla="*/ 355232 h 746796"/>
                  <a:gd name="connsiteX2" fmla="*/ 3373926 w 3391856"/>
                  <a:gd name="connsiteY2" fmla="*/ 691355 h 746796"/>
                  <a:gd name="connsiteX3" fmla="*/ 1797822 w 3391856"/>
                  <a:gd name="connsiteY3" fmla="*/ 22588 h 746796"/>
                  <a:gd name="connsiteX4" fmla="*/ 0 w 3391856"/>
                  <a:gd name="connsiteY4" fmla="*/ 555828 h 746796"/>
                  <a:gd name="connsiteX0" fmla="*/ 326033 w 3391856"/>
                  <a:gd name="connsiteY0" fmla="*/ 613300 h 776170"/>
                  <a:gd name="connsiteX1" fmla="*/ 1690244 w 3391856"/>
                  <a:gd name="connsiteY1" fmla="*/ 355232 h 776170"/>
                  <a:gd name="connsiteX2" fmla="*/ 3373926 w 3391856"/>
                  <a:gd name="connsiteY2" fmla="*/ 691355 h 776170"/>
                  <a:gd name="connsiteX3" fmla="*/ 1797822 w 3391856"/>
                  <a:gd name="connsiteY3" fmla="*/ 22588 h 776170"/>
                  <a:gd name="connsiteX4" fmla="*/ 0 w 3391856"/>
                  <a:gd name="connsiteY4" fmla="*/ 555828 h 776170"/>
                  <a:gd name="connsiteX0" fmla="*/ 326033 w 3391856"/>
                  <a:gd name="connsiteY0" fmla="*/ 613300 h 776170"/>
                  <a:gd name="connsiteX1" fmla="*/ 1898927 w 3391856"/>
                  <a:gd name="connsiteY1" fmla="*/ 405215 h 776170"/>
                  <a:gd name="connsiteX2" fmla="*/ 3373926 w 3391856"/>
                  <a:gd name="connsiteY2" fmla="*/ 691355 h 776170"/>
                  <a:gd name="connsiteX3" fmla="*/ 1797822 w 3391856"/>
                  <a:gd name="connsiteY3" fmla="*/ 22588 h 776170"/>
                  <a:gd name="connsiteX4" fmla="*/ 0 w 3391856"/>
                  <a:gd name="connsiteY4" fmla="*/ 555828 h 776170"/>
                  <a:gd name="connsiteX0" fmla="*/ 301575 w 3391856"/>
                  <a:gd name="connsiteY0" fmla="*/ 631493 h 776170"/>
                  <a:gd name="connsiteX1" fmla="*/ 1898927 w 3391856"/>
                  <a:gd name="connsiteY1" fmla="*/ 405215 h 776170"/>
                  <a:gd name="connsiteX2" fmla="*/ 3373926 w 3391856"/>
                  <a:gd name="connsiteY2" fmla="*/ 691355 h 776170"/>
                  <a:gd name="connsiteX3" fmla="*/ 1797822 w 3391856"/>
                  <a:gd name="connsiteY3" fmla="*/ 22588 h 776170"/>
                  <a:gd name="connsiteX4" fmla="*/ 0 w 3391856"/>
                  <a:gd name="connsiteY4" fmla="*/ 555828 h 776170"/>
                  <a:gd name="connsiteX0" fmla="*/ 301575 w 3391856"/>
                  <a:gd name="connsiteY0" fmla="*/ 631493 h 776170"/>
                  <a:gd name="connsiteX1" fmla="*/ 1898927 w 3391856"/>
                  <a:gd name="connsiteY1" fmla="*/ 405215 h 776170"/>
                  <a:gd name="connsiteX2" fmla="*/ 3373926 w 3391856"/>
                  <a:gd name="connsiteY2" fmla="*/ 691355 h 776170"/>
                  <a:gd name="connsiteX3" fmla="*/ 1797822 w 3391856"/>
                  <a:gd name="connsiteY3" fmla="*/ 22588 h 776170"/>
                  <a:gd name="connsiteX4" fmla="*/ 0 w 3391856"/>
                  <a:gd name="connsiteY4" fmla="*/ 555828 h 776170"/>
                  <a:gd name="connsiteX0" fmla="*/ 301575 w 3391856"/>
                  <a:gd name="connsiteY0" fmla="*/ 631493 h 776170"/>
                  <a:gd name="connsiteX1" fmla="*/ 1787214 w 3391856"/>
                  <a:gd name="connsiteY1" fmla="*/ 303356 h 776170"/>
                  <a:gd name="connsiteX2" fmla="*/ 3373926 w 3391856"/>
                  <a:gd name="connsiteY2" fmla="*/ 691355 h 776170"/>
                  <a:gd name="connsiteX3" fmla="*/ 1797822 w 3391856"/>
                  <a:gd name="connsiteY3" fmla="*/ 22588 h 776170"/>
                  <a:gd name="connsiteX4" fmla="*/ 0 w 3391856"/>
                  <a:gd name="connsiteY4" fmla="*/ 555828 h 776170"/>
                  <a:gd name="connsiteX0" fmla="*/ 301575 w 3391856"/>
                  <a:gd name="connsiteY0" fmla="*/ 631493 h 776170"/>
                  <a:gd name="connsiteX1" fmla="*/ 1724512 w 3391856"/>
                  <a:gd name="connsiteY1" fmla="*/ 302134 h 776170"/>
                  <a:gd name="connsiteX2" fmla="*/ 3373926 w 3391856"/>
                  <a:gd name="connsiteY2" fmla="*/ 691355 h 776170"/>
                  <a:gd name="connsiteX3" fmla="*/ 1797822 w 3391856"/>
                  <a:gd name="connsiteY3" fmla="*/ 22588 h 776170"/>
                  <a:gd name="connsiteX4" fmla="*/ 0 w 3391856"/>
                  <a:gd name="connsiteY4" fmla="*/ 555828 h 776170"/>
                  <a:gd name="connsiteX0" fmla="*/ 243083 w 3333364"/>
                  <a:gd name="connsiteY0" fmla="*/ 622650 h 767327"/>
                  <a:gd name="connsiteX1" fmla="*/ 1666020 w 3333364"/>
                  <a:gd name="connsiteY1" fmla="*/ 293291 h 767327"/>
                  <a:gd name="connsiteX2" fmla="*/ 3315434 w 3333364"/>
                  <a:gd name="connsiteY2" fmla="*/ 682512 h 767327"/>
                  <a:gd name="connsiteX3" fmla="*/ 1739330 w 3333364"/>
                  <a:gd name="connsiteY3" fmla="*/ 13745 h 767327"/>
                  <a:gd name="connsiteX4" fmla="*/ 0 w 3333364"/>
                  <a:gd name="connsiteY4" fmla="*/ 600042 h 76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364" h="767327">
                    <a:moveTo>
                      <a:pt x="243083" y="622650"/>
                    </a:moveTo>
                    <a:cubicBezTo>
                      <a:pt x="536666" y="553790"/>
                      <a:pt x="1153962" y="283314"/>
                      <a:pt x="1666020" y="293291"/>
                    </a:cubicBezTo>
                    <a:cubicBezTo>
                      <a:pt x="2178078" y="303268"/>
                      <a:pt x="3068068" y="767327"/>
                      <a:pt x="3315434" y="682512"/>
                    </a:cubicBezTo>
                    <a:cubicBezTo>
                      <a:pt x="3333364" y="627071"/>
                      <a:pt x="2291902" y="27490"/>
                      <a:pt x="1739330" y="13745"/>
                    </a:cubicBezTo>
                    <a:cubicBezTo>
                      <a:pt x="1186758" y="0"/>
                      <a:pt x="251717" y="463053"/>
                      <a:pt x="0" y="600042"/>
                    </a:cubicBezTo>
                  </a:path>
                </a:pathLst>
              </a:custGeom>
              <a:noFill/>
              <a:ln w="31750" cap="flat" cmpd="sng" algn="ctr">
                <a:solidFill>
                  <a:srgbClr val="C0504D">
                    <a:lumMod val="60000"/>
                    <a:lumOff val="40000"/>
                  </a:srgbClr>
                </a:solidFill>
                <a:prstDash val="solid"/>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9" name="ZoneTexte 21"/>
              <p:cNvSpPr txBox="1"/>
              <p:nvPr/>
            </p:nvSpPr>
            <p:spPr>
              <a:xfrm>
                <a:off x="1475656" y="1052736"/>
                <a:ext cx="1561005"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+avoir(commun)</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0" name="Forme libre 69"/>
              <p:cNvSpPr/>
              <p:nvPr/>
            </p:nvSpPr>
            <p:spPr>
              <a:xfrm>
                <a:off x="2915816" y="3284984"/>
                <a:ext cx="2880320" cy="432048"/>
              </a:xfrm>
              <a:custGeom>
                <a:avLst/>
                <a:gdLst>
                  <a:gd name="connsiteX0" fmla="*/ 3873357 w 3873357"/>
                  <a:gd name="connsiteY0" fmla="*/ 1130157 h 1130157"/>
                  <a:gd name="connsiteX1" fmla="*/ 2044557 w 3873357"/>
                  <a:gd name="connsiteY1" fmla="*/ 0 h 1130157"/>
                  <a:gd name="connsiteX2" fmla="*/ 0 w 3873357"/>
                  <a:gd name="connsiteY2" fmla="*/ 1130157 h 1130157"/>
                  <a:gd name="connsiteX0" fmla="*/ 3873357 w 3873357"/>
                  <a:gd name="connsiteY0" fmla="*/ 565079 h 565079"/>
                  <a:gd name="connsiteX1" fmla="*/ 1741088 w 3873357"/>
                  <a:gd name="connsiteY1" fmla="*/ 1965 h 565079"/>
                  <a:gd name="connsiteX2" fmla="*/ 0 w 3873357"/>
                  <a:gd name="connsiteY2" fmla="*/ 565079 h 565079"/>
                </a:gdLst>
                <a:ahLst/>
                <a:cxnLst>
                  <a:cxn ang="0">
                    <a:pos x="connsiteX0" y="connsiteY0"/>
                  </a:cxn>
                  <a:cxn ang="0">
                    <a:pos x="connsiteX1" y="connsiteY1"/>
                  </a:cxn>
                  <a:cxn ang="0">
                    <a:pos x="connsiteX2" y="connsiteY2"/>
                  </a:cxn>
                </a:cxnLst>
                <a:rect l="l" t="t" r="r" b="b"/>
                <a:pathLst>
                  <a:path w="3873357" h="565079">
                    <a:moveTo>
                      <a:pt x="3873357" y="565079"/>
                    </a:moveTo>
                    <a:cubicBezTo>
                      <a:pt x="3281736" y="0"/>
                      <a:pt x="2386647" y="1965"/>
                      <a:pt x="1741088" y="1965"/>
                    </a:cubicBezTo>
                    <a:cubicBezTo>
                      <a:pt x="1095529" y="1965"/>
                      <a:pt x="699499" y="0"/>
                      <a:pt x="0" y="565079"/>
                    </a:cubicBezTo>
                  </a:path>
                </a:pathLst>
              </a:custGeom>
              <a:noFill/>
              <a:ln w="31750" cap="flat" cmpd="sng" algn="ctr">
                <a:solidFill>
                  <a:srgbClr val="C0504D">
                    <a:lumMod val="60000"/>
                    <a:lumOff val="40000"/>
                  </a:srgbClr>
                </a:solidFill>
                <a:prstDash val="solid"/>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1" name="ZoneTexte 23"/>
              <p:cNvSpPr txBox="1"/>
              <p:nvPr/>
            </p:nvSpPr>
            <p:spPr>
              <a:xfrm>
                <a:off x="3851920" y="2996952"/>
                <a:ext cx="1271502" cy="33855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ysClr val="windowText" lastClr="000000"/>
                    </a:solidFill>
                    <a:effectLst/>
                    <a:uLnTx/>
                    <a:uFillTx/>
                    <a:latin typeface="Calibri"/>
                    <a:ea typeface="+mn-ea"/>
                    <a:cs typeface="+mn-cs"/>
                  </a:rPr>
                  <a:t>+avoir(autre)</a:t>
                </a:r>
                <a:endParaRPr kumimoji="0" lang="fr-FR"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72" name="Forme libre 71"/>
              <p:cNvSpPr/>
              <p:nvPr/>
            </p:nvSpPr>
            <p:spPr>
              <a:xfrm rot="10800000">
                <a:off x="2411760" y="4437111"/>
                <a:ext cx="3888432" cy="1080120"/>
              </a:xfrm>
              <a:custGeom>
                <a:avLst/>
                <a:gdLst>
                  <a:gd name="connsiteX0" fmla="*/ 3873357 w 3873357"/>
                  <a:gd name="connsiteY0" fmla="*/ 1130157 h 1130157"/>
                  <a:gd name="connsiteX1" fmla="*/ 2044557 w 3873357"/>
                  <a:gd name="connsiteY1" fmla="*/ 0 h 1130157"/>
                  <a:gd name="connsiteX2" fmla="*/ 0 w 3873357"/>
                  <a:gd name="connsiteY2" fmla="*/ 1130157 h 1130157"/>
                </a:gdLst>
                <a:ahLst/>
                <a:cxnLst>
                  <a:cxn ang="0">
                    <a:pos x="connsiteX0" y="connsiteY0"/>
                  </a:cxn>
                  <a:cxn ang="0">
                    <a:pos x="connsiteX1" y="connsiteY1"/>
                  </a:cxn>
                  <a:cxn ang="0">
                    <a:pos x="connsiteX2" y="connsiteY2"/>
                  </a:cxn>
                </a:cxnLst>
                <a:rect l="l" t="t" r="r" b="b"/>
                <a:pathLst>
                  <a:path w="3873357" h="1130157">
                    <a:moveTo>
                      <a:pt x="3873357" y="1130157"/>
                    </a:moveTo>
                    <a:cubicBezTo>
                      <a:pt x="3281736" y="565078"/>
                      <a:pt x="2690116" y="0"/>
                      <a:pt x="2044557" y="0"/>
                    </a:cubicBezTo>
                    <a:cubicBezTo>
                      <a:pt x="1398998" y="0"/>
                      <a:pt x="699499" y="565078"/>
                      <a:pt x="0" y="1130157"/>
                    </a:cubicBezTo>
                  </a:path>
                </a:pathLst>
              </a:custGeom>
              <a:noFill/>
              <a:ln w="31750" cap="flat" cmpd="sng" algn="ctr">
                <a:solidFill>
                  <a:schemeClr val="bg1">
                    <a:lumMod val="85000"/>
                  </a:schemeClr>
                </a:solidFill>
                <a:prstDash val="sysDot"/>
                <a:headEnd type="arrow"/>
                <a:tailEnd type="none"/>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3" name="Forme libre 72"/>
              <p:cNvSpPr/>
              <p:nvPr/>
            </p:nvSpPr>
            <p:spPr>
              <a:xfrm flipV="1">
                <a:off x="2734952" y="3978963"/>
                <a:ext cx="3637248" cy="935591"/>
              </a:xfrm>
              <a:custGeom>
                <a:avLst/>
                <a:gdLst>
                  <a:gd name="connsiteX0" fmla="*/ 71919 w 3503488"/>
                  <a:gd name="connsiteY0" fmla="*/ 994881 h 1166117"/>
                  <a:gd name="connsiteX1" fmla="*/ 3256908 w 3503488"/>
                  <a:gd name="connsiteY1" fmla="*/ 1005155 h 1166117"/>
                  <a:gd name="connsiteX2" fmla="*/ 1551398 w 3503488"/>
                  <a:gd name="connsiteY2" fmla="*/ 29110 h 1166117"/>
                  <a:gd name="connsiteX3" fmla="*/ 0 w 3503488"/>
                  <a:gd name="connsiteY3" fmla="*/ 830494 h 1166117"/>
                  <a:gd name="connsiteX0" fmla="*/ 71919 w 3532235"/>
                  <a:gd name="connsiteY0" fmla="*/ 839094 h 984365"/>
                  <a:gd name="connsiteX1" fmla="*/ 3256908 w 3532235"/>
                  <a:gd name="connsiteY1" fmla="*/ 849368 h 984365"/>
                  <a:gd name="connsiteX2" fmla="*/ 1723882 w 3532235"/>
                  <a:gd name="connsiteY2" fmla="*/ 29110 h 984365"/>
                  <a:gd name="connsiteX3" fmla="*/ 0 w 3532235"/>
                  <a:gd name="connsiteY3" fmla="*/ 674707 h 984365"/>
                  <a:gd name="connsiteX0" fmla="*/ 71919 w 3421024"/>
                  <a:gd name="connsiteY0" fmla="*/ 855262 h 1097541"/>
                  <a:gd name="connsiteX1" fmla="*/ 3145697 w 3421024"/>
                  <a:gd name="connsiteY1" fmla="*/ 962544 h 1097541"/>
                  <a:gd name="connsiteX2" fmla="*/ 1723882 w 3421024"/>
                  <a:gd name="connsiteY2" fmla="*/ 45278 h 1097541"/>
                  <a:gd name="connsiteX3" fmla="*/ 0 w 3421024"/>
                  <a:gd name="connsiteY3" fmla="*/ 690875 h 1097541"/>
                  <a:gd name="connsiteX0" fmla="*/ 71919 w 3163107"/>
                  <a:gd name="connsiteY0" fmla="*/ 855262 h 1092630"/>
                  <a:gd name="connsiteX1" fmla="*/ 1619425 w 3163107"/>
                  <a:gd name="connsiteY1" fmla="*/ 825795 h 1092630"/>
                  <a:gd name="connsiteX2" fmla="*/ 3145697 w 3163107"/>
                  <a:gd name="connsiteY2" fmla="*/ 962544 h 1092630"/>
                  <a:gd name="connsiteX3" fmla="*/ 1723882 w 3163107"/>
                  <a:gd name="connsiteY3" fmla="*/ 45278 h 1092630"/>
                  <a:gd name="connsiteX4" fmla="*/ 0 w 3163107"/>
                  <a:gd name="connsiteY4" fmla="*/ 690875 h 1092630"/>
                  <a:gd name="connsiteX0" fmla="*/ 71919 w 3196355"/>
                  <a:gd name="connsiteY0" fmla="*/ 855262 h 1091077"/>
                  <a:gd name="connsiteX1" fmla="*/ 1419933 w 3196355"/>
                  <a:gd name="connsiteY1" fmla="*/ 816476 h 1091077"/>
                  <a:gd name="connsiteX2" fmla="*/ 3145697 w 3196355"/>
                  <a:gd name="connsiteY2" fmla="*/ 962544 h 1091077"/>
                  <a:gd name="connsiteX3" fmla="*/ 1723882 w 3196355"/>
                  <a:gd name="connsiteY3" fmla="*/ 45278 h 1091077"/>
                  <a:gd name="connsiteX4" fmla="*/ 0 w 3196355"/>
                  <a:gd name="connsiteY4" fmla="*/ 690875 h 1091077"/>
                  <a:gd name="connsiteX0" fmla="*/ 71919 w 3152551"/>
                  <a:gd name="connsiteY0" fmla="*/ 855262 h 1104032"/>
                  <a:gd name="connsiteX1" fmla="*/ 1682758 w 3152551"/>
                  <a:gd name="connsiteY1" fmla="*/ 894204 h 1104032"/>
                  <a:gd name="connsiteX2" fmla="*/ 3145697 w 3152551"/>
                  <a:gd name="connsiteY2" fmla="*/ 962544 h 1104032"/>
                  <a:gd name="connsiteX3" fmla="*/ 1723882 w 3152551"/>
                  <a:gd name="connsiteY3" fmla="*/ 45278 h 1104032"/>
                  <a:gd name="connsiteX4" fmla="*/ 0 w 3152551"/>
                  <a:gd name="connsiteY4" fmla="*/ 690875 h 1104032"/>
                  <a:gd name="connsiteX0" fmla="*/ 71919 w 3163107"/>
                  <a:gd name="connsiteY0" fmla="*/ 855262 h 1092630"/>
                  <a:gd name="connsiteX1" fmla="*/ 1619424 w 3163107"/>
                  <a:gd name="connsiteY1" fmla="*/ 825796 h 1092630"/>
                  <a:gd name="connsiteX2" fmla="*/ 3145697 w 3163107"/>
                  <a:gd name="connsiteY2" fmla="*/ 962544 h 1092630"/>
                  <a:gd name="connsiteX3" fmla="*/ 1723882 w 3163107"/>
                  <a:gd name="connsiteY3" fmla="*/ 45278 h 1092630"/>
                  <a:gd name="connsiteX4" fmla="*/ 0 w 3163107"/>
                  <a:gd name="connsiteY4" fmla="*/ 690875 h 1092630"/>
                  <a:gd name="connsiteX0" fmla="*/ 71919 w 3163106"/>
                  <a:gd name="connsiteY0" fmla="*/ 855262 h 1092631"/>
                  <a:gd name="connsiteX1" fmla="*/ 1619424 w 3163106"/>
                  <a:gd name="connsiteY1" fmla="*/ 825796 h 1092631"/>
                  <a:gd name="connsiteX2" fmla="*/ 3145696 w 3163106"/>
                  <a:gd name="connsiteY2" fmla="*/ 962545 h 1092631"/>
                  <a:gd name="connsiteX3" fmla="*/ 1723882 w 3163106"/>
                  <a:gd name="connsiteY3" fmla="*/ 45278 h 1092631"/>
                  <a:gd name="connsiteX4" fmla="*/ 0 w 3163106"/>
                  <a:gd name="connsiteY4" fmla="*/ 690875 h 1092631"/>
                  <a:gd name="connsiteX0" fmla="*/ 71919 w 3149914"/>
                  <a:gd name="connsiteY0" fmla="*/ 597161 h 791514"/>
                  <a:gd name="connsiteX1" fmla="*/ 1619424 w 3149914"/>
                  <a:gd name="connsiteY1" fmla="*/ 567695 h 791514"/>
                  <a:gd name="connsiteX2" fmla="*/ 3145696 w 3149914"/>
                  <a:gd name="connsiteY2" fmla="*/ 704444 h 791514"/>
                  <a:gd name="connsiteX3" fmla="*/ 1644731 w 3149914"/>
                  <a:gd name="connsiteY3" fmla="*/ 45278 h 791514"/>
                  <a:gd name="connsiteX4" fmla="*/ 0 w 3149914"/>
                  <a:gd name="connsiteY4" fmla="*/ 432774 h 791514"/>
                  <a:gd name="connsiteX0" fmla="*/ 195870 w 3149914"/>
                  <a:gd name="connsiteY0" fmla="*/ 605395 h 791514"/>
                  <a:gd name="connsiteX1" fmla="*/ 1619424 w 3149914"/>
                  <a:gd name="connsiteY1" fmla="*/ 567695 h 791514"/>
                  <a:gd name="connsiteX2" fmla="*/ 3145696 w 3149914"/>
                  <a:gd name="connsiteY2" fmla="*/ 704444 h 791514"/>
                  <a:gd name="connsiteX3" fmla="*/ 1644731 w 3149914"/>
                  <a:gd name="connsiteY3" fmla="*/ 45278 h 791514"/>
                  <a:gd name="connsiteX4" fmla="*/ 0 w 3149914"/>
                  <a:gd name="connsiteY4" fmla="*/ 432774 h 791514"/>
                  <a:gd name="connsiteX0" fmla="*/ 195870 w 3138145"/>
                  <a:gd name="connsiteY0" fmla="*/ 599227 h 748337"/>
                  <a:gd name="connsiteX1" fmla="*/ 1619424 w 3138145"/>
                  <a:gd name="connsiteY1" fmla="*/ 561527 h 748337"/>
                  <a:gd name="connsiteX2" fmla="*/ 3133927 w 3138145"/>
                  <a:gd name="connsiteY2" fmla="*/ 661267 h 748337"/>
                  <a:gd name="connsiteX3" fmla="*/ 1644731 w 3138145"/>
                  <a:gd name="connsiteY3" fmla="*/ 39110 h 748337"/>
                  <a:gd name="connsiteX4" fmla="*/ 0 w 3138145"/>
                  <a:gd name="connsiteY4" fmla="*/ 426606 h 748337"/>
                  <a:gd name="connsiteX0" fmla="*/ 195870 w 3141181"/>
                  <a:gd name="connsiteY0" fmla="*/ 721546 h 891042"/>
                  <a:gd name="connsiteX1" fmla="*/ 1619424 w 3141181"/>
                  <a:gd name="connsiteY1" fmla="*/ 683846 h 891042"/>
                  <a:gd name="connsiteX2" fmla="*/ 3133927 w 3141181"/>
                  <a:gd name="connsiteY2" fmla="*/ 783586 h 891042"/>
                  <a:gd name="connsiteX3" fmla="*/ 1662946 w 3141181"/>
                  <a:gd name="connsiteY3" fmla="*/ 39110 h 891042"/>
                  <a:gd name="connsiteX4" fmla="*/ 0 w 3141181"/>
                  <a:gd name="connsiteY4" fmla="*/ 548925 h 891042"/>
                  <a:gd name="connsiteX0" fmla="*/ 195870 w 3230702"/>
                  <a:gd name="connsiteY0" fmla="*/ 721546 h 891042"/>
                  <a:gd name="connsiteX1" fmla="*/ 1619424 w 3230702"/>
                  <a:gd name="connsiteY1" fmla="*/ 683846 h 891042"/>
                  <a:gd name="connsiteX2" fmla="*/ 3133927 w 3230702"/>
                  <a:gd name="connsiteY2" fmla="*/ 783586 h 891042"/>
                  <a:gd name="connsiteX3" fmla="*/ 1662946 w 3230702"/>
                  <a:gd name="connsiteY3" fmla="*/ 39110 h 891042"/>
                  <a:gd name="connsiteX4" fmla="*/ 0 w 3230702"/>
                  <a:gd name="connsiteY4" fmla="*/ 548925 h 891042"/>
                  <a:gd name="connsiteX0" fmla="*/ 195870 w 3230702"/>
                  <a:gd name="connsiteY0" fmla="*/ 636577 h 806073"/>
                  <a:gd name="connsiteX1" fmla="*/ 1619424 w 3230702"/>
                  <a:gd name="connsiteY1" fmla="*/ 598877 h 806073"/>
                  <a:gd name="connsiteX2" fmla="*/ 3133927 w 3230702"/>
                  <a:gd name="connsiteY2" fmla="*/ 698617 h 806073"/>
                  <a:gd name="connsiteX3" fmla="*/ 1662946 w 3230702"/>
                  <a:gd name="connsiteY3" fmla="*/ 39110 h 806073"/>
                  <a:gd name="connsiteX4" fmla="*/ 0 w 3230702"/>
                  <a:gd name="connsiteY4" fmla="*/ 463956 h 806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0702" h="806073">
                    <a:moveTo>
                      <a:pt x="195870" y="636577"/>
                    </a:moveTo>
                    <a:cubicBezTo>
                      <a:pt x="451300" y="650589"/>
                      <a:pt x="1129748" y="588537"/>
                      <a:pt x="1619424" y="598877"/>
                    </a:cubicBezTo>
                    <a:cubicBezTo>
                      <a:pt x="2109100" y="609217"/>
                      <a:pt x="3126673" y="806073"/>
                      <a:pt x="3133927" y="698617"/>
                    </a:cubicBezTo>
                    <a:cubicBezTo>
                      <a:pt x="3230702" y="448238"/>
                      <a:pt x="2185267" y="78220"/>
                      <a:pt x="1662946" y="39110"/>
                    </a:cubicBezTo>
                    <a:cubicBezTo>
                      <a:pt x="1140625" y="0"/>
                      <a:pt x="251717" y="326967"/>
                      <a:pt x="0" y="463956"/>
                    </a:cubicBezTo>
                  </a:path>
                </a:pathLst>
              </a:custGeom>
              <a:noFill/>
              <a:ln w="31750" cap="flat" cmpd="sng" algn="ctr">
                <a:solidFill>
                  <a:schemeClr val="bg1">
                    <a:lumMod val="85000"/>
                  </a:schemeClr>
                </a:solidFill>
                <a:prstDash val="sysDot"/>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4" name="Arc 73"/>
              <p:cNvSpPr/>
              <p:nvPr/>
            </p:nvSpPr>
            <p:spPr>
              <a:xfrm rot="21419100">
                <a:off x="1048673" y="3743535"/>
                <a:ext cx="1033479" cy="976205"/>
              </a:xfrm>
              <a:prstGeom prst="arc">
                <a:avLst>
                  <a:gd name="adj1" fmla="val 77837"/>
                  <a:gd name="adj2" fmla="val 20497146"/>
                </a:avLst>
              </a:prstGeom>
              <a:noFill/>
              <a:ln w="31750" cap="flat" cmpd="sng" algn="ctr">
                <a:solidFill>
                  <a:schemeClr val="bg1">
                    <a:lumMod val="85000"/>
                  </a:schemeClr>
                </a:solidFill>
                <a:prstDash val="sysDot"/>
                <a:tailEnd type="arrow"/>
              </a:ln>
              <a:effectLst/>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5" name="Ellipse 74"/>
              <p:cNvSpPr/>
              <p:nvPr/>
            </p:nvSpPr>
            <p:spPr>
              <a:xfrm>
                <a:off x="4139952" y="1700808"/>
                <a:ext cx="216024" cy="216024"/>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a:ea typeface="+mn-ea"/>
                  <a:cs typeface="+mn-cs"/>
                </a:endParaRPr>
              </a:p>
            </p:txBody>
          </p:sp>
        </p:grpSp>
        <p:sp>
          <p:nvSpPr>
            <p:cNvPr id="54" name="Ellipse 53"/>
            <p:cNvSpPr/>
            <p:nvPr/>
          </p:nvSpPr>
          <p:spPr>
            <a:xfrm>
              <a:off x="5724128" y="3573016"/>
              <a:ext cx="216024" cy="216024"/>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ysClr val="window" lastClr="FFFFFF"/>
                </a:solidFill>
                <a:effectLst/>
                <a:uLnTx/>
                <a:uFillTx/>
                <a:latin typeface="Calibri"/>
                <a:ea typeface="+mn-ea"/>
                <a:cs typeface="+mn-cs"/>
              </a:endParaRPr>
            </a:p>
          </p:txBody>
        </p:sp>
      </p:grpSp>
      <p:sp>
        <p:nvSpPr>
          <p:cNvPr id="30" name="Espace réservé du numéro de diapositive 29"/>
          <p:cNvSpPr>
            <a:spLocks noGrp="1"/>
          </p:cNvSpPr>
          <p:nvPr>
            <p:ph type="sldNum" sz="quarter" idx="11"/>
          </p:nvPr>
        </p:nvSpPr>
        <p:spPr>
          <a:xfrm>
            <a:off x="8316913" y="6308725"/>
            <a:ext cx="636587" cy="433388"/>
          </a:xfrm>
        </p:spPr>
        <p:txBody>
          <a:bodyPr/>
          <a:lstStyle/>
          <a:p>
            <a:pPr>
              <a:defRPr/>
            </a:pPr>
            <a:fld id="{47A01596-83CE-42B5-89AD-E0A56B0B5EBF}" type="slidenum">
              <a:rPr lang="fr-FR" smtClean="0"/>
              <a:pPr>
                <a:defRPr/>
              </a:pPr>
              <a:t>21</a:t>
            </a:fld>
            <a:endParaRPr lang="fr-FR" dirty="0"/>
          </a:p>
        </p:txBody>
      </p:sp>
    </p:spTree>
    <p:extLst>
      <p:ext uri="{BB962C8B-B14F-4D97-AF65-F5344CB8AC3E}">
        <p14:creationId xmlns:p14="http://schemas.microsoft.com/office/powerpoint/2010/main" val="1775371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32063" y="2300786"/>
            <a:ext cx="5400600" cy="3066083"/>
          </a:xfrm>
          <a:prstGeom prst="wedgeRoundRectCallou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4" name="Espace réservé du numéro de diapositive 3"/>
          <p:cNvSpPr>
            <a:spLocks noGrp="1"/>
          </p:cNvSpPr>
          <p:nvPr>
            <p:ph type="sldNum" sz="quarter" idx="11"/>
          </p:nvPr>
        </p:nvSpPr>
        <p:spPr/>
        <p:txBody>
          <a:bodyPr/>
          <a:lstStyle/>
          <a:p>
            <a:pPr>
              <a:defRPr/>
            </a:pPr>
            <a:fld id="{99A3CDF3-C39C-4A4F-91C1-F06277AAE27C}" type="slidenum">
              <a:rPr lang="fr-FR" smtClean="0"/>
              <a:pPr>
                <a:defRPr/>
              </a:pPr>
              <a:t>22</a:t>
            </a:fld>
            <a:endParaRPr lang="fr-FR"/>
          </a:p>
        </p:txBody>
      </p:sp>
      <p:sp>
        <p:nvSpPr>
          <p:cNvPr id="5" name="Rectangle 4"/>
          <p:cNvSpPr/>
          <p:nvPr/>
        </p:nvSpPr>
        <p:spPr>
          <a:xfrm>
            <a:off x="257946" y="663336"/>
            <a:ext cx="3578224" cy="707886"/>
          </a:xfrm>
          <a:prstGeom prst="rect">
            <a:avLst/>
          </a:prstGeom>
        </p:spPr>
        <p:txBody>
          <a:bodyPr wrap="none">
            <a:spAutoFit/>
          </a:bodyPr>
          <a:lstStyle/>
          <a:p>
            <a:r>
              <a:rPr lang="fr-FR" altLang="fr-FR" sz="4000" dirty="0" smtClean="0">
                <a:solidFill>
                  <a:schemeClr val="accent3">
                    <a:lumMod val="75000"/>
                  </a:schemeClr>
                </a:solidFill>
              </a:rPr>
              <a:t>Principe du jeu</a:t>
            </a:r>
            <a:endParaRPr lang="fr-FR" sz="4000" dirty="0">
              <a:solidFill>
                <a:schemeClr val="accent3">
                  <a:lumMod val="75000"/>
                </a:schemeClr>
              </a:solidFill>
            </a:endParaRPr>
          </a:p>
        </p:txBody>
      </p:sp>
      <p:sp>
        <p:nvSpPr>
          <p:cNvPr id="7" name="Rectangle 10"/>
          <p:cNvSpPr>
            <a:spLocks noChangeArrowheads="1"/>
          </p:cNvSpPr>
          <p:nvPr/>
        </p:nvSpPr>
        <p:spPr bwMode="auto">
          <a:xfrm>
            <a:off x="2410689" y="1941786"/>
            <a:ext cx="6540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altLang="fr-FR" sz="1500" i="1" dirty="0" smtClean="0">
                <a:solidFill>
                  <a:srgbClr val="000000"/>
                </a:solidFill>
                <a:latin typeface="Helvetica" panose="020B0604020202020204" pitchFamily="34" charset="0"/>
              </a:rPr>
              <a:t>Enoncé</a:t>
            </a:r>
            <a:endParaRPr lang="en-GB" altLang="fr-FR" dirty="0"/>
          </a:p>
        </p:txBody>
      </p:sp>
      <p:sp>
        <p:nvSpPr>
          <p:cNvPr id="8" name="Arc 11"/>
          <p:cNvSpPr>
            <a:spLocks/>
          </p:cNvSpPr>
          <p:nvPr/>
        </p:nvSpPr>
        <p:spPr bwMode="auto">
          <a:xfrm>
            <a:off x="2660650" y="3173413"/>
            <a:ext cx="203200" cy="287337"/>
          </a:xfrm>
          <a:custGeom>
            <a:avLst/>
            <a:gdLst>
              <a:gd name="G0" fmla="+- 7627 0 0"/>
              <a:gd name="G1" fmla="+- 21600 0 0"/>
              <a:gd name="G2" fmla="+- 21600 0 0"/>
              <a:gd name="T0" fmla="*/ 0 w 14557"/>
              <a:gd name="T1" fmla="*/ 1391 h 21600"/>
              <a:gd name="T2" fmla="*/ 14557 w 14557"/>
              <a:gd name="T3" fmla="*/ 1142 h 21600"/>
              <a:gd name="T4" fmla="*/ 7627 w 14557"/>
              <a:gd name="T5" fmla="*/ 21600 h 21600"/>
            </a:gdLst>
            <a:ahLst/>
            <a:cxnLst>
              <a:cxn ang="0">
                <a:pos x="T0" y="T1"/>
              </a:cxn>
              <a:cxn ang="0">
                <a:pos x="T2" y="T3"/>
              </a:cxn>
              <a:cxn ang="0">
                <a:pos x="T4" y="T5"/>
              </a:cxn>
            </a:cxnLst>
            <a:rect l="0" t="0" r="r" b="b"/>
            <a:pathLst>
              <a:path w="14557" h="21600" fill="none" extrusionOk="0">
                <a:moveTo>
                  <a:pt x="0" y="1391"/>
                </a:moveTo>
                <a:cubicBezTo>
                  <a:pt x="2437" y="471"/>
                  <a:pt x="5021" y="0"/>
                  <a:pt x="7627" y="0"/>
                </a:cubicBezTo>
                <a:cubicBezTo>
                  <a:pt x="9983" y="0"/>
                  <a:pt x="12324" y="385"/>
                  <a:pt x="14557" y="1141"/>
                </a:cubicBezTo>
              </a:path>
              <a:path w="14557" h="21600" stroke="0" extrusionOk="0">
                <a:moveTo>
                  <a:pt x="0" y="1391"/>
                </a:moveTo>
                <a:cubicBezTo>
                  <a:pt x="2437" y="471"/>
                  <a:pt x="5021" y="0"/>
                  <a:pt x="7627" y="0"/>
                </a:cubicBezTo>
                <a:cubicBezTo>
                  <a:pt x="9983" y="0"/>
                  <a:pt x="12324" y="385"/>
                  <a:pt x="14557" y="1141"/>
                </a:cubicBezTo>
                <a:lnTo>
                  <a:pt x="7627" y="216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 name="Line 12"/>
          <p:cNvSpPr>
            <a:spLocks noChangeShapeType="1"/>
          </p:cNvSpPr>
          <p:nvPr/>
        </p:nvSpPr>
        <p:spPr bwMode="auto">
          <a:xfrm>
            <a:off x="2755900" y="2446338"/>
            <a:ext cx="1588" cy="747712"/>
          </a:xfrm>
          <a:prstGeom prst="line">
            <a:avLst/>
          </a:prstGeom>
          <a:noFill/>
          <a:ln w="5397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2" name="Rectangle 15"/>
          <p:cNvSpPr>
            <a:spLocks noChangeArrowheads="1"/>
          </p:cNvSpPr>
          <p:nvPr/>
        </p:nvSpPr>
        <p:spPr bwMode="auto">
          <a:xfrm>
            <a:off x="2397966" y="5500310"/>
            <a:ext cx="6540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1500" i="1" dirty="0" err="1" smtClean="0">
                <a:solidFill>
                  <a:srgbClr val="000000"/>
                </a:solidFill>
                <a:latin typeface="Helvetica" panose="020B0604020202020204" pitchFamily="34" charset="0"/>
              </a:rPr>
              <a:t>Enoncé</a:t>
            </a:r>
            <a:endParaRPr lang="en-GB" altLang="fr-FR" dirty="0"/>
          </a:p>
        </p:txBody>
      </p:sp>
      <p:sp>
        <p:nvSpPr>
          <p:cNvPr id="13" name="Arc 16"/>
          <p:cNvSpPr>
            <a:spLocks/>
          </p:cNvSpPr>
          <p:nvPr/>
        </p:nvSpPr>
        <p:spPr bwMode="auto">
          <a:xfrm>
            <a:off x="2681288" y="5127625"/>
            <a:ext cx="203200" cy="287338"/>
          </a:xfrm>
          <a:custGeom>
            <a:avLst/>
            <a:gdLst>
              <a:gd name="G0" fmla="+- 7617 0 0"/>
              <a:gd name="G1" fmla="+- 21600 0 0"/>
              <a:gd name="G2" fmla="+- 21600 0 0"/>
              <a:gd name="T0" fmla="*/ 0 w 14602"/>
              <a:gd name="T1" fmla="*/ 1387 h 21600"/>
              <a:gd name="T2" fmla="*/ 14602 w 14602"/>
              <a:gd name="T3" fmla="*/ 1161 h 21600"/>
              <a:gd name="T4" fmla="*/ 7617 w 14602"/>
              <a:gd name="T5" fmla="*/ 21600 h 21600"/>
            </a:gdLst>
            <a:ahLst/>
            <a:cxnLst>
              <a:cxn ang="0">
                <a:pos x="T0" y="T1"/>
              </a:cxn>
              <a:cxn ang="0">
                <a:pos x="T2" y="T3"/>
              </a:cxn>
              <a:cxn ang="0">
                <a:pos x="T4" y="T5"/>
              </a:cxn>
            </a:cxnLst>
            <a:rect l="0" t="0" r="r" b="b"/>
            <a:pathLst>
              <a:path w="14602" h="21600" fill="none" extrusionOk="0">
                <a:moveTo>
                  <a:pt x="0" y="1387"/>
                </a:moveTo>
                <a:cubicBezTo>
                  <a:pt x="2434" y="470"/>
                  <a:pt x="5015" y="0"/>
                  <a:pt x="7617" y="0"/>
                </a:cubicBezTo>
                <a:cubicBezTo>
                  <a:pt x="9993" y="0"/>
                  <a:pt x="12353" y="392"/>
                  <a:pt x="14602" y="1160"/>
                </a:cubicBezTo>
              </a:path>
              <a:path w="14602" h="21600" stroke="0" extrusionOk="0">
                <a:moveTo>
                  <a:pt x="0" y="1387"/>
                </a:moveTo>
                <a:cubicBezTo>
                  <a:pt x="2434" y="470"/>
                  <a:pt x="5015" y="0"/>
                  <a:pt x="7617" y="0"/>
                </a:cubicBezTo>
                <a:cubicBezTo>
                  <a:pt x="9993" y="0"/>
                  <a:pt x="12353" y="392"/>
                  <a:pt x="14602" y="1160"/>
                </a:cubicBezTo>
                <a:lnTo>
                  <a:pt x="7617" y="216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4" name="Line 17"/>
          <p:cNvSpPr>
            <a:spLocks noChangeShapeType="1"/>
          </p:cNvSpPr>
          <p:nvPr/>
        </p:nvSpPr>
        <p:spPr bwMode="auto">
          <a:xfrm>
            <a:off x="2776538" y="4381500"/>
            <a:ext cx="1587" cy="766763"/>
          </a:xfrm>
          <a:prstGeom prst="line">
            <a:avLst/>
          </a:prstGeom>
          <a:noFill/>
          <a:ln w="5397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7" name="Oval 20"/>
          <p:cNvSpPr>
            <a:spLocks noChangeArrowheads="1"/>
          </p:cNvSpPr>
          <p:nvPr/>
        </p:nvSpPr>
        <p:spPr bwMode="auto">
          <a:xfrm>
            <a:off x="2274888" y="3476625"/>
            <a:ext cx="1025525" cy="887413"/>
          </a:xfrm>
          <a:prstGeom prst="ellipse">
            <a:avLst/>
          </a:prstGeom>
          <a:blipFill dpi="0" rotWithShape="0">
            <a:blip r:embed="rId2"/>
            <a:srcRect/>
            <a:tile tx="0" ty="0" sx="100000" sy="100000" flip="none" algn="tl"/>
          </a:blipFill>
          <a:ln w="53975">
            <a:solidFill>
              <a:srgbClr val="000000"/>
            </a:solidFill>
            <a:round/>
            <a:headEnd/>
            <a:tailEnd/>
          </a:ln>
        </p:spPr>
        <p:txBody>
          <a:bodyPr/>
          <a:lstStyle/>
          <a:p>
            <a:endParaRPr lang="fr-FR"/>
          </a:p>
        </p:txBody>
      </p:sp>
      <p:sp>
        <p:nvSpPr>
          <p:cNvPr id="22" name="Arc 25"/>
          <p:cNvSpPr>
            <a:spLocks/>
          </p:cNvSpPr>
          <p:nvPr/>
        </p:nvSpPr>
        <p:spPr bwMode="auto">
          <a:xfrm>
            <a:off x="2198688" y="3716338"/>
            <a:ext cx="207962" cy="287337"/>
          </a:xfrm>
          <a:custGeom>
            <a:avLst/>
            <a:gdLst>
              <a:gd name="G0" fmla="+- 7430 0 0"/>
              <a:gd name="G1" fmla="+- 0 0 0"/>
              <a:gd name="G2" fmla="+- 21600 0 0"/>
              <a:gd name="T0" fmla="*/ 14860 w 14860"/>
              <a:gd name="T1" fmla="*/ 20282 h 21600"/>
              <a:gd name="T2" fmla="*/ 0 w 14860"/>
              <a:gd name="T3" fmla="*/ 20282 h 21600"/>
              <a:gd name="T4" fmla="*/ 7430 w 14860"/>
              <a:gd name="T5" fmla="*/ 0 h 21600"/>
            </a:gdLst>
            <a:ahLst/>
            <a:cxnLst>
              <a:cxn ang="0">
                <a:pos x="T0" y="T1"/>
              </a:cxn>
              <a:cxn ang="0">
                <a:pos x="T2" y="T3"/>
              </a:cxn>
              <a:cxn ang="0">
                <a:pos x="T4" y="T5"/>
              </a:cxn>
            </a:cxnLst>
            <a:rect l="0" t="0" r="r" b="b"/>
            <a:pathLst>
              <a:path w="14860" h="21600" fill="none" extrusionOk="0">
                <a:moveTo>
                  <a:pt x="14859" y="20281"/>
                </a:moveTo>
                <a:cubicBezTo>
                  <a:pt x="12479" y="21153"/>
                  <a:pt x="9964" y="21600"/>
                  <a:pt x="7430" y="21600"/>
                </a:cubicBezTo>
                <a:cubicBezTo>
                  <a:pt x="4895" y="21600"/>
                  <a:pt x="2380" y="21153"/>
                  <a:pt x="0" y="20281"/>
                </a:cubicBezTo>
              </a:path>
              <a:path w="14860" h="21600" stroke="0" extrusionOk="0">
                <a:moveTo>
                  <a:pt x="14859" y="20281"/>
                </a:moveTo>
                <a:cubicBezTo>
                  <a:pt x="12479" y="21153"/>
                  <a:pt x="9964" y="21600"/>
                  <a:pt x="7430" y="21600"/>
                </a:cubicBezTo>
                <a:cubicBezTo>
                  <a:pt x="4895" y="21600"/>
                  <a:pt x="2380" y="21153"/>
                  <a:pt x="0" y="20281"/>
                </a:cubicBezTo>
                <a:lnTo>
                  <a:pt x="74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3" name="Line 26"/>
          <p:cNvSpPr>
            <a:spLocks noChangeShapeType="1"/>
          </p:cNvSpPr>
          <p:nvPr/>
        </p:nvSpPr>
        <p:spPr bwMode="auto">
          <a:xfrm>
            <a:off x="2301875" y="3992563"/>
            <a:ext cx="1588" cy="60325"/>
          </a:xfrm>
          <a:prstGeom prst="line">
            <a:avLst/>
          </a:prstGeom>
          <a:noFill/>
          <a:ln w="5397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 name="Rectangle à coins arrondis 47"/>
          <p:cNvSpPr/>
          <p:nvPr/>
        </p:nvSpPr>
        <p:spPr>
          <a:xfrm>
            <a:off x="2349500" y="2692413"/>
            <a:ext cx="866776" cy="4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Actes</a:t>
            </a:r>
            <a:endParaRPr lang="fr-FR" dirty="0"/>
          </a:p>
        </p:txBody>
      </p:sp>
      <p:sp>
        <p:nvSpPr>
          <p:cNvPr id="49" name="Rectangle à coins arrondis 48"/>
          <p:cNvSpPr/>
          <p:nvPr/>
        </p:nvSpPr>
        <p:spPr>
          <a:xfrm>
            <a:off x="2387967" y="4561083"/>
            <a:ext cx="866776" cy="4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Actes</a:t>
            </a:r>
            <a:endParaRPr lang="fr-FR" dirty="0"/>
          </a:p>
        </p:txBody>
      </p:sp>
      <p:sp>
        <p:nvSpPr>
          <p:cNvPr id="50" name="Rectangle 49"/>
          <p:cNvSpPr/>
          <p:nvPr/>
        </p:nvSpPr>
        <p:spPr>
          <a:xfrm>
            <a:off x="278816" y="2583024"/>
            <a:ext cx="1728192" cy="64737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t>Interprétation</a:t>
            </a:r>
            <a:endParaRPr lang="fr-FR" dirty="0"/>
          </a:p>
        </p:txBody>
      </p:sp>
      <p:sp>
        <p:nvSpPr>
          <p:cNvPr id="51" name="Rectangle 50"/>
          <p:cNvSpPr/>
          <p:nvPr/>
        </p:nvSpPr>
        <p:spPr>
          <a:xfrm>
            <a:off x="3643314" y="4451694"/>
            <a:ext cx="1728192" cy="64737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t>Production</a:t>
            </a:r>
            <a:endParaRPr lang="fr-FR" dirty="0"/>
          </a:p>
        </p:txBody>
      </p:sp>
      <p:sp>
        <p:nvSpPr>
          <p:cNvPr id="52" name="Rectangle 51"/>
          <p:cNvSpPr/>
          <p:nvPr/>
        </p:nvSpPr>
        <p:spPr>
          <a:xfrm>
            <a:off x="925339" y="4086640"/>
            <a:ext cx="1440160" cy="479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Stratégies</a:t>
            </a:r>
            <a:endParaRPr lang="fr-FR" dirty="0"/>
          </a:p>
        </p:txBody>
      </p:sp>
      <p:sp>
        <p:nvSpPr>
          <p:cNvPr id="53" name="Rectangle 52"/>
          <p:cNvSpPr/>
          <p:nvPr/>
        </p:nvSpPr>
        <p:spPr>
          <a:xfrm>
            <a:off x="3209802" y="3354155"/>
            <a:ext cx="1440160" cy="479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Gains</a:t>
            </a:r>
            <a:endParaRPr lang="fr-FR" dirty="0"/>
          </a:p>
        </p:txBody>
      </p:sp>
      <p:sp>
        <p:nvSpPr>
          <p:cNvPr id="54" name="Flèche gauche 53"/>
          <p:cNvSpPr/>
          <p:nvPr/>
        </p:nvSpPr>
        <p:spPr>
          <a:xfrm>
            <a:off x="3300413" y="4650564"/>
            <a:ext cx="280945" cy="249638"/>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6" name="Flèche droite 55"/>
          <p:cNvSpPr/>
          <p:nvPr/>
        </p:nvSpPr>
        <p:spPr>
          <a:xfrm>
            <a:off x="2043905" y="2799740"/>
            <a:ext cx="297780" cy="248766"/>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61" name="ZoneTexte 60"/>
          <p:cNvSpPr txBox="1"/>
          <p:nvPr/>
        </p:nvSpPr>
        <p:spPr>
          <a:xfrm>
            <a:off x="5728697" y="375887"/>
            <a:ext cx="3033663" cy="5909310"/>
          </a:xfrm>
          <a:prstGeom prst="rect">
            <a:avLst/>
          </a:prstGeom>
          <a:noFill/>
        </p:spPr>
        <p:txBody>
          <a:bodyPr wrap="square" rtlCol="0">
            <a:spAutoFit/>
          </a:bodyPr>
          <a:lstStyle/>
          <a:p>
            <a:pPr marL="342900" indent="-342900">
              <a:buFont typeface="+mj-lt"/>
              <a:buAutoNum type="arabicPeriod"/>
            </a:pPr>
            <a:r>
              <a:rPr lang="fr-FR" dirty="0" smtClean="0"/>
              <a:t>Les énoncés sont analysés et interprétés au cours des échanges en termes d’actes de langage </a:t>
            </a:r>
            <a:r>
              <a:rPr lang="fr-FR" dirty="0" err="1" smtClean="0"/>
              <a:t>Fp</a:t>
            </a:r>
            <a:r>
              <a:rPr lang="fr-FR" dirty="0" smtClean="0"/>
              <a:t> par chaque locuteur qui évalue ses gains acquis à l’instant considéré</a:t>
            </a:r>
          </a:p>
          <a:p>
            <a:pPr marL="342900" indent="-342900">
              <a:buFont typeface="+mj-lt"/>
              <a:buAutoNum type="arabicPeriod"/>
            </a:pPr>
            <a:r>
              <a:rPr lang="fr-FR" dirty="0" smtClean="0"/>
              <a:t>Chacun calcule ses gains espérés avant chaque tour de parole, et met en place des stratégies pour</a:t>
            </a:r>
          </a:p>
          <a:p>
            <a:pPr marL="342900" indent="-342900">
              <a:buFont typeface="+mj-lt"/>
              <a:buAutoNum type="arabicPeriod"/>
            </a:pPr>
            <a:r>
              <a:rPr lang="fr-FR" dirty="0" smtClean="0"/>
              <a:t>Prendre la parole et produire des actes qui à leur tour entrent dans la boucle</a:t>
            </a:r>
          </a:p>
          <a:p>
            <a:pPr marL="342900" indent="-342900">
              <a:buFont typeface="+mj-lt"/>
              <a:buAutoNum type="arabicPeriod"/>
            </a:pPr>
            <a:r>
              <a:rPr lang="fr-FR" dirty="0" smtClean="0"/>
              <a:t>Le dialogue s’arrête lorsque les gains acquis sont en équilibre et qu’il n’y en a plus à espérer</a:t>
            </a:r>
            <a:endParaRPr lang="fr-FR" dirty="0"/>
          </a:p>
        </p:txBody>
      </p:sp>
      <p:sp>
        <p:nvSpPr>
          <p:cNvPr id="3" name="ZoneTexte 2"/>
          <p:cNvSpPr txBox="1"/>
          <p:nvPr/>
        </p:nvSpPr>
        <p:spPr>
          <a:xfrm>
            <a:off x="1197705" y="5883635"/>
            <a:ext cx="1585183" cy="369332"/>
          </a:xfrm>
          <a:prstGeom prst="rect">
            <a:avLst/>
          </a:prstGeom>
          <a:noFill/>
        </p:spPr>
        <p:txBody>
          <a:bodyPr wrap="square" rtlCol="0">
            <a:spAutoFit/>
          </a:bodyPr>
          <a:lstStyle/>
          <a:p>
            <a:r>
              <a:rPr lang="fr-FR" b="1" dirty="0" smtClean="0">
                <a:solidFill>
                  <a:schemeClr val="accent1">
                    <a:lumMod val="75000"/>
                  </a:schemeClr>
                </a:solidFill>
              </a:rPr>
              <a:t>Locuteur</a:t>
            </a:r>
            <a:endParaRPr lang="fr-FR" b="1" dirty="0">
              <a:solidFill>
                <a:schemeClr val="accent1">
                  <a:lumMod val="75000"/>
                </a:schemeClr>
              </a:solidFill>
            </a:endParaRPr>
          </a:p>
        </p:txBody>
      </p:sp>
    </p:spTree>
    <p:extLst>
      <p:ext uri="{BB962C8B-B14F-4D97-AF65-F5344CB8AC3E}">
        <p14:creationId xmlns:p14="http://schemas.microsoft.com/office/powerpoint/2010/main" val="2681417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989" y="60747"/>
            <a:ext cx="8394136" cy="706090"/>
          </a:xfrm>
        </p:spPr>
        <p:txBody>
          <a:bodyPr/>
          <a:lstStyle/>
          <a:p>
            <a:r>
              <a:rPr lang="fr-FR" sz="3200" dirty="0" smtClean="0">
                <a:solidFill>
                  <a:schemeClr val="accent3">
                    <a:lumMod val="50000"/>
                  </a:schemeClr>
                </a:solidFill>
              </a:rPr>
              <a:t>Algorithme</a:t>
            </a:r>
            <a:endParaRPr lang="fr-FR" sz="3200" dirty="0">
              <a:solidFill>
                <a:schemeClr val="accent3">
                  <a:lumMod val="50000"/>
                </a:schemeClr>
              </a:solidFill>
            </a:endParaRPr>
          </a:p>
        </p:txBody>
      </p:sp>
      <p:sp>
        <p:nvSpPr>
          <p:cNvPr id="4" name="Espace réservé du numéro de diapositive 3"/>
          <p:cNvSpPr>
            <a:spLocks noGrp="1"/>
          </p:cNvSpPr>
          <p:nvPr>
            <p:ph type="sldNum" sz="quarter" idx="11"/>
          </p:nvPr>
        </p:nvSpPr>
        <p:spPr/>
        <p:txBody>
          <a:bodyPr/>
          <a:lstStyle/>
          <a:p>
            <a:pPr>
              <a:defRPr/>
            </a:pPr>
            <a:fld id="{99A3CDF3-C39C-4A4F-91C1-F06277AAE27C}" type="slidenum">
              <a:rPr lang="fr-FR" smtClean="0"/>
              <a:pPr>
                <a:defRPr/>
              </a:pPr>
              <a:t>23</a:t>
            </a:fld>
            <a:endParaRPr lang="fr-FR"/>
          </a:p>
        </p:txBody>
      </p:sp>
      <p:sp>
        <p:nvSpPr>
          <p:cNvPr id="5" name="ZoneTexte 4"/>
          <p:cNvSpPr txBox="1"/>
          <p:nvPr/>
        </p:nvSpPr>
        <p:spPr>
          <a:xfrm>
            <a:off x="1133554" y="6088042"/>
            <a:ext cx="6300827" cy="369332"/>
          </a:xfrm>
          <a:prstGeom prst="rect">
            <a:avLst/>
          </a:prstGeom>
          <a:noFill/>
        </p:spPr>
        <p:txBody>
          <a:bodyPr wrap="none" rtlCol="0">
            <a:spAutoFit/>
          </a:bodyPr>
          <a:lstStyle/>
          <a:p>
            <a:r>
              <a:rPr lang="fr-FR" dirty="0" smtClean="0"/>
              <a:t>Le cycle : début </a:t>
            </a:r>
            <a:r>
              <a:rPr lang="fr-FR" dirty="0" smtClean="0">
                <a:latin typeface="Cambria Math" panose="02040503050406030204" pitchFamily="18" charset="0"/>
                <a:ea typeface="Cambria Math" panose="02040503050406030204" pitchFamily="18" charset="0"/>
              </a:rPr>
              <a:t>→</a:t>
            </a:r>
            <a:r>
              <a:rPr lang="fr-FR" dirty="0" smtClean="0"/>
              <a:t> G</a:t>
            </a:r>
            <a:r>
              <a:rPr lang="fr-FR" baseline="30000" dirty="0" smtClean="0"/>
              <a:t>E</a:t>
            </a:r>
            <a:r>
              <a:rPr lang="fr-FR" dirty="0" smtClean="0"/>
              <a:t> </a:t>
            </a:r>
            <a:r>
              <a:rPr lang="fr-FR" dirty="0" smtClean="0">
                <a:latin typeface="Cambria Math" panose="02040503050406030204" pitchFamily="18" charset="0"/>
                <a:ea typeface="Cambria Math" panose="02040503050406030204" pitchFamily="18" charset="0"/>
              </a:rPr>
              <a:t>→</a:t>
            </a:r>
            <a:r>
              <a:rPr lang="fr-FR" dirty="0" smtClean="0"/>
              <a:t> </a:t>
            </a:r>
            <a:r>
              <a:rPr lang="el-GR" dirty="0" smtClean="0">
                <a:latin typeface="Cambria Math" panose="02040503050406030204" pitchFamily="18" charset="0"/>
                <a:ea typeface="Cambria Math" panose="02040503050406030204" pitchFamily="18" charset="0"/>
              </a:rPr>
              <a:t>σ</a:t>
            </a:r>
            <a:r>
              <a:rPr lang="fr-FR" dirty="0" smtClean="0">
                <a:latin typeface="Cambria Math" panose="02040503050406030204" pitchFamily="18" charset="0"/>
                <a:ea typeface="Cambria Math" panose="02040503050406030204" pitchFamily="18" charset="0"/>
              </a:rPr>
              <a:t> → </a:t>
            </a:r>
            <a:r>
              <a:rPr lang="fr-FR" dirty="0" err="1" smtClean="0"/>
              <a:t>Fp</a:t>
            </a:r>
            <a:r>
              <a:rPr lang="fr-FR" dirty="0" smtClean="0"/>
              <a:t> </a:t>
            </a:r>
            <a:r>
              <a:rPr lang="fr-FR" dirty="0" smtClean="0">
                <a:latin typeface="Cambria Math" panose="02040503050406030204" pitchFamily="18" charset="0"/>
                <a:ea typeface="Cambria Math" panose="02040503050406030204" pitchFamily="18" charset="0"/>
              </a:rPr>
              <a:t>→</a:t>
            </a:r>
            <a:r>
              <a:rPr lang="fr-FR" dirty="0" smtClean="0"/>
              <a:t> G</a:t>
            </a:r>
            <a:r>
              <a:rPr lang="fr-FR" baseline="30000" dirty="0" smtClean="0"/>
              <a:t>A</a:t>
            </a:r>
            <a:r>
              <a:rPr lang="fr-FR" dirty="0" smtClean="0"/>
              <a:t> </a:t>
            </a:r>
            <a:r>
              <a:rPr lang="fr-FR" dirty="0" smtClean="0">
                <a:latin typeface="Cambria Math" panose="02040503050406030204" pitchFamily="18" charset="0"/>
                <a:ea typeface="Cambria Math" panose="02040503050406030204" pitchFamily="18" charset="0"/>
              </a:rPr>
              <a:t>→</a:t>
            </a:r>
            <a:r>
              <a:rPr lang="fr-FR" dirty="0" smtClean="0"/>
              <a:t> test </a:t>
            </a:r>
            <a:r>
              <a:rPr lang="fr-FR" dirty="0"/>
              <a:t>(G</a:t>
            </a:r>
            <a:r>
              <a:rPr lang="fr-FR" baseline="30000" dirty="0"/>
              <a:t>E </a:t>
            </a:r>
            <a:r>
              <a:rPr lang="fr-FR" dirty="0" smtClean="0">
                <a:latin typeface="Cambria Math" panose="02040503050406030204" pitchFamily="18" charset="0"/>
                <a:ea typeface="Cambria Math" panose="02040503050406030204" pitchFamily="18" charset="0"/>
              </a:rPr>
              <a:t>&gt; </a:t>
            </a:r>
            <a:r>
              <a:rPr lang="fr-FR" dirty="0" smtClean="0"/>
              <a:t>G</a:t>
            </a:r>
            <a:r>
              <a:rPr lang="fr-FR" baseline="30000" dirty="0" smtClean="0"/>
              <a:t>A</a:t>
            </a:r>
            <a:r>
              <a:rPr lang="fr-FR" dirty="0" smtClean="0"/>
              <a:t>)</a:t>
            </a:r>
            <a:r>
              <a:rPr lang="fr-FR" dirty="0" smtClean="0">
                <a:latin typeface="Cambria Math" panose="02040503050406030204" pitchFamily="18" charset="0"/>
                <a:ea typeface="Cambria Math" panose="02040503050406030204" pitchFamily="18" charset="0"/>
              </a:rPr>
              <a:t>→</a:t>
            </a:r>
            <a:r>
              <a:rPr lang="fr-FR" dirty="0" smtClean="0"/>
              <a:t> fin</a:t>
            </a:r>
            <a:endParaRPr lang="fr-FR" dirty="0"/>
          </a:p>
        </p:txBody>
      </p:sp>
      <p:cxnSp>
        <p:nvCxnSpPr>
          <p:cNvPr id="10" name="Connecteur droit 9"/>
          <p:cNvCxnSpPr/>
          <p:nvPr/>
        </p:nvCxnSpPr>
        <p:spPr>
          <a:xfrm>
            <a:off x="6228184" y="5939880"/>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3275856" y="5939880"/>
            <a:ext cx="29523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3275856" y="5939880"/>
            <a:ext cx="0"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Espace réservé du contenu 2"/>
          <p:cNvSpPr>
            <a:spLocks noGrp="1"/>
          </p:cNvSpPr>
          <p:nvPr>
            <p:ph idx="1"/>
          </p:nvPr>
        </p:nvSpPr>
        <p:spPr>
          <a:xfrm>
            <a:off x="179512" y="874013"/>
            <a:ext cx="8682168" cy="5007593"/>
          </a:xfrm>
        </p:spPr>
        <p:txBody>
          <a:bodyPr/>
          <a:lstStyle/>
          <a:p>
            <a:pPr marL="82550" indent="0">
              <a:spcBef>
                <a:spcPts val="0"/>
              </a:spcBef>
              <a:buNone/>
            </a:pPr>
            <a:r>
              <a:rPr lang="en-US" sz="1400" b="1" i="1" dirty="0" err="1">
                <a:solidFill>
                  <a:schemeClr val="accent5"/>
                </a:solidFill>
              </a:rPr>
              <a:t>Initialisation</a:t>
            </a:r>
            <a:r>
              <a:rPr lang="en-US" sz="1400" b="1" i="1" dirty="0">
                <a:solidFill>
                  <a:schemeClr val="accent5"/>
                </a:solidFill>
              </a:rPr>
              <a:t> </a:t>
            </a:r>
            <a:r>
              <a:rPr lang="en-US" sz="1400" b="1" dirty="0"/>
              <a:t>du </a:t>
            </a:r>
            <a:r>
              <a:rPr lang="en-US" sz="1400" b="1" dirty="0" err="1"/>
              <a:t>jeu</a:t>
            </a:r>
            <a:r>
              <a:rPr lang="en-US" sz="1400" b="1" dirty="0"/>
              <a:t> D</a:t>
            </a:r>
            <a:r>
              <a:rPr lang="en-US" sz="1400" b="1" baseline="-25000" dirty="0"/>
              <a:t>t</a:t>
            </a:r>
            <a:r>
              <a:rPr lang="en-US" sz="1400" b="1" dirty="0"/>
              <a:t> = (C, F, I, G</a:t>
            </a:r>
            <a:r>
              <a:rPr lang="en-US" sz="1400" b="1" baseline="-25000" dirty="0"/>
              <a:t>I</a:t>
            </a:r>
            <a:r>
              <a:rPr lang="en-US" sz="1400" b="1" dirty="0"/>
              <a:t>, </a:t>
            </a:r>
            <a:r>
              <a:rPr lang="en-US" sz="1400" b="1" dirty="0" smtClean="0"/>
              <a:t>S, J) </a:t>
            </a:r>
            <a:r>
              <a:rPr lang="en-US" sz="1400" b="1" i="1" dirty="0" smtClean="0">
                <a:solidFill>
                  <a:srgbClr val="000099"/>
                </a:solidFill>
              </a:rPr>
              <a:t>(début à la date t)</a:t>
            </a:r>
            <a:endParaRPr lang="fr-FR" sz="1400" b="1" i="1" dirty="0">
              <a:solidFill>
                <a:srgbClr val="000099"/>
              </a:solidFill>
            </a:endParaRPr>
          </a:p>
          <a:p>
            <a:pPr marL="82550" indent="0">
              <a:spcBef>
                <a:spcPts val="0"/>
              </a:spcBef>
              <a:buNone/>
            </a:pPr>
            <a:r>
              <a:rPr lang="en-US" sz="1400" b="1" i="1" dirty="0" err="1" smtClean="0">
                <a:solidFill>
                  <a:schemeClr val="accent5"/>
                </a:solidFill>
              </a:rPr>
              <a:t>TantQue</a:t>
            </a:r>
            <a:r>
              <a:rPr lang="en-US" sz="1400" b="1" i="1" dirty="0" smtClean="0"/>
              <a:t> (non fin </a:t>
            </a:r>
            <a:r>
              <a:rPr lang="en-US" sz="1400" b="1" dirty="0" err="1" smtClean="0"/>
              <a:t>SessionDialogue</a:t>
            </a:r>
            <a:r>
              <a:rPr lang="en-US" sz="1400" b="1" dirty="0" smtClean="0"/>
              <a:t>)</a:t>
            </a:r>
            <a:endParaRPr lang="fr-FR" sz="1400" b="1" dirty="0" smtClean="0"/>
          </a:p>
          <a:p>
            <a:pPr marL="82550" indent="0">
              <a:spcBef>
                <a:spcPts val="0"/>
              </a:spcBef>
              <a:buNone/>
            </a:pPr>
            <a:r>
              <a:rPr lang="en-US" sz="1400" b="1" i="1" dirty="0">
                <a:solidFill>
                  <a:schemeClr val="accent5"/>
                </a:solidFill>
              </a:rPr>
              <a:t> </a:t>
            </a:r>
            <a:r>
              <a:rPr lang="en-US" sz="1400" b="1" i="1" dirty="0" smtClean="0">
                <a:solidFill>
                  <a:schemeClr val="accent5"/>
                </a:solidFill>
              </a:rPr>
              <a:t>        Si </a:t>
            </a:r>
            <a:r>
              <a:rPr lang="en-US" sz="1400" b="1" i="1" dirty="0" smtClean="0"/>
              <a:t> </a:t>
            </a:r>
            <a:r>
              <a:rPr lang="en-US" sz="1400" b="1" dirty="0" smtClean="0"/>
              <a:t>J = </a:t>
            </a:r>
            <a:r>
              <a:rPr lang="en-US" sz="1400" b="1" dirty="0" err="1" smtClean="0"/>
              <a:t>jeu</a:t>
            </a:r>
            <a:r>
              <a:rPr lang="en-US" sz="1400" b="1" dirty="0" smtClean="0"/>
              <a:t> nouveau </a:t>
            </a:r>
            <a:r>
              <a:rPr lang="en-US" sz="1400" b="1" i="1" dirty="0" err="1" smtClean="0">
                <a:solidFill>
                  <a:schemeClr val="accent5"/>
                </a:solidFill>
              </a:rPr>
              <a:t>Alors</a:t>
            </a:r>
            <a:r>
              <a:rPr lang="en-US" sz="1400" b="1" dirty="0" smtClean="0"/>
              <a:t> </a:t>
            </a:r>
            <a:r>
              <a:rPr lang="en-US" sz="1400" b="1" i="1" dirty="0" smtClean="0"/>
              <a:t>	</a:t>
            </a:r>
            <a:r>
              <a:rPr lang="en-US" sz="1400" b="1" dirty="0" smtClean="0"/>
              <a:t>G</a:t>
            </a:r>
            <a:r>
              <a:rPr lang="en-US" sz="1400" b="1" baseline="-25000" dirty="0" smtClean="0"/>
              <a:t>I</a:t>
            </a:r>
            <a:r>
              <a:rPr lang="en-US" sz="1400" b="1" dirty="0" smtClean="0"/>
              <a:t> = 0</a:t>
            </a:r>
            <a:endParaRPr lang="fr-FR" sz="1400" b="1" dirty="0" smtClean="0"/>
          </a:p>
          <a:p>
            <a:pPr marL="82550" indent="0">
              <a:spcBef>
                <a:spcPts val="0"/>
              </a:spcBef>
              <a:buNone/>
            </a:pPr>
            <a:r>
              <a:rPr lang="en-US" sz="1400" b="1" i="1" dirty="0" smtClean="0"/>
              <a:t>	   	       </a:t>
            </a:r>
            <a:r>
              <a:rPr lang="en-US" sz="1400" b="1" i="1" dirty="0" err="1" smtClean="0">
                <a:solidFill>
                  <a:schemeClr val="accent5"/>
                </a:solidFill>
              </a:rPr>
              <a:t>Sinon</a:t>
            </a:r>
            <a:r>
              <a:rPr lang="en-US" sz="1400" b="1" dirty="0" smtClean="0"/>
              <a:t> </a:t>
            </a:r>
            <a:r>
              <a:rPr lang="en-US" sz="1400" b="1" dirty="0" err="1"/>
              <a:t>Initialisation</a:t>
            </a:r>
            <a:r>
              <a:rPr lang="en-US" sz="1400" b="1" dirty="0"/>
              <a:t> des gains G</a:t>
            </a:r>
            <a:r>
              <a:rPr lang="en-US" sz="1400" b="1" baseline="-25000" dirty="0"/>
              <a:t>I</a:t>
            </a:r>
            <a:r>
              <a:rPr lang="en-US" sz="1400" b="1" dirty="0"/>
              <a:t> avec </a:t>
            </a:r>
            <a:r>
              <a:rPr lang="en-US" sz="1400" b="1" dirty="0" err="1"/>
              <a:t>ceux</a:t>
            </a:r>
            <a:r>
              <a:rPr lang="en-US" sz="1400" b="1" dirty="0"/>
              <a:t> du </a:t>
            </a:r>
            <a:r>
              <a:rPr lang="en-US" sz="1400" b="1" dirty="0" err="1"/>
              <a:t>jeu</a:t>
            </a:r>
            <a:r>
              <a:rPr lang="en-US" sz="1400" b="1" dirty="0"/>
              <a:t> </a:t>
            </a:r>
            <a:r>
              <a:rPr lang="en-US" sz="1400" b="1" dirty="0" err="1"/>
              <a:t>précédent</a:t>
            </a:r>
            <a:r>
              <a:rPr lang="en-US" sz="1400" b="1" i="1" dirty="0"/>
              <a:t> D</a:t>
            </a:r>
            <a:r>
              <a:rPr lang="en-US" sz="1400" b="1" i="1" baseline="-25000" dirty="0"/>
              <a:t>t-1</a:t>
            </a:r>
            <a:endParaRPr lang="en-US" sz="1400" b="1" i="1" dirty="0"/>
          </a:p>
          <a:p>
            <a:pPr marL="82550" indent="0">
              <a:spcBef>
                <a:spcPts val="0"/>
              </a:spcBef>
              <a:buNone/>
            </a:pPr>
            <a:r>
              <a:rPr lang="en-US" sz="1400" b="1" i="1" dirty="0">
                <a:solidFill>
                  <a:schemeClr val="accent5"/>
                </a:solidFill>
              </a:rPr>
              <a:t> </a:t>
            </a:r>
            <a:r>
              <a:rPr lang="en-US" sz="1400" b="1" i="1" dirty="0" smtClean="0">
                <a:solidFill>
                  <a:schemeClr val="accent5"/>
                </a:solidFill>
              </a:rPr>
              <a:t>        </a:t>
            </a:r>
            <a:r>
              <a:rPr lang="en-US" sz="1400" b="1" i="1" dirty="0" err="1" smtClean="0">
                <a:solidFill>
                  <a:schemeClr val="accent5"/>
                </a:solidFill>
              </a:rPr>
              <a:t>FinSi</a:t>
            </a:r>
            <a:endParaRPr lang="fr-FR" sz="1400" b="1" dirty="0" smtClean="0">
              <a:solidFill>
                <a:schemeClr val="accent5"/>
              </a:solidFill>
            </a:endParaRPr>
          </a:p>
          <a:p>
            <a:pPr marL="82550" indent="0">
              <a:spcBef>
                <a:spcPts val="0"/>
              </a:spcBef>
              <a:buNone/>
              <a:tabLst>
                <a:tab pos="541338" algn="l"/>
              </a:tabLst>
            </a:pPr>
            <a:r>
              <a:rPr lang="en-US" sz="1400" b="1" dirty="0" smtClean="0"/>
              <a:t>	</a:t>
            </a:r>
            <a:r>
              <a:rPr lang="en-US" sz="1400" b="1" dirty="0" err="1" smtClean="0">
                <a:solidFill>
                  <a:schemeClr val="accent5"/>
                </a:solidFill>
              </a:rPr>
              <a:t>Ouverture</a:t>
            </a:r>
            <a:r>
              <a:rPr lang="en-US" sz="1400" b="1" dirty="0" smtClean="0"/>
              <a:t> du dialogue par des </a:t>
            </a:r>
            <a:r>
              <a:rPr lang="en-US" sz="1400" b="1" dirty="0" err="1" smtClean="0"/>
              <a:t>actes</a:t>
            </a:r>
            <a:r>
              <a:rPr lang="en-US" sz="1400" b="1" dirty="0" smtClean="0"/>
              <a:t> </a:t>
            </a:r>
            <a:r>
              <a:rPr lang="en-US" sz="1400" b="1" dirty="0" err="1" smtClean="0"/>
              <a:t>phatiques</a:t>
            </a:r>
            <a:endParaRPr lang="en-US" sz="1400" b="1" dirty="0" smtClean="0"/>
          </a:p>
          <a:p>
            <a:pPr marL="82550" indent="0">
              <a:spcBef>
                <a:spcPts val="0"/>
              </a:spcBef>
              <a:buNone/>
            </a:pPr>
            <a:r>
              <a:rPr lang="en-US" sz="1400" b="1" dirty="0" smtClean="0"/>
              <a:t>	</a:t>
            </a:r>
            <a:r>
              <a:rPr lang="en-US" sz="1400" b="1" i="1" dirty="0" smtClean="0">
                <a:solidFill>
                  <a:schemeClr val="accent5"/>
                </a:solidFill>
              </a:rPr>
              <a:t>Pour</a:t>
            </a:r>
            <a:r>
              <a:rPr lang="en-US" sz="1400" b="1" dirty="0" smtClean="0"/>
              <a:t> </a:t>
            </a:r>
            <a:r>
              <a:rPr lang="en-US" sz="1400" b="1" dirty="0" err="1" smtClean="0"/>
              <a:t>i</a:t>
            </a:r>
            <a:r>
              <a:rPr lang="en-US" sz="1400" b="1" dirty="0" smtClean="0"/>
              <a:t>, </a:t>
            </a:r>
            <a:r>
              <a:rPr lang="en-US" sz="1400" b="1" i="1" dirty="0" smtClean="0">
                <a:solidFill>
                  <a:srgbClr val="000099"/>
                </a:solidFill>
              </a:rPr>
              <a:t>(</a:t>
            </a:r>
            <a:r>
              <a:rPr lang="en-US" sz="1400" b="1" i="1" dirty="0" err="1" smtClean="0">
                <a:solidFill>
                  <a:srgbClr val="000099"/>
                </a:solidFill>
              </a:rPr>
              <a:t>locuteur</a:t>
            </a:r>
            <a:r>
              <a:rPr lang="en-US" sz="1400" b="1" i="1" dirty="0" smtClean="0">
                <a:solidFill>
                  <a:srgbClr val="000099"/>
                </a:solidFill>
              </a:rPr>
              <a:t> qui </a:t>
            </a:r>
            <a:r>
              <a:rPr lang="en-US" sz="1400" b="1" i="1" dirty="0" err="1" smtClean="0">
                <a:solidFill>
                  <a:srgbClr val="000099"/>
                </a:solidFill>
              </a:rPr>
              <a:t>prend</a:t>
            </a:r>
            <a:r>
              <a:rPr lang="en-US" sz="1400" b="1" i="1" dirty="0" smtClean="0">
                <a:solidFill>
                  <a:srgbClr val="000099"/>
                </a:solidFill>
              </a:rPr>
              <a:t> la parole) </a:t>
            </a:r>
            <a:r>
              <a:rPr lang="en-US" sz="1400" b="1" dirty="0" smtClean="0"/>
              <a:t>:</a:t>
            </a:r>
            <a:r>
              <a:rPr lang="fr-FR" sz="1400" b="1" dirty="0" smtClean="0"/>
              <a:t> </a:t>
            </a:r>
            <a:r>
              <a:rPr lang="en-US" sz="1400" b="1" dirty="0" err="1" smtClean="0"/>
              <a:t>estime</a:t>
            </a:r>
            <a:r>
              <a:rPr lang="en-US" sz="1400" b="1" dirty="0" smtClean="0"/>
              <a:t>[</a:t>
            </a:r>
            <a:r>
              <a:rPr lang="en-US" sz="1400" b="1" dirty="0" err="1" smtClean="0"/>
              <a:t>G</a:t>
            </a:r>
            <a:r>
              <a:rPr lang="en-US" sz="1400" b="1" baseline="30000" dirty="0" err="1" smtClean="0"/>
              <a:t>E</a:t>
            </a:r>
            <a:r>
              <a:rPr lang="en-US" sz="1400" b="1" baseline="-25000" dirty="0" err="1" smtClean="0"/>
              <a:t>i</a:t>
            </a:r>
            <a:r>
              <a:rPr lang="en-US" sz="1400" b="1" dirty="0" smtClean="0"/>
              <a:t>], </a:t>
            </a:r>
            <a:r>
              <a:rPr lang="en-US" sz="1400" b="1" dirty="0" err="1" smtClean="0"/>
              <a:t>choisit</a:t>
            </a:r>
            <a:r>
              <a:rPr lang="en-US" sz="1400" b="1" dirty="0" smtClean="0"/>
              <a:t>[S], </a:t>
            </a:r>
            <a:r>
              <a:rPr lang="en-US" sz="1400" b="1" dirty="0" err="1" smtClean="0"/>
              <a:t>produit</a:t>
            </a:r>
            <a:r>
              <a:rPr lang="en-US" sz="1400" b="1" dirty="0" smtClean="0"/>
              <a:t>[</a:t>
            </a:r>
            <a:r>
              <a:rPr lang="en-US" sz="1400" b="1" dirty="0" err="1" smtClean="0"/>
              <a:t>F</a:t>
            </a:r>
            <a:r>
              <a:rPr lang="en-US" sz="1400" b="1" baseline="-25000" dirty="0" err="1" smtClean="0"/>
              <a:t>i</a:t>
            </a:r>
            <a:r>
              <a:rPr lang="en-US" sz="1400" b="1" dirty="0" err="1" smtClean="0"/>
              <a:t>p</a:t>
            </a:r>
            <a:r>
              <a:rPr lang="en-US" sz="1400" b="1" dirty="0" smtClean="0"/>
              <a:t>]</a:t>
            </a:r>
            <a:endParaRPr lang="fr-FR" sz="1400" b="1" dirty="0" smtClean="0"/>
          </a:p>
          <a:p>
            <a:pPr marL="82550" indent="0">
              <a:spcBef>
                <a:spcPts val="0"/>
              </a:spcBef>
              <a:buNone/>
            </a:pPr>
            <a:r>
              <a:rPr lang="en-US" sz="1400" b="1" i="1" dirty="0" smtClean="0"/>
              <a:t>	</a:t>
            </a:r>
            <a:r>
              <a:rPr lang="en-US" sz="1400" b="1" i="1" dirty="0" err="1" smtClean="0">
                <a:solidFill>
                  <a:schemeClr val="accent5"/>
                </a:solidFill>
              </a:rPr>
              <a:t>TantQue</a:t>
            </a:r>
            <a:r>
              <a:rPr lang="en-US" sz="1400" b="1" dirty="0" smtClean="0"/>
              <a:t> </a:t>
            </a:r>
            <a:r>
              <a:rPr lang="en-US" sz="1400" b="1" dirty="0" smtClean="0">
                <a:sym typeface="Symbol"/>
              </a:rPr>
              <a:t>non </a:t>
            </a:r>
            <a:r>
              <a:rPr lang="en-US" sz="1400" b="1" dirty="0" err="1" smtClean="0">
                <a:sym typeface="Symbol"/>
              </a:rPr>
              <a:t>équilibre</a:t>
            </a:r>
            <a:r>
              <a:rPr lang="en-US" sz="1400" b="1" dirty="0" smtClean="0">
                <a:sym typeface="Symbol"/>
              </a:rPr>
              <a:t> </a:t>
            </a:r>
            <a:r>
              <a:rPr lang="fr-FR" sz="1400" b="1" i="1" dirty="0" smtClean="0">
                <a:solidFill>
                  <a:schemeClr val="accent3">
                    <a:lumMod val="75000"/>
                  </a:schemeClr>
                </a:solidFill>
              </a:rPr>
              <a:t>Faire</a:t>
            </a:r>
            <a:endParaRPr lang="fr-FR" sz="1400" b="1" dirty="0" smtClean="0">
              <a:solidFill>
                <a:schemeClr val="accent3">
                  <a:lumMod val="75000"/>
                </a:schemeClr>
              </a:solidFill>
            </a:endParaRPr>
          </a:p>
          <a:p>
            <a:pPr marL="82550" indent="0">
              <a:spcBef>
                <a:spcPts val="0"/>
              </a:spcBef>
              <a:buNone/>
            </a:pPr>
            <a:r>
              <a:rPr lang="en-US" sz="1400" b="1" dirty="0" smtClean="0"/>
              <a:t>	          </a:t>
            </a:r>
            <a:r>
              <a:rPr lang="en-US" sz="1400" b="1" i="1" dirty="0" err="1" smtClean="0">
                <a:solidFill>
                  <a:schemeClr val="accent5"/>
                </a:solidFill>
              </a:rPr>
              <a:t>PourChaque</a:t>
            </a:r>
            <a:r>
              <a:rPr lang="en-US" sz="1400" b="1" i="1" dirty="0" smtClean="0">
                <a:solidFill>
                  <a:schemeClr val="accent5"/>
                </a:solidFill>
              </a:rPr>
              <a:t> </a:t>
            </a:r>
            <a:r>
              <a:rPr lang="en-US" sz="1400" b="1" dirty="0" smtClean="0"/>
              <a:t>j  ≠ </a:t>
            </a:r>
            <a:r>
              <a:rPr lang="en-US" sz="1400" b="1" dirty="0" err="1" smtClean="0"/>
              <a:t>i</a:t>
            </a:r>
            <a:r>
              <a:rPr lang="en-US" sz="1400" b="1" dirty="0" smtClean="0"/>
              <a:t> </a:t>
            </a:r>
            <a:r>
              <a:rPr lang="en-US" sz="1400" b="1" dirty="0" smtClean="0">
                <a:sym typeface="Symbol"/>
              </a:rPr>
              <a:t></a:t>
            </a:r>
            <a:r>
              <a:rPr lang="en-US" sz="1400" b="1" dirty="0" smtClean="0"/>
              <a:t> I </a:t>
            </a:r>
            <a:r>
              <a:rPr lang="en-US" sz="1400" b="1" i="1" dirty="0" smtClean="0">
                <a:solidFill>
                  <a:schemeClr val="accent5"/>
                </a:solidFill>
              </a:rPr>
              <a:t>Faire</a:t>
            </a:r>
            <a:r>
              <a:rPr lang="en-US" sz="1400" b="1" dirty="0" smtClean="0"/>
              <a:t> </a:t>
            </a:r>
            <a:endParaRPr lang="fr-FR" sz="1400" b="1" dirty="0" smtClean="0"/>
          </a:p>
          <a:p>
            <a:pPr marL="82550" indent="0">
              <a:spcBef>
                <a:spcPts val="0"/>
              </a:spcBef>
              <a:buNone/>
            </a:pPr>
            <a:r>
              <a:rPr lang="en-US" sz="1400" b="1" dirty="0" smtClean="0"/>
              <a:t>		j : </a:t>
            </a:r>
            <a:r>
              <a:rPr lang="en-US" sz="1400" b="1" dirty="0" err="1" smtClean="0"/>
              <a:t>analyse</a:t>
            </a:r>
            <a:r>
              <a:rPr lang="en-US" sz="1400" b="1" dirty="0" smtClean="0"/>
              <a:t>[</a:t>
            </a:r>
            <a:r>
              <a:rPr lang="en-US" sz="1400" b="1" dirty="0" err="1" smtClean="0"/>
              <a:t>F</a:t>
            </a:r>
            <a:r>
              <a:rPr lang="en-US" sz="1400" b="1" baseline="-25000" dirty="0" err="1" smtClean="0"/>
              <a:t>i</a:t>
            </a:r>
            <a:r>
              <a:rPr lang="en-US" sz="1400" b="1" dirty="0" err="1" smtClean="0"/>
              <a:t>p</a:t>
            </a:r>
            <a:r>
              <a:rPr lang="en-US" sz="1400" b="1" dirty="0" smtClean="0"/>
              <a:t>] et </a:t>
            </a:r>
            <a:r>
              <a:rPr lang="en-US" sz="1400" b="1" dirty="0" err="1" smtClean="0"/>
              <a:t>calcule</a:t>
            </a:r>
            <a:r>
              <a:rPr lang="en-US" sz="1400" b="1" dirty="0" smtClean="0"/>
              <a:t>[</a:t>
            </a:r>
            <a:r>
              <a:rPr lang="en-US" sz="1400" b="1" dirty="0" err="1" smtClean="0"/>
              <a:t>G</a:t>
            </a:r>
            <a:r>
              <a:rPr lang="en-US" sz="1400" b="1" baseline="30000" dirty="0" err="1" smtClean="0"/>
              <a:t>A</a:t>
            </a:r>
            <a:r>
              <a:rPr lang="en-US" sz="1400" b="1" baseline="-25000" dirty="0" err="1" smtClean="0"/>
              <a:t>j</a:t>
            </a:r>
            <a:r>
              <a:rPr lang="en-US" sz="1400" b="1" dirty="0" smtClean="0"/>
              <a:t>]</a:t>
            </a:r>
            <a:endParaRPr lang="fr-FR" sz="1400" b="1" dirty="0" smtClean="0"/>
          </a:p>
          <a:p>
            <a:pPr marL="82550" indent="0">
              <a:spcBef>
                <a:spcPts val="0"/>
              </a:spcBef>
              <a:buNone/>
            </a:pPr>
            <a:r>
              <a:rPr lang="en-US" sz="1400" b="1" dirty="0" smtClean="0"/>
              <a:t>	               	j : </a:t>
            </a:r>
            <a:r>
              <a:rPr lang="en-US" sz="1400" b="1" dirty="0" err="1" smtClean="0"/>
              <a:t>estime</a:t>
            </a:r>
            <a:r>
              <a:rPr lang="en-US" sz="1400" b="1" dirty="0" smtClean="0"/>
              <a:t>[</a:t>
            </a:r>
            <a:r>
              <a:rPr lang="en-US" sz="1400" b="1" dirty="0" err="1" smtClean="0"/>
              <a:t>G</a:t>
            </a:r>
            <a:r>
              <a:rPr lang="en-US" sz="1400" b="1" baseline="30000" dirty="0" err="1" smtClean="0"/>
              <a:t>E</a:t>
            </a:r>
            <a:r>
              <a:rPr lang="en-US" sz="1400" b="1" baseline="-25000" dirty="0" err="1" smtClean="0"/>
              <a:t>j</a:t>
            </a:r>
            <a:r>
              <a:rPr lang="en-US" sz="1400" b="1" dirty="0" smtClean="0"/>
              <a:t>]</a:t>
            </a:r>
            <a:endParaRPr lang="fr-FR" sz="1400" b="1" dirty="0" smtClean="0"/>
          </a:p>
          <a:p>
            <a:pPr marL="82550" indent="0">
              <a:spcBef>
                <a:spcPts val="0"/>
              </a:spcBef>
              <a:buNone/>
            </a:pPr>
            <a:r>
              <a:rPr lang="en-US" sz="1400" b="1" i="1" dirty="0" smtClean="0"/>
              <a:t>	          </a:t>
            </a:r>
            <a:r>
              <a:rPr lang="fr-FR" sz="1400" b="1" i="1" dirty="0" err="1" smtClean="0">
                <a:solidFill>
                  <a:schemeClr val="accent5"/>
                </a:solidFill>
              </a:rPr>
              <a:t>FinPour</a:t>
            </a:r>
            <a:endParaRPr lang="fr-FR" sz="1400" b="1" dirty="0" smtClean="0">
              <a:solidFill>
                <a:schemeClr val="accent5"/>
              </a:solidFill>
            </a:endParaRPr>
          </a:p>
          <a:p>
            <a:pPr marL="82550" indent="0">
              <a:spcBef>
                <a:spcPts val="0"/>
              </a:spcBef>
              <a:buNone/>
            </a:pPr>
            <a:r>
              <a:rPr lang="en-US" sz="1400" b="1" i="1" dirty="0" smtClean="0"/>
              <a:t>	          </a:t>
            </a:r>
            <a:r>
              <a:rPr lang="en-US" sz="1400" b="1" i="1" dirty="0">
                <a:solidFill>
                  <a:schemeClr val="accent5"/>
                </a:solidFill>
              </a:rPr>
              <a:t>S</a:t>
            </a:r>
            <a:r>
              <a:rPr lang="en-US" sz="1400" b="1" i="1" dirty="0" smtClean="0">
                <a:solidFill>
                  <a:schemeClr val="accent5"/>
                </a:solidFill>
              </a:rPr>
              <a:t>i </a:t>
            </a:r>
            <a:r>
              <a:rPr lang="en-US" sz="1400" b="1" dirty="0" smtClean="0">
                <a:sym typeface="Symbol"/>
              </a:rPr>
              <a:t></a:t>
            </a:r>
            <a:r>
              <a:rPr lang="en-US" sz="1400" b="1" dirty="0" smtClean="0"/>
              <a:t> k </a:t>
            </a:r>
            <a:r>
              <a:rPr lang="en-US" sz="1400" b="1" dirty="0" smtClean="0">
                <a:sym typeface="Symbol"/>
              </a:rPr>
              <a:t></a:t>
            </a:r>
            <a:r>
              <a:rPr lang="en-US" sz="1400" b="1" dirty="0" smtClean="0"/>
              <a:t> I : </a:t>
            </a:r>
            <a:r>
              <a:rPr lang="en-US" sz="1400" b="1" dirty="0" err="1" smtClean="0"/>
              <a:t>G</a:t>
            </a:r>
            <a:r>
              <a:rPr lang="en-US" sz="1400" b="1" baseline="30000" dirty="0" err="1" smtClean="0"/>
              <a:t>E</a:t>
            </a:r>
            <a:r>
              <a:rPr lang="en-US" sz="1400" b="1" baseline="-25000" dirty="0" err="1" smtClean="0"/>
              <a:t>k</a:t>
            </a:r>
            <a:r>
              <a:rPr lang="en-US" sz="1400" b="1" dirty="0" smtClean="0"/>
              <a:t> &gt; </a:t>
            </a:r>
            <a:r>
              <a:rPr lang="en-US" sz="1400" b="1" dirty="0" err="1" smtClean="0"/>
              <a:t>G</a:t>
            </a:r>
            <a:r>
              <a:rPr lang="en-US" sz="1400" b="1" baseline="30000" dirty="0" err="1" smtClean="0"/>
              <a:t>A</a:t>
            </a:r>
            <a:r>
              <a:rPr lang="en-US" sz="1400" b="1" baseline="-25000" dirty="0" err="1" smtClean="0"/>
              <a:t>k</a:t>
            </a:r>
            <a:r>
              <a:rPr lang="en-US" sz="1400" b="1" dirty="0" smtClean="0">
                <a:solidFill>
                  <a:srgbClr val="FF0000"/>
                </a:solidFill>
              </a:rPr>
              <a:t> </a:t>
            </a:r>
            <a:r>
              <a:rPr lang="en-US" sz="1400" b="1" i="1" dirty="0" err="1" smtClean="0">
                <a:solidFill>
                  <a:schemeClr val="accent5"/>
                </a:solidFill>
              </a:rPr>
              <a:t>alors</a:t>
            </a:r>
            <a:r>
              <a:rPr lang="en-US" sz="1400" b="1" i="1" dirty="0" smtClean="0">
                <a:solidFill>
                  <a:schemeClr val="accent5"/>
                </a:solidFill>
              </a:rPr>
              <a:t> </a:t>
            </a:r>
            <a:r>
              <a:rPr lang="en-US" sz="1400" b="1" dirty="0" smtClean="0"/>
              <a:t> : </a:t>
            </a:r>
            <a:r>
              <a:rPr lang="en-US" sz="1400" b="1" dirty="0" err="1" smtClean="0"/>
              <a:t>choisit</a:t>
            </a:r>
            <a:r>
              <a:rPr lang="en-US" sz="1400" b="1" dirty="0" smtClean="0"/>
              <a:t>[S], </a:t>
            </a:r>
            <a:r>
              <a:rPr lang="en-US" sz="1400" b="1" dirty="0" err="1" smtClean="0"/>
              <a:t>produit</a:t>
            </a:r>
            <a:r>
              <a:rPr lang="en-US" sz="1400" b="1" dirty="0" smtClean="0"/>
              <a:t>[</a:t>
            </a:r>
            <a:r>
              <a:rPr lang="en-US" sz="1400" b="1" dirty="0" err="1" smtClean="0"/>
              <a:t>F</a:t>
            </a:r>
            <a:r>
              <a:rPr lang="en-US" sz="1400" b="1" baseline="-25000" dirty="0" err="1" smtClean="0"/>
              <a:t>k</a:t>
            </a:r>
            <a:r>
              <a:rPr lang="en-US" sz="1400" b="1" dirty="0" err="1" smtClean="0"/>
              <a:t>p</a:t>
            </a:r>
            <a:r>
              <a:rPr lang="en-US" sz="1400" b="1" dirty="0" smtClean="0"/>
              <a:t>] </a:t>
            </a:r>
            <a:r>
              <a:rPr lang="en-US" sz="1400" b="1" i="1" dirty="0" smtClean="0">
                <a:solidFill>
                  <a:srgbClr val="000099"/>
                </a:solidFill>
              </a:rPr>
              <a:t>(</a:t>
            </a:r>
            <a:r>
              <a:rPr lang="en-US" sz="1400" b="1" i="1" dirty="0" err="1" smtClean="0">
                <a:solidFill>
                  <a:srgbClr val="000099"/>
                </a:solidFill>
              </a:rPr>
              <a:t>il</a:t>
            </a:r>
            <a:r>
              <a:rPr lang="en-US" sz="1400" b="1" i="1" dirty="0" smtClean="0">
                <a:solidFill>
                  <a:srgbClr val="000099"/>
                </a:solidFill>
              </a:rPr>
              <a:t> </a:t>
            </a:r>
            <a:r>
              <a:rPr lang="en-US" sz="1400" b="1" i="1" dirty="0" err="1" smtClean="0">
                <a:solidFill>
                  <a:srgbClr val="000099"/>
                </a:solidFill>
              </a:rPr>
              <a:t>prend</a:t>
            </a:r>
            <a:r>
              <a:rPr lang="en-US" sz="1400" b="1" i="1" dirty="0" smtClean="0">
                <a:solidFill>
                  <a:srgbClr val="000099"/>
                </a:solidFill>
              </a:rPr>
              <a:t> la parole)</a:t>
            </a:r>
          </a:p>
          <a:p>
            <a:pPr marL="82550" indent="0">
              <a:spcBef>
                <a:spcPts val="0"/>
              </a:spcBef>
              <a:buNone/>
            </a:pPr>
            <a:r>
              <a:rPr lang="en-US" sz="1400" b="1" dirty="0"/>
              <a:t>	</a:t>
            </a:r>
            <a:r>
              <a:rPr lang="en-US" sz="1400" b="1" dirty="0" smtClean="0"/>
              <a:t>	</a:t>
            </a:r>
            <a:r>
              <a:rPr lang="en-US" sz="1400" b="1" dirty="0" err="1" smtClean="0"/>
              <a:t>i</a:t>
            </a:r>
            <a:r>
              <a:rPr lang="en-US" sz="1400" b="1" dirty="0" smtClean="0"/>
              <a:t> = k</a:t>
            </a:r>
            <a:endParaRPr lang="fr-FR" sz="1400" b="1" dirty="0" smtClean="0"/>
          </a:p>
          <a:p>
            <a:pPr marL="82550" indent="0">
              <a:spcBef>
                <a:spcPts val="0"/>
              </a:spcBef>
              <a:buNone/>
            </a:pPr>
            <a:r>
              <a:rPr lang="en-US" sz="1400" b="1" dirty="0" smtClean="0"/>
              <a:t>			</a:t>
            </a:r>
            <a:r>
              <a:rPr lang="en-US" sz="1400" b="1" i="1" dirty="0" smtClean="0">
                <a:solidFill>
                  <a:schemeClr val="accent5"/>
                </a:solidFill>
              </a:rPr>
              <a:t>        </a:t>
            </a:r>
            <a:r>
              <a:rPr lang="en-US" sz="1400" b="1" i="1" dirty="0" err="1" smtClean="0">
                <a:solidFill>
                  <a:schemeClr val="accent5"/>
                </a:solidFill>
              </a:rPr>
              <a:t>sinon</a:t>
            </a:r>
            <a:r>
              <a:rPr lang="en-US" sz="1400" b="1" i="1" dirty="0" smtClean="0">
                <a:solidFill>
                  <a:schemeClr val="accent5"/>
                </a:solidFill>
              </a:rPr>
              <a:t> </a:t>
            </a:r>
            <a:r>
              <a:rPr lang="en-US" sz="1400" b="1" i="1" dirty="0" smtClean="0"/>
              <a:t>: </a:t>
            </a:r>
            <a:r>
              <a:rPr lang="en-US" sz="1400" b="1" dirty="0" err="1" smtClean="0"/>
              <a:t>équilibre</a:t>
            </a:r>
            <a:endParaRPr lang="fr-FR" sz="1400" b="1" dirty="0" smtClean="0"/>
          </a:p>
          <a:p>
            <a:pPr marL="82550" indent="0">
              <a:spcBef>
                <a:spcPts val="0"/>
              </a:spcBef>
              <a:buNone/>
            </a:pPr>
            <a:r>
              <a:rPr lang="en-US" sz="1400" b="1" dirty="0" smtClean="0"/>
              <a:t>	         </a:t>
            </a:r>
            <a:r>
              <a:rPr lang="en-US" sz="1400" b="1" i="1" dirty="0" smtClean="0"/>
              <a:t> </a:t>
            </a:r>
            <a:r>
              <a:rPr lang="en-US" sz="1400" b="1" i="1" dirty="0" err="1" smtClean="0">
                <a:solidFill>
                  <a:schemeClr val="accent5"/>
                </a:solidFill>
              </a:rPr>
              <a:t>FinSi</a:t>
            </a:r>
            <a:r>
              <a:rPr lang="en-US" sz="1400" b="1" i="1" dirty="0" smtClean="0">
                <a:solidFill>
                  <a:schemeClr val="accent5"/>
                </a:solidFill>
              </a:rPr>
              <a:t> </a:t>
            </a:r>
            <a:endParaRPr lang="fr-FR" sz="1400" b="1" dirty="0" smtClean="0">
              <a:solidFill>
                <a:schemeClr val="accent5"/>
              </a:solidFill>
            </a:endParaRPr>
          </a:p>
          <a:p>
            <a:pPr marL="82550" indent="0">
              <a:spcBef>
                <a:spcPts val="0"/>
              </a:spcBef>
              <a:buNone/>
            </a:pPr>
            <a:r>
              <a:rPr lang="en-US" sz="1400" b="1" i="1" dirty="0" smtClean="0">
                <a:solidFill>
                  <a:schemeClr val="accent5"/>
                </a:solidFill>
              </a:rPr>
              <a:t>	</a:t>
            </a:r>
            <a:r>
              <a:rPr lang="en-US" sz="1400" b="1" i="1" dirty="0" err="1" smtClean="0">
                <a:solidFill>
                  <a:schemeClr val="accent5"/>
                </a:solidFill>
              </a:rPr>
              <a:t>FinTQ</a:t>
            </a:r>
            <a:endParaRPr lang="en-US" sz="1400" b="1" i="1" dirty="0" smtClean="0">
              <a:solidFill>
                <a:schemeClr val="accent5"/>
              </a:solidFill>
            </a:endParaRPr>
          </a:p>
          <a:p>
            <a:pPr marL="82550" indent="0">
              <a:spcBef>
                <a:spcPts val="0"/>
              </a:spcBef>
              <a:buNone/>
              <a:tabLst>
                <a:tab pos="541338" algn="l"/>
              </a:tabLst>
            </a:pPr>
            <a:r>
              <a:rPr lang="en-US" sz="1400" b="1" i="1" dirty="0" smtClean="0">
                <a:solidFill>
                  <a:schemeClr val="accent5"/>
                </a:solidFill>
              </a:rPr>
              <a:t>	</a:t>
            </a:r>
            <a:r>
              <a:rPr lang="en-US" sz="1400" b="1" i="1" dirty="0" err="1" smtClean="0">
                <a:solidFill>
                  <a:schemeClr val="accent5"/>
                </a:solidFill>
              </a:rPr>
              <a:t>Fermeture</a:t>
            </a:r>
            <a:r>
              <a:rPr lang="en-US" sz="1400" b="1" dirty="0" smtClean="0">
                <a:solidFill>
                  <a:schemeClr val="accent5"/>
                </a:solidFill>
              </a:rPr>
              <a:t> </a:t>
            </a:r>
            <a:r>
              <a:rPr lang="en-US" sz="1400" b="1" dirty="0" smtClean="0"/>
              <a:t>du dialogue </a:t>
            </a:r>
            <a:r>
              <a:rPr lang="en-US" sz="1400" b="1" dirty="0" smtClean="0">
                <a:solidFill>
                  <a:srgbClr val="000099"/>
                </a:solidFill>
              </a:rPr>
              <a:t>par des </a:t>
            </a:r>
            <a:r>
              <a:rPr lang="en-US" sz="1400" b="1" dirty="0" err="1" smtClean="0">
                <a:solidFill>
                  <a:srgbClr val="000099"/>
                </a:solidFill>
              </a:rPr>
              <a:t>actes</a:t>
            </a:r>
            <a:r>
              <a:rPr lang="en-US" sz="1400" b="1" dirty="0" smtClean="0">
                <a:solidFill>
                  <a:srgbClr val="000099"/>
                </a:solidFill>
              </a:rPr>
              <a:t> </a:t>
            </a:r>
            <a:r>
              <a:rPr lang="en-US" sz="1400" b="1" dirty="0" err="1" smtClean="0">
                <a:solidFill>
                  <a:srgbClr val="000099"/>
                </a:solidFill>
              </a:rPr>
              <a:t>phatiques</a:t>
            </a:r>
            <a:r>
              <a:rPr lang="en-US" sz="1400" b="1" dirty="0" smtClean="0">
                <a:solidFill>
                  <a:srgbClr val="000099"/>
                </a:solidFill>
              </a:rPr>
              <a:t> </a:t>
            </a:r>
            <a:r>
              <a:rPr lang="en-US" sz="1400" b="1" dirty="0" smtClean="0"/>
              <a:t>et fin </a:t>
            </a:r>
            <a:r>
              <a:rPr lang="en-US" sz="1400" b="1" dirty="0" err="1" smtClean="0"/>
              <a:t>ou</a:t>
            </a:r>
            <a:r>
              <a:rPr lang="en-US" sz="1400" b="1" dirty="0" smtClean="0"/>
              <a:t> non de la session </a:t>
            </a:r>
            <a:r>
              <a:rPr lang="en-US" sz="1400" b="1" i="1" dirty="0" smtClean="0">
                <a:solidFill>
                  <a:srgbClr val="000099"/>
                </a:solidFill>
              </a:rPr>
              <a:t>(</a:t>
            </a:r>
            <a:r>
              <a:rPr lang="en-US" sz="1400" b="1" i="1" dirty="0" err="1" smtClean="0">
                <a:solidFill>
                  <a:srgbClr val="000099"/>
                </a:solidFill>
              </a:rPr>
              <a:t>selon</a:t>
            </a:r>
            <a:r>
              <a:rPr lang="en-US" sz="1400" b="1" i="1" dirty="0" smtClean="0">
                <a:solidFill>
                  <a:srgbClr val="000099"/>
                </a:solidFill>
              </a:rPr>
              <a:t> </a:t>
            </a:r>
            <a:r>
              <a:rPr lang="en-US" sz="1400" b="1" i="1" dirty="0" err="1" smtClean="0">
                <a:solidFill>
                  <a:srgbClr val="000099"/>
                </a:solidFill>
              </a:rPr>
              <a:t>ces</a:t>
            </a:r>
            <a:r>
              <a:rPr lang="en-US" sz="1400" b="1" i="1" dirty="0" smtClean="0">
                <a:solidFill>
                  <a:srgbClr val="000099"/>
                </a:solidFill>
              </a:rPr>
              <a:t> </a:t>
            </a:r>
            <a:r>
              <a:rPr lang="en-US" sz="1400" b="1" i="1" dirty="0" err="1" smtClean="0">
                <a:solidFill>
                  <a:srgbClr val="000099"/>
                </a:solidFill>
              </a:rPr>
              <a:t>actes</a:t>
            </a:r>
            <a:r>
              <a:rPr lang="en-US" sz="1400" b="1" i="1" dirty="0" smtClean="0">
                <a:solidFill>
                  <a:srgbClr val="000099"/>
                </a:solidFill>
              </a:rPr>
              <a:t>)</a:t>
            </a:r>
          </a:p>
          <a:p>
            <a:pPr marL="82550" indent="0">
              <a:spcBef>
                <a:spcPts val="0"/>
              </a:spcBef>
              <a:buNone/>
              <a:tabLst>
                <a:tab pos="541338" algn="l"/>
              </a:tabLst>
            </a:pPr>
            <a:r>
              <a:rPr lang="en-US" sz="1400" b="1" dirty="0"/>
              <a:t>	</a:t>
            </a:r>
            <a:r>
              <a:rPr lang="en-US" sz="1400" b="1" i="1" dirty="0" err="1" smtClean="0">
                <a:solidFill>
                  <a:schemeClr val="accent5"/>
                </a:solidFill>
              </a:rPr>
              <a:t>Enregistrement</a:t>
            </a:r>
            <a:r>
              <a:rPr lang="en-US" sz="1400" b="1" dirty="0" smtClean="0"/>
              <a:t> des </a:t>
            </a:r>
            <a:r>
              <a:rPr lang="en-US" sz="1400" b="1" dirty="0" err="1" smtClean="0"/>
              <a:t>résultats</a:t>
            </a:r>
            <a:r>
              <a:rPr lang="en-US" sz="1400" b="1" dirty="0" smtClean="0"/>
              <a:t> du </a:t>
            </a:r>
            <a:r>
              <a:rPr lang="en-US" sz="1400" b="1" dirty="0" err="1" smtClean="0"/>
              <a:t>jeu</a:t>
            </a:r>
            <a:r>
              <a:rPr lang="en-US" sz="1400" b="1" dirty="0" smtClean="0"/>
              <a:t> D</a:t>
            </a:r>
            <a:r>
              <a:rPr lang="en-US" sz="1400" b="1" baseline="-25000" dirty="0" smtClean="0"/>
              <a:t>t </a:t>
            </a:r>
            <a:r>
              <a:rPr lang="en-US" sz="1400" b="1" dirty="0" smtClean="0"/>
              <a:t>: (C, I, G</a:t>
            </a:r>
            <a:r>
              <a:rPr lang="en-US" sz="1400" b="1" baseline="30000" dirty="0" smtClean="0"/>
              <a:t>A</a:t>
            </a:r>
            <a:r>
              <a:rPr lang="en-US" sz="1400" b="1" dirty="0"/>
              <a:t>)</a:t>
            </a:r>
            <a:endParaRPr lang="fr-FR" sz="1400" b="1" dirty="0" smtClean="0"/>
          </a:p>
          <a:p>
            <a:pPr marL="82550" indent="0">
              <a:spcBef>
                <a:spcPts val="0"/>
              </a:spcBef>
              <a:buNone/>
            </a:pPr>
            <a:r>
              <a:rPr lang="en-US" sz="1400" b="1" i="1" dirty="0" smtClean="0"/>
              <a:t>         </a:t>
            </a:r>
            <a:r>
              <a:rPr lang="en-US" sz="1400" b="1" i="1" dirty="0" smtClean="0">
                <a:solidFill>
                  <a:schemeClr val="accent5"/>
                </a:solidFill>
              </a:rPr>
              <a:t>Si</a:t>
            </a:r>
            <a:r>
              <a:rPr lang="en-US" sz="1400" b="1" i="1" dirty="0" smtClean="0"/>
              <a:t> (non fin </a:t>
            </a:r>
            <a:r>
              <a:rPr lang="en-US" sz="1400" b="1" i="1" dirty="0" err="1" smtClean="0"/>
              <a:t>SessionDialogue</a:t>
            </a:r>
            <a:r>
              <a:rPr lang="en-US" sz="1400" b="1" i="1" dirty="0" smtClean="0"/>
              <a:t>)</a:t>
            </a:r>
          </a:p>
          <a:p>
            <a:pPr marL="82550" indent="0">
              <a:spcBef>
                <a:spcPts val="0"/>
              </a:spcBef>
              <a:buNone/>
            </a:pPr>
            <a:r>
              <a:rPr lang="en-US" sz="1400" b="1" i="1" dirty="0" smtClean="0"/>
              <a:t>	t</a:t>
            </a:r>
            <a:r>
              <a:rPr lang="fr-FR" sz="1400" b="1" i="1" dirty="0" smtClean="0"/>
              <a:t>  = t+1       </a:t>
            </a:r>
            <a:r>
              <a:rPr lang="fr-FR" sz="1400" b="1" i="1" dirty="0" smtClean="0">
                <a:solidFill>
                  <a:srgbClr val="000099"/>
                </a:solidFill>
              </a:rPr>
              <a:t>(nouveau jeu de dialogue D</a:t>
            </a:r>
            <a:r>
              <a:rPr lang="fr-FR" sz="1400" b="1" i="1" baseline="-25000" dirty="0" smtClean="0">
                <a:solidFill>
                  <a:srgbClr val="000099"/>
                </a:solidFill>
              </a:rPr>
              <a:t>t+1</a:t>
            </a:r>
            <a:r>
              <a:rPr lang="fr-FR" sz="1400" b="1" i="1" dirty="0" smtClean="0">
                <a:solidFill>
                  <a:srgbClr val="000099"/>
                </a:solidFill>
              </a:rPr>
              <a:t> qui se poursuit dans la même session)</a:t>
            </a:r>
            <a:endParaRPr lang="fr-FR" sz="1400" b="1" dirty="0" smtClean="0">
              <a:solidFill>
                <a:srgbClr val="000099"/>
              </a:solidFill>
            </a:endParaRPr>
          </a:p>
          <a:p>
            <a:pPr marL="82550" indent="0">
              <a:spcBef>
                <a:spcPts val="0"/>
              </a:spcBef>
              <a:buNone/>
            </a:pPr>
            <a:r>
              <a:rPr lang="en-US" sz="1400" b="1" i="1" dirty="0" smtClean="0">
                <a:solidFill>
                  <a:schemeClr val="accent5"/>
                </a:solidFill>
              </a:rPr>
              <a:t>         </a:t>
            </a:r>
            <a:r>
              <a:rPr lang="en-US" sz="1400" b="1" i="1" dirty="0" err="1" smtClean="0">
                <a:solidFill>
                  <a:schemeClr val="accent5"/>
                </a:solidFill>
              </a:rPr>
              <a:t>FinSi</a:t>
            </a:r>
            <a:endParaRPr lang="fr-FR" sz="1400" b="1" dirty="0">
              <a:solidFill>
                <a:schemeClr val="accent5"/>
              </a:solidFill>
            </a:endParaRPr>
          </a:p>
          <a:p>
            <a:pPr marL="82550" indent="0">
              <a:spcBef>
                <a:spcPts val="0"/>
              </a:spcBef>
              <a:buNone/>
            </a:pPr>
            <a:r>
              <a:rPr lang="en-US" sz="1400" b="1" i="1" dirty="0" err="1" smtClean="0">
                <a:solidFill>
                  <a:schemeClr val="accent5"/>
                </a:solidFill>
              </a:rPr>
              <a:t>FinTQ</a:t>
            </a:r>
            <a:r>
              <a:rPr lang="en-US" sz="1400" b="1" i="1" dirty="0" smtClean="0">
                <a:solidFill>
                  <a:schemeClr val="accent5"/>
                </a:solidFill>
              </a:rPr>
              <a:t>  </a:t>
            </a:r>
            <a:r>
              <a:rPr lang="en-US" sz="1400" b="1" i="1" dirty="0"/>
              <a:t>(</a:t>
            </a:r>
            <a:r>
              <a:rPr lang="en-US" sz="1400" b="1" i="1" dirty="0" smtClean="0"/>
              <a:t>fin </a:t>
            </a:r>
            <a:r>
              <a:rPr lang="en-US" sz="1400" b="1" i="1" dirty="0" err="1" smtClean="0"/>
              <a:t>SessionDialogue</a:t>
            </a:r>
            <a:r>
              <a:rPr lang="en-US" sz="1400" b="1" i="1" dirty="0" smtClean="0"/>
              <a:t>)</a:t>
            </a:r>
            <a:endParaRPr lang="en-US" sz="1400" b="1" i="1" dirty="0"/>
          </a:p>
        </p:txBody>
      </p:sp>
      <p:cxnSp>
        <p:nvCxnSpPr>
          <p:cNvPr id="20" name="Connecteur droit 19"/>
          <p:cNvCxnSpPr/>
          <p:nvPr/>
        </p:nvCxnSpPr>
        <p:spPr>
          <a:xfrm>
            <a:off x="251520" y="1011870"/>
            <a:ext cx="0" cy="4752528"/>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1" name="Connecteur droit 20"/>
          <p:cNvCxnSpPr/>
          <p:nvPr/>
        </p:nvCxnSpPr>
        <p:spPr>
          <a:xfrm>
            <a:off x="818260" y="1556792"/>
            <a:ext cx="0" cy="216024"/>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2" name="Connecteur droit 21"/>
          <p:cNvCxnSpPr/>
          <p:nvPr/>
        </p:nvCxnSpPr>
        <p:spPr>
          <a:xfrm>
            <a:off x="1619672" y="2812070"/>
            <a:ext cx="0" cy="576064"/>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3" name="Connecteur droit 22"/>
          <p:cNvCxnSpPr/>
          <p:nvPr/>
        </p:nvCxnSpPr>
        <p:spPr>
          <a:xfrm>
            <a:off x="1619672" y="3573016"/>
            <a:ext cx="0" cy="720080"/>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4" name="Connecteur droit 23"/>
          <p:cNvCxnSpPr/>
          <p:nvPr/>
        </p:nvCxnSpPr>
        <p:spPr>
          <a:xfrm>
            <a:off x="1105820" y="2578044"/>
            <a:ext cx="0" cy="1944216"/>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5" name="Connecteur droit 24"/>
          <p:cNvCxnSpPr/>
          <p:nvPr/>
        </p:nvCxnSpPr>
        <p:spPr>
          <a:xfrm>
            <a:off x="827584" y="2254008"/>
            <a:ext cx="0" cy="2268252"/>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6" name="Connecteur droit 25"/>
          <p:cNvCxnSpPr/>
          <p:nvPr/>
        </p:nvCxnSpPr>
        <p:spPr>
          <a:xfrm>
            <a:off x="818260" y="5157192"/>
            <a:ext cx="0" cy="216024"/>
          </a:xfrm>
          <a:prstGeom prst="line">
            <a:avLst/>
          </a:prstGeom>
          <a:ln w="28575"/>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99093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274638"/>
            <a:ext cx="8394700" cy="1143000"/>
          </a:xfrm>
        </p:spPr>
        <p:txBody>
          <a:bodyPr/>
          <a:lstStyle/>
          <a:p>
            <a:pPr>
              <a:defRPr/>
            </a:pPr>
            <a:r>
              <a:rPr lang="fr-FR" sz="3600" dirty="0" smtClean="0"/>
              <a:t>Exemple 1: marché de plein air</a:t>
            </a:r>
            <a:endParaRPr lang="fr-FR" sz="3600" dirty="0"/>
          </a:p>
        </p:txBody>
      </p:sp>
      <p:sp>
        <p:nvSpPr>
          <p:cNvPr id="3" name="Espace réservé du contenu 2"/>
          <p:cNvSpPr>
            <a:spLocks noGrp="1"/>
          </p:cNvSpPr>
          <p:nvPr>
            <p:ph idx="1"/>
          </p:nvPr>
        </p:nvSpPr>
        <p:spPr>
          <a:xfrm>
            <a:off x="539750" y="1447800"/>
            <a:ext cx="8394700" cy="3709988"/>
          </a:xfrm>
        </p:spPr>
        <p:txBody>
          <a:bodyPr/>
          <a:lstStyle/>
          <a:p>
            <a:pPr algn="just">
              <a:buFont typeface="Wingdings 2" pitchFamily="18" charset="2"/>
              <a:buNone/>
              <a:defRPr/>
            </a:pPr>
            <a:r>
              <a:rPr lang="fr-FR" sz="2400" dirty="0" smtClean="0"/>
              <a:t>V (vendeur) : Bonjour Madame, comment allez-vous ? Et les enfants,  ça va ? J'ai du beau raisin aujourd’hui, tout frais.</a:t>
            </a:r>
          </a:p>
          <a:p>
            <a:pPr algn="just">
              <a:buFont typeface="Wingdings 2" pitchFamily="18" charset="2"/>
              <a:buNone/>
              <a:defRPr/>
            </a:pPr>
            <a:r>
              <a:rPr lang="fr-FR" sz="2400" dirty="0" smtClean="0"/>
              <a:t>C (cliente) : ça va bien, merci. Combien le raisin ? C'est pas encore la pleine saison, non ?</a:t>
            </a:r>
          </a:p>
          <a:p>
            <a:pPr algn="just">
              <a:buFont typeface="Wingdings 2" pitchFamily="18" charset="2"/>
              <a:buNone/>
              <a:defRPr/>
            </a:pPr>
            <a:r>
              <a:rPr lang="fr-FR" sz="2400" dirty="0" smtClean="0"/>
              <a:t>V : c'est pas cher pour vous,  je vous fais un prix, vous avez une grande famille …</a:t>
            </a:r>
          </a:p>
          <a:p>
            <a:pPr algn="just">
              <a:buFont typeface="Wingdings 2" pitchFamily="18" charset="2"/>
              <a:buNone/>
              <a:defRPr/>
            </a:pPr>
            <a:r>
              <a:rPr lang="fr-FR" sz="2400" dirty="0" smtClean="0"/>
              <a:t>C : merci,  c’est sympathique. [...acte d'achat...]. A demain.</a:t>
            </a:r>
          </a:p>
          <a:p>
            <a:pPr algn="just">
              <a:buFont typeface="Wingdings 2" pitchFamily="18" charset="2"/>
              <a:buNone/>
              <a:defRPr/>
            </a:pPr>
            <a:endParaRPr lang="fr-FR" sz="2800" dirty="0"/>
          </a:p>
        </p:txBody>
      </p:sp>
      <p:sp>
        <p:nvSpPr>
          <p:cNvPr id="46085" name="Espace réservé du numéro de diapositive 4"/>
          <p:cNvSpPr>
            <a:spLocks noGrp="1"/>
          </p:cNvSpPr>
          <p:nvPr>
            <p:ph type="sldNum" sz="quarter" idx="11"/>
          </p:nvPr>
        </p:nvSpPr>
        <p:spPr bwMode="auto">
          <a:noFill/>
          <a:ln>
            <a:miter lim="800000"/>
            <a:headEnd/>
            <a:tailEnd/>
          </a:ln>
        </p:spPr>
        <p:txBody>
          <a:bodyPr vert="horz" wrap="square" lIns="91440" tIns="45720" rIns="91440" bIns="45720" numCol="1" anchorCtr="0" compatLnSpc="1">
            <a:prstTxWarp prst="textNoShape">
              <a:avLst/>
            </a:prstTxWarp>
          </a:bodyPr>
          <a:lstStyle/>
          <a:p>
            <a:fld id="{6A8AF156-C525-4A67-AE90-5B75699651CB}" type="slidenum">
              <a:rPr lang="fr-FR" smtClean="0">
                <a:latin typeface="Arial" pitchFamily="34" charset="0"/>
                <a:cs typeface="Arial" pitchFamily="34" charset="0"/>
              </a:rPr>
              <a:pPr/>
              <a:t>24</a:t>
            </a:fld>
            <a:endParaRPr lang="fr-FR" smtClean="0">
              <a:latin typeface="Arial" pitchFamily="34" charset="0"/>
              <a:cs typeface="Arial" pitchFamily="34" charset="0"/>
            </a:endParaRPr>
          </a:p>
        </p:txBody>
      </p:sp>
      <p:sp>
        <p:nvSpPr>
          <p:cNvPr id="7" name="Rectangle 8"/>
          <p:cNvSpPr>
            <a:spLocks noChangeArrowheads="1"/>
          </p:cNvSpPr>
          <p:nvPr/>
        </p:nvSpPr>
        <p:spPr bwMode="auto">
          <a:xfrm>
            <a:off x="539750" y="4797425"/>
            <a:ext cx="8424863" cy="1016000"/>
          </a:xfrm>
          <a:prstGeom prst="rect">
            <a:avLst/>
          </a:prstGeom>
          <a:noFill/>
          <a:ln w="9525">
            <a:noFill/>
            <a:miter lim="800000"/>
            <a:headEnd/>
            <a:tailEnd/>
          </a:ln>
        </p:spPr>
        <p:txBody>
          <a:bodyPr>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000" dirty="0">
                <a:solidFill>
                  <a:schemeClr val="accent3">
                    <a:lumMod val="75000"/>
                  </a:schemeClr>
                </a:solidFill>
                <a:latin typeface="Arial" charset="0"/>
                <a:cs typeface="Arial" charset="0"/>
              </a:rPr>
              <a:t>T : </a:t>
            </a:r>
            <a:r>
              <a:rPr lang="fr-FR" sz="2000" dirty="0" smtClean="0">
                <a:solidFill>
                  <a:schemeClr val="accent3">
                    <a:lumMod val="75000"/>
                  </a:schemeClr>
                </a:solidFill>
                <a:latin typeface="Arial" charset="0"/>
                <a:cs typeface="Arial" charset="0"/>
              </a:rPr>
              <a:t>marchandage = </a:t>
            </a:r>
            <a:r>
              <a:rPr lang="fr-FR" sz="2000" dirty="0">
                <a:solidFill>
                  <a:schemeClr val="accent3">
                    <a:lumMod val="75000"/>
                  </a:schemeClr>
                </a:solidFill>
                <a:latin typeface="Arial" charset="0"/>
                <a:cs typeface="Arial" charset="0"/>
              </a:rPr>
              <a:t>hier le vendeur a vendu des aubergines à sa cliente</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000" dirty="0">
                <a:solidFill>
                  <a:schemeClr val="accent3">
                    <a:lumMod val="75000"/>
                  </a:schemeClr>
                </a:solidFill>
                <a:latin typeface="Arial" charset="0"/>
                <a:cs typeface="Arial" charset="0"/>
              </a:rPr>
              <a:t>la mise = produits sur l'étal, les règles = marchandage</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000" dirty="0">
                <a:solidFill>
                  <a:schemeClr val="accent3">
                    <a:lumMod val="75000"/>
                  </a:schemeClr>
                </a:solidFill>
                <a:latin typeface="Arial" charset="0"/>
                <a:cs typeface="Arial" charset="0"/>
              </a:rPr>
              <a:t>autre jeu en entrelacement : la fidélisation</a:t>
            </a:r>
            <a:endParaRPr lang="fr-FR" sz="3600" dirty="0">
              <a:solidFill>
                <a:schemeClr val="accent3">
                  <a:lumMod val="7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Espace réservé du contenu 7"/>
          <p:cNvGraphicFramePr>
            <a:graphicFrameLocks noGrp="1"/>
          </p:cNvGraphicFramePr>
          <p:nvPr>
            <p:ph idx="1"/>
          </p:nvPr>
        </p:nvGraphicFramePr>
        <p:xfrm>
          <a:off x="250825" y="333375"/>
          <a:ext cx="8610922" cy="5871647"/>
        </p:xfrm>
        <a:graphic>
          <a:graphicData uri="http://schemas.openxmlformats.org/drawingml/2006/table">
            <a:tbl>
              <a:tblPr firstRow="1" bandRow="1">
                <a:tableStyleId>{5940675A-B579-460E-94D1-54222C63F5DA}</a:tableStyleId>
              </a:tblPr>
              <a:tblGrid>
                <a:gridCol w="3619070"/>
                <a:gridCol w="4991852"/>
              </a:tblGrid>
              <a:tr h="1149998">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1400" b="1" i="0" u="none" strike="noStrike" kern="1200" cap="none" spc="0" normalizeH="0" baseline="0" noProof="0" dirty="0" smtClean="0">
                          <a:ln>
                            <a:noFill/>
                          </a:ln>
                          <a:solidFill>
                            <a:srgbClr val="000099"/>
                          </a:solidFill>
                          <a:effectLst/>
                          <a:uLnTx/>
                          <a:uFillTx/>
                          <a:latin typeface="Century Gothic" pitchFamily="34" charset="0"/>
                          <a:ea typeface="Lucida Sans Unicode" charset="0"/>
                          <a:cs typeface="Courier New" pitchFamily="49" charset="0"/>
                        </a:rPr>
                        <a:t>V (vendeur) : Bonjour Madame, comment allez-vous ? Et les enfants,  ça va ? J'ai du beau raisin aujourd’hui, tout frais</a:t>
                      </a:r>
                      <a:endParaRPr kumimoji="0" lang="fr-FR" sz="1400" b="1" i="0" u="none" strike="noStrike" kern="1200" cap="none" spc="0" normalizeH="0" baseline="0" noProof="0" dirty="0" smtClean="0">
                        <a:ln>
                          <a:noFill/>
                        </a:ln>
                        <a:solidFill>
                          <a:srgbClr val="000099"/>
                        </a:solidFill>
                        <a:effectLst/>
                        <a:uLnTx/>
                        <a:uFillTx/>
                        <a:latin typeface="Century Gothic" pitchFamily="34" charset="0"/>
                        <a:cs typeface="Courier New" pitchFamily="49" charset="0"/>
                      </a:endParaRPr>
                    </a:p>
                  </a:txBody>
                  <a:tcPr/>
                </a:tc>
                <a:tc>
                  <a:txBody>
                    <a:bodyPr/>
                    <a:lstStyle/>
                    <a:p>
                      <a:pPr marL="0" indent="0"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Arial" pitchFamily="34" charset="0"/>
                        </a:rPr>
                        <a:t>F</a:t>
                      </a:r>
                      <a:r>
                        <a:rPr lang="fr-FR" sz="1600" b="0" baseline="30000" dirty="0" smtClean="0">
                          <a:solidFill>
                            <a:srgbClr val="000000"/>
                          </a:solidFill>
                          <a:latin typeface="+mn-lt"/>
                          <a:ea typeface="Lucida Sans Unicode" charset="0"/>
                          <a:cs typeface="Arial" pitchFamily="34" charset="0"/>
                        </a:rPr>
                        <a:t>S</a:t>
                      </a:r>
                      <a:r>
                        <a:rPr lang="fr-FR" sz="1600" b="0" dirty="0" smtClean="0">
                          <a:solidFill>
                            <a:srgbClr val="000000"/>
                          </a:solidFill>
                          <a:latin typeface="+mn-lt"/>
                          <a:ea typeface="Lucida Sans Unicode" charset="0"/>
                          <a:cs typeface="Arial" pitchFamily="34" charset="0"/>
                        </a:rPr>
                        <a:t>(phatique), F</a:t>
                      </a:r>
                      <a:r>
                        <a:rPr lang="fr-FR" sz="1600" b="0" baseline="30000" dirty="0" smtClean="0">
                          <a:solidFill>
                            <a:srgbClr val="000000"/>
                          </a:solidFill>
                          <a:latin typeface="+mn-lt"/>
                          <a:ea typeface="Lucida Sans Unicode" charset="0"/>
                          <a:cs typeface="Arial" pitchFamily="34" charset="0"/>
                        </a:rPr>
                        <a:t>S</a:t>
                      </a:r>
                      <a:r>
                        <a:rPr lang="fr-FR" sz="1600" b="0" dirty="0" smtClean="0">
                          <a:solidFill>
                            <a:srgbClr val="000000"/>
                          </a:solidFill>
                          <a:latin typeface="+mn-lt"/>
                          <a:ea typeface="Lucida Sans Unicode" charset="0"/>
                          <a:cs typeface="Arial" pitchFamily="34" charset="0"/>
                        </a:rPr>
                        <a:t>(x) : raisin(x)</a:t>
                      </a:r>
                    </a:p>
                    <a:p>
                      <a:pPr marL="0" indent="0"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Arial" pitchFamily="34" charset="0"/>
                        </a:rPr>
                        <a:t>	</a:t>
                      </a:r>
                      <a:r>
                        <a:rPr kumimoji="0" lang="fr-FR" sz="1600" kern="1200" dirty="0" smtClean="0">
                          <a:solidFill>
                            <a:schemeClr val="tx1"/>
                          </a:solidFill>
                          <a:latin typeface="+mn-lt"/>
                          <a:ea typeface="+mn-ea"/>
                          <a:cs typeface="+mn-cs"/>
                        </a:rPr>
                        <a:t>S = Directif ;</a:t>
                      </a:r>
                      <a:r>
                        <a:rPr kumimoji="0" lang="fr-FR" sz="1600" kern="1200" baseline="0" dirty="0" smtClean="0">
                          <a:solidFill>
                            <a:schemeClr val="tx1"/>
                          </a:solidFill>
                          <a:latin typeface="+mn-lt"/>
                          <a:ea typeface="+mn-ea"/>
                          <a:cs typeface="+mn-cs"/>
                        </a:rPr>
                        <a:t> </a:t>
                      </a:r>
                      <a:r>
                        <a:rPr lang="fr-FR" sz="1600" b="0" dirty="0" smtClean="0">
                          <a:solidFill>
                            <a:srgbClr val="000000"/>
                          </a:solidFill>
                          <a:latin typeface="+mn-lt"/>
                          <a:ea typeface="Lucida Sans Unicode" charset="0"/>
                          <a:cs typeface="Arial" pitchFamily="34" charset="0"/>
                        </a:rPr>
                        <a:t>B</a:t>
                      </a:r>
                      <a:r>
                        <a:rPr lang="fr-FR" sz="1600" b="0" baseline="30000" dirty="0" smtClean="0">
                          <a:solidFill>
                            <a:srgbClr val="000000"/>
                          </a:solidFill>
                          <a:latin typeface="+mn-lt"/>
                          <a:ea typeface="Lucida Sans Unicode" charset="0"/>
                          <a:cs typeface="Arial" pitchFamily="34" charset="0"/>
                        </a:rPr>
                        <a:t>1</a:t>
                      </a:r>
                      <a:r>
                        <a:rPr lang="fr-FR" sz="1600" b="0" baseline="-25000" dirty="0" smtClean="0">
                          <a:solidFill>
                            <a:srgbClr val="000000"/>
                          </a:solidFill>
                          <a:latin typeface="+mn-lt"/>
                          <a:ea typeface="Lucida Sans Unicode" charset="0"/>
                          <a:cs typeface="Arial" pitchFamily="34" charset="0"/>
                        </a:rPr>
                        <a:t>V</a:t>
                      </a:r>
                      <a:r>
                        <a:rPr lang="fr-FR" sz="1600" b="0" dirty="0" smtClean="0">
                          <a:solidFill>
                            <a:srgbClr val="000000"/>
                          </a:solidFill>
                          <a:latin typeface="+mn-lt"/>
                          <a:ea typeface="Lucida Sans Unicode" charset="0"/>
                          <a:cs typeface="Arial" pitchFamily="34" charset="0"/>
                        </a:rPr>
                        <a:t> = vendre(x) ; B</a:t>
                      </a:r>
                      <a:r>
                        <a:rPr lang="fr-FR" sz="1600" b="0" baseline="30000" dirty="0" smtClean="0">
                          <a:solidFill>
                            <a:srgbClr val="000000"/>
                          </a:solidFill>
                          <a:latin typeface="+mn-lt"/>
                          <a:ea typeface="Lucida Sans Unicode" charset="0"/>
                          <a:cs typeface="Arial" pitchFamily="34" charset="0"/>
                        </a:rPr>
                        <a:t>2</a:t>
                      </a:r>
                      <a:r>
                        <a:rPr lang="fr-FR" sz="1600" b="0" baseline="-25000" dirty="0" smtClean="0">
                          <a:solidFill>
                            <a:srgbClr val="000000"/>
                          </a:solidFill>
                          <a:latin typeface="+mn-lt"/>
                          <a:ea typeface="Lucida Sans Unicode" charset="0"/>
                          <a:cs typeface="Arial" pitchFamily="34" charset="0"/>
                        </a:rPr>
                        <a:t>V</a:t>
                      </a:r>
                      <a:r>
                        <a:rPr lang="fr-FR" sz="1600" b="0" dirty="0" smtClean="0">
                          <a:solidFill>
                            <a:srgbClr val="000000"/>
                          </a:solidFill>
                          <a:latin typeface="+mn-lt"/>
                          <a:ea typeface="Lucida Sans Unicode" charset="0"/>
                          <a:cs typeface="Arial" pitchFamily="34" charset="0"/>
                        </a:rPr>
                        <a:t> = fidéliser(C)</a:t>
                      </a:r>
                    </a:p>
                    <a:p>
                      <a:pPr marL="0" indent="0"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Arial" pitchFamily="34" charset="0"/>
                        </a:rPr>
                        <a:t>	G</a:t>
                      </a:r>
                      <a:r>
                        <a:rPr lang="fr-FR" sz="1600" b="0" baseline="30000" dirty="0" smtClean="0">
                          <a:solidFill>
                            <a:srgbClr val="000000"/>
                          </a:solidFill>
                          <a:latin typeface="+mn-lt"/>
                          <a:ea typeface="Lucida Sans Unicode" charset="0"/>
                          <a:cs typeface="Arial" pitchFamily="34" charset="0"/>
                        </a:rPr>
                        <a:t>E1</a:t>
                      </a:r>
                      <a:r>
                        <a:rPr lang="fr-FR" sz="1600" b="0" baseline="-25000" dirty="0" smtClean="0">
                          <a:solidFill>
                            <a:srgbClr val="000000"/>
                          </a:solidFill>
                          <a:latin typeface="+mn-lt"/>
                          <a:ea typeface="Lucida Sans Unicode" charset="0"/>
                          <a:cs typeface="Arial" pitchFamily="34" charset="0"/>
                        </a:rPr>
                        <a:t>V</a:t>
                      </a:r>
                      <a:r>
                        <a:rPr lang="fr-FR" sz="1600" b="0" dirty="0" smtClean="0">
                          <a:solidFill>
                            <a:srgbClr val="000000"/>
                          </a:solidFill>
                          <a:latin typeface="+mn-lt"/>
                          <a:ea typeface="Lucida Sans Unicode" charset="0"/>
                          <a:cs typeface="Arial" pitchFamily="34" charset="0"/>
                        </a:rPr>
                        <a:t>(x) = Marge(x).Poids(x) avec Poids(x)&gt;0 ;</a:t>
                      </a:r>
                    </a:p>
                    <a:p>
                      <a:pPr marL="0" indent="0"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Arial" pitchFamily="34" charset="0"/>
                        </a:rPr>
                        <a:t>G</a:t>
                      </a:r>
                      <a:r>
                        <a:rPr lang="fr-FR" sz="1600" b="0" baseline="30000" dirty="0" smtClean="0">
                          <a:solidFill>
                            <a:srgbClr val="000000"/>
                          </a:solidFill>
                          <a:latin typeface="+mn-lt"/>
                          <a:ea typeface="Lucida Sans Unicode" charset="0"/>
                          <a:cs typeface="Arial" pitchFamily="34" charset="0"/>
                        </a:rPr>
                        <a:t>E2</a:t>
                      </a:r>
                      <a:r>
                        <a:rPr lang="fr-FR" sz="1600" b="0" baseline="-25000" dirty="0" smtClean="0">
                          <a:solidFill>
                            <a:srgbClr val="000000"/>
                          </a:solidFill>
                          <a:latin typeface="+mn-lt"/>
                          <a:ea typeface="Lucida Sans Unicode" charset="0"/>
                          <a:cs typeface="Arial" pitchFamily="34" charset="0"/>
                        </a:rPr>
                        <a:t>V</a:t>
                      </a:r>
                      <a:r>
                        <a:rPr lang="fr-FR" sz="1600" b="0" dirty="0" smtClean="0">
                          <a:solidFill>
                            <a:srgbClr val="000000"/>
                          </a:solidFill>
                          <a:latin typeface="+mn-lt"/>
                          <a:ea typeface="Lucida Sans Unicode" charset="0"/>
                          <a:cs typeface="Arial" pitchFamily="34" charset="0"/>
                        </a:rPr>
                        <a:t>(C) = G</a:t>
                      </a:r>
                      <a:r>
                        <a:rPr lang="fr-FR" sz="1600" b="0" baseline="30000" dirty="0" smtClean="0">
                          <a:solidFill>
                            <a:srgbClr val="000000"/>
                          </a:solidFill>
                          <a:latin typeface="+mn-lt"/>
                          <a:ea typeface="Lucida Sans Unicode" charset="0"/>
                          <a:cs typeface="Arial" pitchFamily="34" charset="0"/>
                        </a:rPr>
                        <a:t>E1</a:t>
                      </a:r>
                      <a:r>
                        <a:rPr lang="fr-FR" sz="1600" b="0" baseline="-25000" dirty="0" smtClean="0">
                          <a:solidFill>
                            <a:srgbClr val="000000"/>
                          </a:solidFill>
                          <a:latin typeface="+mn-lt"/>
                          <a:ea typeface="Lucida Sans Unicode" charset="0"/>
                          <a:cs typeface="Arial" pitchFamily="34" charset="0"/>
                        </a:rPr>
                        <a:t>V</a:t>
                      </a:r>
                      <a:r>
                        <a:rPr lang="fr-FR" sz="1600" b="0" dirty="0" smtClean="0">
                          <a:solidFill>
                            <a:srgbClr val="000000"/>
                          </a:solidFill>
                          <a:latin typeface="+mn-lt"/>
                          <a:ea typeface="Lucida Sans Unicode" charset="0"/>
                          <a:cs typeface="Arial" pitchFamily="34" charset="0"/>
                        </a:rPr>
                        <a:t>(z) : z </a:t>
                      </a:r>
                      <a:r>
                        <a:rPr lang="fr-FR" sz="1600" b="0" dirty="0" smtClean="0">
                          <a:solidFill>
                            <a:srgbClr val="000000"/>
                          </a:solidFill>
                          <a:latin typeface="+mn-lt"/>
                          <a:ea typeface="Lucida Sans Unicode" charset="0"/>
                          <a:cs typeface="Arial" pitchFamily="34" charset="0"/>
                          <a:sym typeface="Symbol"/>
                        </a:rPr>
                        <a:t></a:t>
                      </a:r>
                      <a:r>
                        <a:rPr lang="fr-FR" sz="1600" b="0" dirty="0" smtClean="0">
                          <a:solidFill>
                            <a:srgbClr val="000000"/>
                          </a:solidFill>
                          <a:latin typeface="+mn-lt"/>
                          <a:ea typeface="Lucida Sans Unicode" charset="0"/>
                          <a:cs typeface="Arial" pitchFamily="34" charset="0"/>
                        </a:rPr>
                        <a:t> X</a:t>
                      </a:r>
                    </a:p>
                  </a:txBody>
                  <a:tcPr/>
                </a:tc>
              </a:tr>
              <a:tr h="38865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Le gain espéré </a:t>
                      </a:r>
                      <a:r>
                        <a:rPr kumimoji="0" lang="fr-FR" sz="1400" b="0" i="0"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G</a:t>
                      </a:r>
                      <a:r>
                        <a:rPr kumimoji="0" lang="fr-FR" sz="1400" b="0" i="0" u="none" strike="noStrike" kern="1200" cap="none" spc="0" normalizeH="0" baseline="30000" noProof="0" dirty="0" smtClean="0">
                          <a:ln>
                            <a:noFill/>
                          </a:ln>
                          <a:solidFill>
                            <a:srgbClr val="C00000"/>
                          </a:solidFill>
                          <a:effectLst/>
                          <a:uLnTx/>
                          <a:uFillTx/>
                          <a:latin typeface="Arial" charset="0"/>
                          <a:ea typeface="Lucida Sans Unicode" charset="0"/>
                          <a:cs typeface="Lucida Sans Unicode" charset="0"/>
                        </a:rPr>
                        <a:t>E2</a:t>
                      </a:r>
                      <a:r>
                        <a:rPr kumimoji="0" lang="fr-FR" sz="1400" b="0" i="0"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 </a:t>
                      </a:r>
                      <a:r>
                        <a:rPr kumimoji="0" lang="fr-FR" sz="1400" b="0" i="1"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du vendeur est de fidéliser la cliente</a:t>
                      </a:r>
                      <a:r>
                        <a:rPr kumimoji="0" lang="fr-FR" sz="1400" b="1" i="1"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a:t>
                      </a:r>
                    </a:p>
                  </a:txBody>
                  <a:tcPr/>
                </a:tc>
                <a:tc hMerge="1">
                  <a:txBody>
                    <a:bodyPr/>
                    <a:lstStyle/>
                    <a:p>
                      <a:endParaRPr lang="fr-FR" dirty="0"/>
                    </a:p>
                  </a:txBody>
                  <a:tcPr/>
                </a:tc>
              </a:tr>
              <a:tr h="862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99"/>
                          </a:solidFill>
                          <a:effectLst/>
                          <a:uLnTx/>
                          <a:uFillTx/>
                          <a:latin typeface="Century Gothic" pitchFamily="34" charset="0"/>
                          <a:ea typeface="Lucida Sans Unicode" charset="0"/>
                          <a:cs typeface="Courier New" pitchFamily="49" charset="0"/>
                        </a:rPr>
                        <a:t>C (cliente) : ça va bien, merci.  Combien le raisin ? C'est pas encore la pleine saison, non ?</a:t>
                      </a:r>
                    </a:p>
                  </a:txBody>
                  <a:tcPr/>
                </a:tc>
                <a:tc>
                  <a: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Lucida Sans Unicode" charset="0"/>
                        </a:rPr>
                        <a:t>C : F</a:t>
                      </a:r>
                      <a:r>
                        <a:rPr lang="fr-FR" sz="1600" b="0" baseline="30000" dirty="0" smtClean="0">
                          <a:solidFill>
                            <a:srgbClr val="000000"/>
                          </a:solidFill>
                          <a:latin typeface="+mn-lt"/>
                          <a:ea typeface="Lucida Sans Unicode" charset="0"/>
                          <a:cs typeface="Lucida Sans Unicode" charset="0"/>
                        </a:rPr>
                        <a:t>S</a:t>
                      </a:r>
                      <a:r>
                        <a:rPr lang="fr-FR" sz="1600" b="0" dirty="0" smtClean="0">
                          <a:solidFill>
                            <a:srgbClr val="000000"/>
                          </a:solidFill>
                          <a:latin typeface="+mn-lt"/>
                          <a:ea typeface="Lucida Sans Unicode" charset="0"/>
                          <a:cs typeface="Lucida Sans Unicode" charset="0"/>
                        </a:rPr>
                        <a:t>(phatique), F</a:t>
                      </a:r>
                      <a:r>
                        <a:rPr lang="fr-FR" sz="1600" b="0" baseline="30000" dirty="0" smtClean="0">
                          <a:solidFill>
                            <a:srgbClr val="000000"/>
                          </a:solidFill>
                          <a:latin typeface="+mn-lt"/>
                          <a:ea typeface="Lucida Sans Unicode" charset="0"/>
                          <a:cs typeface="Lucida Sans Unicode" charset="0"/>
                        </a:rPr>
                        <a:t>FS</a:t>
                      </a:r>
                      <a:r>
                        <a:rPr lang="fr-FR" sz="1600" b="0" dirty="0" smtClean="0">
                          <a:solidFill>
                            <a:srgbClr val="000000"/>
                          </a:solidFill>
                          <a:latin typeface="+mn-lt"/>
                          <a:ea typeface="Lucida Sans Unicode" charset="0"/>
                          <a:cs typeface="Lucida Sans Unicode" charset="0"/>
                        </a:rPr>
                        <a:t>(y) : prix(y)</a:t>
                      </a:r>
                    </a:p>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Lucida Sans Unicode" charset="0"/>
                        </a:rPr>
                        <a:t>	</a:t>
                      </a:r>
                      <a:r>
                        <a:rPr kumimoji="0" lang="fr-FR" sz="1600" kern="1200" dirty="0" smtClean="0">
                          <a:solidFill>
                            <a:schemeClr val="tx1"/>
                          </a:solidFill>
                          <a:latin typeface="+mn-lt"/>
                          <a:ea typeface="+mn-ea"/>
                          <a:cs typeface="+mn-cs"/>
                        </a:rPr>
                        <a:t>S = Négociation </a:t>
                      </a:r>
                      <a:r>
                        <a:rPr lang="fr-FR" sz="1600" b="0" dirty="0" smtClean="0">
                          <a:solidFill>
                            <a:srgbClr val="000000"/>
                          </a:solidFill>
                          <a:latin typeface="+mn-lt"/>
                          <a:ea typeface="Lucida Sans Unicode" charset="0"/>
                          <a:cs typeface="Lucida Sans Unicode" charset="0"/>
                        </a:rPr>
                        <a:t>B</a:t>
                      </a:r>
                      <a:r>
                        <a:rPr lang="fr-FR" sz="1600" b="0" baseline="30000" dirty="0" smtClean="0">
                          <a:solidFill>
                            <a:srgbClr val="000000"/>
                          </a:solidFill>
                          <a:latin typeface="+mn-lt"/>
                          <a:ea typeface="Lucida Sans Unicode" charset="0"/>
                          <a:cs typeface="Lucida Sans Unicode" charset="0"/>
                        </a:rPr>
                        <a:t>1</a:t>
                      </a:r>
                      <a:r>
                        <a:rPr lang="fr-FR" sz="1600" b="0" baseline="-25000" dirty="0" smtClean="0">
                          <a:solidFill>
                            <a:srgbClr val="000000"/>
                          </a:solidFill>
                          <a:latin typeface="+mn-lt"/>
                          <a:ea typeface="Lucida Sans Unicode" charset="0"/>
                          <a:cs typeface="Lucida Sans Unicode" charset="0"/>
                        </a:rPr>
                        <a:t>C</a:t>
                      </a:r>
                      <a:r>
                        <a:rPr lang="fr-FR" sz="1600" b="0" dirty="0" smtClean="0">
                          <a:solidFill>
                            <a:srgbClr val="000000"/>
                          </a:solidFill>
                          <a:latin typeface="+mn-lt"/>
                          <a:ea typeface="Lucida Sans Unicode" charset="0"/>
                          <a:cs typeface="Lucida Sans Unicode" charset="0"/>
                        </a:rPr>
                        <a:t> = acheter(x) : raisin(x)</a:t>
                      </a:r>
                    </a:p>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Lucida Sans Unicode" charset="0"/>
                        </a:rPr>
                        <a:t>	G</a:t>
                      </a:r>
                      <a:r>
                        <a:rPr lang="fr-FR" sz="1600" b="0" baseline="30000" dirty="0" smtClean="0">
                          <a:solidFill>
                            <a:srgbClr val="000000"/>
                          </a:solidFill>
                          <a:latin typeface="+mn-lt"/>
                          <a:ea typeface="Lucida Sans Unicode" charset="0"/>
                          <a:cs typeface="Lucida Sans Unicode" charset="0"/>
                        </a:rPr>
                        <a:t>E1</a:t>
                      </a:r>
                      <a:r>
                        <a:rPr lang="fr-FR" sz="1600" b="0" baseline="-25000" dirty="0" smtClean="0">
                          <a:solidFill>
                            <a:srgbClr val="000000"/>
                          </a:solidFill>
                          <a:latin typeface="+mn-lt"/>
                          <a:ea typeface="Lucida Sans Unicode" charset="0"/>
                          <a:cs typeface="Lucida Sans Unicode" charset="0"/>
                        </a:rPr>
                        <a:t>C</a:t>
                      </a:r>
                      <a:r>
                        <a:rPr lang="fr-FR" sz="1600" b="0" dirty="0" smtClean="0">
                          <a:solidFill>
                            <a:srgbClr val="000000"/>
                          </a:solidFill>
                          <a:latin typeface="+mn-lt"/>
                          <a:ea typeface="Lucida Sans Unicode" charset="0"/>
                          <a:cs typeface="Lucida Sans Unicode" charset="0"/>
                        </a:rPr>
                        <a:t>(x) &gt; G</a:t>
                      </a:r>
                      <a:r>
                        <a:rPr lang="fr-FR" sz="1600" b="0" baseline="30000" dirty="0" smtClean="0">
                          <a:solidFill>
                            <a:srgbClr val="000000"/>
                          </a:solidFill>
                          <a:latin typeface="+mn-lt"/>
                          <a:ea typeface="Lucida Sans Unicode" charset="0"/>
                          <a:cs typeface="Lucida Sans Unicode" charset="0"/>
                        </a:rPr>
                        <a:t>E1</a:t>
                      </a:r>
                      <a:r>
                        <a:rPr lang="fr-FR" sz="1600" b="0" baseline="-25000" dirty="0" smtClean="0">
                          <a:solidFill>
                            <a:srgbClr val="000000"/>
                          </a:solidFill>
                          <a:latin typeface="+mn-lt"/>
                          <a:ea typeface="Lucida Sans Unicode" charset="0"/>
                          <a:cs typeface="Lucida Sans Unicode" charset="0"/>
                        </a:rPr>
                        <a:t>V</a:t>
                      </a:r>
                      <a:r>
                        <a:rPr lang="fr-FR" sz="1600" b="0" dirty="0" smtClean="0">
                          <a:solidFill>
                            <a:srgbClr val="000000"/>
                          </a:solidFill>
                          <a:latin typeface="+mn-lt"/>
                          <a:ea typeface="Lucida Sans Unicode" charset="0"/>
                          <a:cs typeface="Lucida Sans Unicode" charset="0"/>
                        </a:rPr>
                        <a:t>(x)</a:t>
                      </a:r>
                      <a:endParaRPr lang="fr-FR" sz="1600" b="0" dirty="0">
                        <a:latin typeface="+mn-lt"/>
                      </a:endParaRPr>
                    </a:p>
                  </a:txBody>
                  <a:tcPr/>
                </a:tc>
              </a:tr>
              <a:tr h="388657">
                <a:tc gridSpan="2">
                  <a:txBody>
                    <a:bodyPr/>
                    <a:lstStyle/>
                    <a:p>
                      <a:r>
                        <a:rPr kumimoji="0" lang="fr-FR" sz="1400" b="0" i="1"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Le gain espéré de la cliente est de payer  le raisin moins cher que ne l’attend le vendeur</a:t>
                      </a:r>
                      <a:endParaRPr lang="fr-FR" sz="1400" dirty="0"/>
                    </a:p>
                  </a:txBody>
                  <a:tcPr/>
                </a:tc>
                <a:tc hMerge="1">
                  <a:txBody>
                    <a:bodyPr/>
                    <a:lstStyle/>
                    <a:p>
                      <a:endParaRPr lang="fr-FR" dirty="0"/>
                    </a:p>
                  </a:txBody>
                  <a:tcPr/>
                </a:tc>
              </a:tr>
              <a:tr h="7666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kern="1200" dirty="0" smtClean="0">
                          <a:solidFill>
                            <a:srgbClr val="000099"/>
                          </a:solidFill>
                          <a:latin typeface="Century Gothic" pitchFamily="34" charset="0"/>
                          <a:ea typeface="Lucida Sans Unicode" charset="0"/>
                          <a:cs typeface="Courier New" pitchFamily="49" charset="0"/>
                        </a:rPr>
                        <a:t>V : c'est pas cher pour vous, je vous fais un prix, vous avez une grande famille …</a:t>
                      </a:r>
                      <a:endParaRPr lang="fr-FR" sz="1200" b="1" kern="1200" dirty="0" smtClean="0">
                        <a:solidFill>
                          <a:srgbClr val="000099"/>
                        </a:solidFill>
                        <a:latin typeface="Century Gothic" pitchFamily="34" charset="0"/>
                        <a:ea typeface="Lucida Sans Unicode" charset="0"/>
                        <a:cs typeface="Courier New" pitchFamily="49" charset="0"/>
                      </a:endParaRPr>
                    </a:p>
                  </a:txBody>
                  <a:tcPr/>
                </a:tc>
                <a:tc>
                  <a: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Lucida Sans Unicode" charset="0"/>
                        </a:rPr>
                        <a:t>F</a:t>
                      </a:r>
                      <a:r>
                        <a:rPr lang="fr-FR" sz="1600" b="0" baseline="30000" dirty="0" smtClean="0">
                          <a:solidFill>
                            <a:srgbClr val="000000"/>
                          </a:solidFill>
                          <a:latin typeface="+mn-lt"/>
                          <a:ea typeface="Lucida Sans Unicode" charset="0"/>
                          <a:cs typeface="Lucida Sans Unicode" charset="0"/>
                        </a:rPr>
                        <a:t>S</a:t>
                      </a:r>
                      <a:r>
                        <a:rPr lang="fr-FR" sz="1600" b="0" dirty="0" smtClean="0">
                          <a:solidFill>
                            <a:srgbClr val="000000"/>
                          </a:solidFill>
                          <a:latin typeface="+mn-lt"/>
                          <a:ea typeface="Lucida Sans Unicode" charset="0"/>
                          <a:cs typeface="Lucida Sans Unicode" charset="0"/>
                        </a:rPr>
                        <a:t>(y), F</a:t>
                      </a:r>
                      <a:r>
                        <a:rPr lang="fr-FR" sz="1600" b="0" baseline="30000" dirty="0" smtClean="0">
                          <a:solidFill>
                            <a:srgbClr val="000000"/>
                          </a:solidFill>
                          <a:latin typeface="+mn-lt"/>
                          <a:ea typeface="Lucida Sans Unicode" charset="0"/>
                          <a:cs typeface="Lucida Sans Unicode" charset="0"/>
                        </a:rPr>
                        <a:t>S</a:t>
                      </a:r>
                      <a:r>
                        <a:rPr lang="fr-FR" sz="1600" b="0" dirty="0" smtClean="0">
                          <a:solidFill>
                            <a:srgbClr val="000000"/>
                          </a:solidFill>
                          <a:latin typeface="+mn-lt"/>
                          <a:ea typeface="Lucida Sans Unicode" charset="0"/>
                          <a:cs typeface="Lucida Sans Unicode" charset="0"/>
                        </a:rPr>
                        <a:t>(phatique) </a:t>
                      </a:r>
                      <a:r>
                        <a:rPr kumimoji="0" lang="fr-FR" sz="1600" kern="1200" dirty="0" smtClean="0">
                          <a:solidFill>
                            <a:schemeClr val="tx1"/>
                          </a:solidFill>
                          <a:latin typeface="+mn-lt"/>
                          <a:ea typeface="+mn-ea"/>
                          <a:cs typeface="+mn-cs"/>
                        </a:rPr>
                        <a:t>S = Négociation</a:t>
                      </a:r>
                      <a:endParaRPr lang="fr-FR" sz="1600" b="0" dirty="0" smtClean="0">
                        <a:solidFill>
                          <a:srgbClr val="000000"/>
                        </a:solidFill>
                        <a:latin typeface="+mn-lt"/>
                        <a:ea typeface="Lucida Sans Unicode" charset="0"/>
                        <a:cs typeface="Lucida Sans Unicode" charset="0"/>
                      </a:endParaRPr>
                    </a:p>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Lucida Sans Unicode" charset="0"/>
                        </a:rPr>
                        <a:t>	</a:t>
                      </a:r>
                      <a:r>
                        <a:rPr lang="en-US" sz="1600" b="0" dirty="0" smtClean="0">
                          <a:solidFill>
                            <a:srgbClr val="000000"/>
                          </a:solidFill>
                          <a:latin typeface="+mn-lt"/>
                          <a:ea typeface="Lucida Sans Unicode" charset="0"/>
                          <a:cs typeface="Lucida Sans Unicode" charset="0"/>
                        </a:rPr>
                        <a:t>G</a:t>
                      </a:r>
                      <a:r>
                        <a:rPr lang="en-US" sz="1600" b="0" baseline="30000" dirty="0" smtClean="0">
                          <a:solidFill>
                            <a:srgbClr val="000000"/>
                          </a:solidFill>
                          <a:latin typeface="+mn-lt"/>
                          <a:ea typeface="Lucida Sans Unicode" charset="0"/>
                          <a:cs typeface="Lucida Sans Unicode" charset="0"/>
                        </a:rPr>
                        <a:t>1</a:t>
                      </a:r>
                      <a:r>
                        <a:rPr lang="en-US" sz="1600" b="0" baseline="-25000" dirty="0" smtClean="0">
                          <a:solidFill>
                            <a:srgbClr val="000000"/>
                          </a:solidFill>
                          <a:latin typeface="+mn-lt"/>
                          <a:ea typeface="Lucida Sans Unicode" charset="0"/>
                          <a:cs typeface="Lucida Sans Unicode" charset="0"/>
                        </a:rPr>
                        <a:t>V</a:t>
                      </a:r>
                      <a:r>
                        <a:rPr lang="en-US" sz="1600" b="0" dirty="0" smtClean="0">
                          <a:solidFill>
                            <a:srgbClr val="000000"/>
                          </a:solidFill>
                          <a:latin typeface="+mn-lt"/>
                          <a:ea typeface="Lucida Sans Unicode" charset="0"/>
                          <a:cs typeface="Lucida Sans Unicode" charset="0"/>
                        </a:rPr>
                        <a:t>(x)&lt; G</a:t>
                      </a:r>
                      <a:r>
                        <a:rPr lang="en-US" sz="1600" b="0" baseline="30000" dirty="0" smtClean="0">
                          <a:solidFill>
                            <a:srgbClr val="000000"/>
                          </a:solidFill>
                          <a:latin typeface="+mn-lt"/>
                          <a:ea typeface="Lucida Sans Unicode" charset="0"/>
                          <a:cs typeface="Lucida Sans Unicode" charset="0"/>
                        </a:rPr>
                        <a:t>E1</a:t>
                      </a:r>
                      <a:r>
                        <a:rPr lang="en-US" sz="1600" b="0" baseline="-25000" dirty="0" smtClean="0">
                          <a:solidFill>
                            <a:srgbClr val="000000"/>
                          </a:solidFill>
                          <a:latin typeface="+mn-lt"/>
                          <a:ea typeface="Lucida Sans Unicode" charset="0"/>
                          <a:cs typeface="Lucida Sans Unicode" charset="0"/>
                        </a:rPr>
                        <a:t>V</a:t>
                      </a:r>
                      <a:r>
                        <a:rPr lang="en-US" sz="1600" b="0" dirty="0" smtClean="0">
                          <a:solidFill>
                            <a:srgbClr val="000000"/>
                          </a:solidFill>
                          <a:latin typeface="+mn-lt"/>
                          <a:ea typeface="Lucida Sans Unicode" charset="0"/>
                          <a:cs typeface="Lucida Sans Unicode" charset="0"/>
                        </a:rPr>
                        <a:t>(x) ;  G</a:t>
                      </a:r>
                      <a:r>
                        <a:rPr lang="en-US" sz="1600" b="0" baseline="30000" dirty="0" smtClean="0">
                          <a:solidFill>
                            <a:srgbClr val="000000"/>
                          </a:solidFill>
                          <a:latin typeface="+mn-lt"/>
                          <a:ea typeface="Lucida Sans Unicode" charset="0"/>
                          <a:cs typeface="Lucida Sans Unicode" charset="0"/>
                        </a:rPr>
                        <a:t>1</a:t>
                      </a:r>
                      <a:r>
                        <a:rPr lang="en-US" sz="1600" b="0" baseline="-25000" dirty="0" smtClean="0">
                          <a:solidFill>
                            <a:srgbClr val="000000"/>
                          </a:solidFill>
                          <a:latin typeface="+mn-lt"/>
                          <a:ea typeface="Lucida Sans Unicode" charset="0"/>
                          <a:cs typeface="Lucida Sans Unicode" charset="0"/>
                        </a:rPr>
                        <a:t>C</a:t>
                      </a:r>
                      <a:r>
                        <a:rPr lang="en-US" sz="1600" b="0" dirty="0" smtClean="0">
                          <a:solidFill>
                            <a:srgbClr val="000000"/>
                          </a:solidFill>
                          <a:latin typeface="+mn-lt"/>
                          <a:ea typeface="Lucida Sans Unicode" charset="0"/>
                          <a:cs typeface="Lucida Sans Unicode" charset="0"/>
                        </a:rPr>
                        <a:t>(x) = G</a:t>
                      </a:r>
                      <a:r>
                        <a:rPr lang="en-US" sz="1600" b="0" baseline="30000" dirty="0" smtClean="0">
                          <a:solidFill>
                            <a:srgbClr val="000000"/>
                          </a:solidFill>
                          <a:latin typeface="+mn-lt"/>
                          <a:ea typeface="Lucida Sans Unicode" charset="0"/>
                          <a:cs typeface="Lucida Sans Unicode" charset="0"/>
                        </a:rPr>
                        <a:t>E1</a:t>
                      </a:r>
                      <a:r>
                        <a:rPr lang="en-US" sz="1600" b="0" baseline="-25000" dirty="0" smtClean="0">
                          <a:solidFill>
                            <a:srgbClr val="000000"/>
                          </a:solidFill>
                          <a:latin typeface="+mn-lt"/>
                          <a:ea typeface="Lucida Sans Unicode" charset="0"/>
                          <a:cs typeface="Lucida Sans Unicode" charset="0"/>
                        </a:rPr>
                        <a:t>C</a:t>
                      </a:r>
                      <a:r>
                        <a:rPr lang="en-US" sz="1600" b="0" dirty="0" smtClean="0">
                          <a:solidFill>
                            <a:srgbClr val="000000"/>
                          </a:solidFill>
                          <a:latin typeface="+mn-lt"/>
                          <a:ea typeface="Lucida Sans Unicode" charset="0"/>
                          <a:cs typeface="Lucida Sans Unicode" charset="0"/>
                        </a:rPr>
                        <a:t>(x)&gt; G</a:t>
                      </a:r>
                      <a:r>
                        <a:rPr lang="en-US" sz="1600" b="0" baseline="30000" dirty="0" smtClean="0">
                          <a:solidFill>
                            <a:srgbClr val="000000"/>
                          </a:solidFill>
                          <a:latin typeface="+mn-lt"/>
                          <a:ea typeface="Lucida Sans Unicode" charset="0"/>
                          <a:cs typeface="Lucida Sans Unicode" charset="0"/>
                        </a:rPr>
                        <a:t>E1</a:t>
                      </a:r>
                      <a:r>
                        <a:rPr lang="en-US" sz="1600" b="0" baseline="-25000" dirty="0" smtClean="0">
                          <a:solidFill>
                            <a:srgbClr val="000000"/>
                          </a:solidFill>
                          <a:latin typeface="+mn-lt"/>
                          <a:ea typeface="Lucida Sans Unicode" charset="0"/>
                          <a:cs typeface="Lucida Sans Unicode" charset="0"/>
                        </a:rPr>
                        <a:t>V</a:t>
                      </a:r>
                      <a:r>
                        <a:rPr lang="en-US" sz="1600" b="0" dirty="0" smtClean="0">
                          <a:solidFill>
                            <a:srgbClr val="000000"/>
                          </a:solidFill>
                          <a:latin typeface="+mn-lt"/>
                          <a:ea typeface="Lucida Sans Unicode" charset="0"/>
                          <a:cs typeface="Lucida Sans Unicode" charset="0"/>
                        </a:rPr>
                        <a:t>(x) ;  G</a:t>
                      </a:r>
                      <a:r>
                        <a:rPr lang="en-US" sz="1600" b="0" baseline="30000" dirty="0" smtClean="0">
                          <a:solidFill>
                            <a:srgbClr val="000000"/>
                          </a:solidFill>
                          <a:latin typeface="+mn-lt"/>
                          <a:ea typeface="Lucida Sans Unicode" charset="0"/>
                          <a:cs typeface="Lucida Sans Unicode" charset="0"/>
                        </a:rPr>
                        <a:t>E2</a:t>
                      </a:r>
                      <a:r>
                        <a:rPr lang="en-US" sz="1600" b="0" baseline="-25000" dirty="0" smtClean="0">
                          <a:solidFill>
                            <a:srgbClr val="000000"/>
                          </a:solidFill>
                          <a:latin typeface="+mn-lt"/>
                          <a:ea typeface="Lucida Sans Unicode" charset="0"/>
                          <a:cs typeface="Lucida Sans Unicode" charset="0"/>
                        </a:rPr>
                        <a:t>V</a:t>
                      </a:r>
                      <a:r>
                        <a:rPr lang="en-US" sz="1600" b="0" dirty="0" smtClean="0">
                          <a:solidFill>
                            <a:srgbClr val="000000"/>
                          </a:solidFill>
                          <a:latin typeface="+mn-lt"/>
                          <a:ea typeface="Lucida Sans Unicode" charset="0"/>
                          <a:cs typeface="Lucida Sans Unicode" charset="0"/>
                        </a:rPr>
                        <a:t>(z)</a:t>
                      </a:r>
                    </a:p>
                  </a:txBody>
                  <a:tcPr/>
                </a:tc>
              </a:tr>
              <a:tr h="54305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Le vendeur fait une concession sur le prix, il baisse son gain immédiat pour augmenter son gain espéré (sur les ventes futures)</a:t>
                      </a:r>
                    </a:p>
                  </a:txBody>
                  <a:tcPr/>
                </a:tc>
                <a:tc hMerge="1">
                  <a: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800" b="0" dirty="0" smtClean="0">
                        <a:solidFill>
                          <a:srgbClr val="000000"/>
                        </a:solidFill>
                        <a:latin typeface="Arial" charset="0"/>
                        <a:ea typeface="Lucida Sans Unicode" charset="0"/>
                        <a:cs typeface="Lucida Sans Unicode" charset="0"/>
                      </a:endParaRPr>
                    </a:p>
                  </a:txBody>
                  <a:tcPr/>
                </a:tc>
              </a:tr>
              <a:tr h="1229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kern="1200" dirty="0" smtClean="0">
                          <a:solidFill>
                            <a:srgbClr val="000099"/>
                          </a:solidFill>
                          <a:latin typeface="Century Gothic" pitchFamily="34" charset="0"/>
                          <a:ea typeface="Lucida Sans Unicode" charset="0"/>
                          <a:cs typeface="Courier New" pitchFamily="49" charset="0"/>
                        </a:rPr>
                        <a:t>C : merci, c’est sympathique. (...acte d'achat...). A demain</a:t>
                      </a:r>
                    </a:p>
                  </a:txBody>
                  <a:tcPr/>
                </a:tc>
                <a:tc>
                  <a: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Lucida Sans Unicode" charset="0"/>
                        </a:rPr>
                        <a:t>F</a:t>
                      </a:r>
                      <a:r>
                        <a:rPr lang="fr-FR" sz="1600" b="0" baseline="30000" dirty="0" smtClean="0">
                          <a:solidFill>
                            <a:srgbClr val="000000"/>
                          </a:solidFill>
                          <a:latin typeface="+mn-lt"/>
                          <a:ea typeface="Lucida Sans Unicode" charset="0"/>
                          <a:cs typeface="Lucida Sans Unicode" charset="0"/>
                        </a:rPr>
                        <a:t>S</a:t>
                      </a:r>
                      <a:r>
                        <a:rPr lang="fr-FR" sz="1600" b="0" dirty="0" smtClean="0">
                          <a:solidFill>
                            <a:srgbClr val="000000"/>
                          </a:solidFill>
                          <a:latin typeface="+mn-lt"/>
                          <a:ea typeface="Lucida Sans Unicode" charset="0"/>
                          <a:cs typeface="Lucida Sans Unicode" charset="0"/>
                        </a:rPr>
                        <a:t>(phatique), F</a:t>
                      </a:r>
                      <a:r>
                        <a:rPr lang="fr-FR" sz="1600" b="0" baseline="30000" dirty="0" smtClean="0">
                          <a:solidFill>
                            <a:srgbClr val="000000"/>
                          </a:solidFill>
                          <a:latin typeface="+mn-lt"/>
                          <a:ea typeface="Lucida Sans Unicode" charset="0"/>
                          <a:cs typeface="Lucida Sans Unicode" charset="0"/>
                        </a:rPr>
                        <a:t>A</a:t>
                      </a:r>
                      <a:r>
                        <a:rPr lang="fr-FR" sz="1600" b="0" dirty="0" smtClean="0">
                          <a:solidFill>
                            <a:srgbClr val="000000"/>
                          </a:solidFill>
                          <a:latin typeface="+mn-lt"/>
                          <a:ea typeface="Lucida Sans Unicode" charset="0"/>
                          <a:cs typeface="Lucida Sans Unicode" charset="0"/>
                        </a:rPr>
                        <a:t>(achat), F</a:t>
                      </a:r>
                      <a:r>
                        <a:rPr lang="fr-FR" sz="1600" b="0" baseline="30000" dirty="0" smtClean="0">
                          <a:solidFill>
                            <a:srgbClr val="000000"/>
                          </a:solidFill>
                          <a:latin typeface="+mn-lt"/>
                          <a:ea typeface="Lucida Sans Unicode" charset="0"/>
                          <a:cs typeface="Lucida Sans Unicode" charset="0"/>
                        </a:rPr>
                        <a:t>P</a:t>
                      </a:r>
                    </a:p>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Lucida Sans Unicode" charset="0"/>
                        </a:rPr>
                        <a:t>	B</a:t>
                      </a:r>
                      <a:r>
                        <a:rPr lang="fr-FR" sz="1600" b="0" baseline="30000" dirty="0" smtClean="0">
                          <a:solidFill>
                            <a:srgbClr val="000000"/>
                          </a:solidFill>
                          <a:latin typeface="+mn-lt"/>
                          <a:ea typeface="Lucida Sans Unicode" charset="0"/>
                          <a:cs typeface="Lucida Sans Unicode" charset="0"/>
                        </a:rPr>
                        <a:t>1</a:t>
                      </a:r>
                      <a:r>
                        <a:rPr lang="fr-FR" sz="1600" b="0" baseline="-25000" dirty="0" smtClean="0">
                          <a:solidFill>
                            <a:srgbClr val="000000"/>
                          </a:solidFill>
                          <a:latin typeface="+mn-lt"/>
                          <a:ea typeface="Lucida Sans Unicode" charset="0"/>
                          <a:cs typeface="Lucida Sans Unicode" charset="0"/>
                        </a:rPr>
                        <a:t>V</a:t>
                      </a:r>
                      <a:r>
                        <a:rPr lang="fr-FR" sz="1600" b="0" dirty="0" smtClean="0">
                          <a:solidFill>
                            <a:srgbClr val="000000"/>
                          </a:solidFill>
                          <a:latin typeface="+mn-lt"/>
                          <a:ea typeface="Lucida Sans Unicode" charset="0"/>
                          <a:cs typeface="Lucida Sans Unicode" charset="0"/>
                        </a:rPr>
                        <a:t>   et B</a:t>
                      </a:r>
                      <a:r>
                        <a:rPr lang="fr-FR" sz="1600" b="0" baseline="30000" dirty="0" smtClean="0">
                          <a:solidFill>
                            <a:srgbClr val="000000"/>
                          </a:solidFill>
                          <a:latin typeface="+mn-lt"/>
                          <a:ea typeface="Lucida Sans Unicode" charset="0"/>
                          <a:cs typeface="Lucida Sans Unicode" charset="0"/>
                        </a:rPr>
                        <a:t>1</a:t>
                      </a:r>
                      <a:r>
                        <a:rPr lang="fr-FR" sz="1600" b="0" baseline="-25000" dirty="0" smtClean="0">
                          <a:solidFill>
                            <a:srgbClr val="000000"/>
                          </a:solidFill>
                          <a:latin typeface="+mn-lt"/>
                          <a:ea typeface="Lucida Sans Unicode" charset="0"/>
                          <a:cs typeface="Lucida Sans Unicode" charset="0"/>
                        </a:rPr>
                        <a:t>C</a:t>
                      </a:r>
                      <a:r>
                        <a:rPr lang="fr-FR" sz="1600" b="0" dirty="0" smtClean="0">
                          <a:solidFill>
                            <a:srgbClr val="000000"/>
                          </a:solidFill>
                          <a:latin typeface="+mn-lt"/>
                          <a:ea typeface="Lucida Sans Unicode" charset="0"/>
                          <a:cs typeface="Lucida Sans Unicode" charset="0"/>
                        </a:rPr>
                        <a:t> satisfaits</a:t>
                      </a:r>
                    </a:p>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Lucida Sans Unicode" charset="0"/>
                        </a:rPr>
                        <a:t>	pour C : G</a:t>
                      </a:r>
                      <a:r>
                        <a:rPr lang="fr-FR" sz="1600" b="0" baseline="30000" dirty="0" smtClean="0">
                          <a:solidFill>
                            <a:srgbClr val="000000"/>
                          </a:solidFill>
                          <a:latin typeface="+mn-lt"/>
                          <a:ea typeface="Lucida Sans Unicode" charset="0"/>
                          <a:cs typeface="Lucida Sans Unicode" charset="0"/>
                        </a:rPr>
                        <a:t>1</a:t>
                      </a:r>
                      <a:r>
                        <a:rPr lang="fr-FR" sz="1600" b="0" baseline="-25000" dirty="0" smtClean="0">
                          <a:solidFill>
                            <a:srgbClr val="000000"/>
                          </a:solidFill>
                          <a:latin typeface="+mn-lt"/>
                          <a:ea typeface="Lucida Sans Unicode" charset="0"/>
                          <a:cs typeface="Lucida Sans Unicode" charset="0"/>
                        </a:rPr>
                        <a:t>C</a:t>
                      </a:r>
                      <a:r>
                        <a:rPr lang="fr-FR" sz="1600" b="0" dirty="0" smtClean="0">
                          <a:solidFill>
                            <a:srgbClr val="000000"/>
                          </a:solidFill>
                          <a:latin typeface="+mn-lt"/>
                          <a:ea typeface="Lucida Sans Unicode" charset="0"/>
                          <a:cs typeface="Lucida Sans Unicode" charset="0"/>
                        </a:rPr>
                        <a:t>(x) &gt; G</a:t>
                      </a:r>
                      <a:r>
                        <a:rPr lang="fr-FR" sz="1600" b="0" baseline="30000" dirty="0" smtClean="0">
                          <a:solidFill>
                            <a:srgbClr val="000000"/>
                          </a:solidFill>
                          <a:latin typeface="+mn-lt"/>
                          <a:ea typeface="Lucida Sans Unicode" charset="0"/>
                          <a:cs typeface="Lucida Sans Unicode" charset="0"/>
                        </a:rPr>
                        <a:t>E1</a:t>
                      </a:r>
                      <a:r>
                        <a:rPr lang="fr-FR" sz="1600" b="0" baseline="-25000" dirty="0" smtClean="0">
                          <a:solidFill>
                            <a:srgbClr val="000000"/>
                          </a:solidFill>
                          <a:latin typeface="+mn-lt"/>
                          <a:ea typeface="Lucida Sans Unicode" charset="0"/>
                          <a:cs typeface="Lucida Sans Unicode" charset="0"/>
                        </a:rPr>
                        <a:t>V</a:t>
                      </a:r>
                      <a:r>
                        <a:rPr lang="fr-FR" sz="1600" b="0" dirty="0" smtClean="0">
                          <a:solidFill>
                            <a:srgbClr val="000000"/>
                          </a:solidFill>
                          <a:latin typeface="+mn-lt"/>
                          <a:ea typeface="Lucida Sans Unicode" charset="0"/>
                          <a:cs typeface="Lucida Sans Unicode" charset="0"/>
                        </a:rPr>
                        <a:t>(x) ;</a:t>
                      </a:r>
                    </a:p>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600" b="0" dirty="0" smtClean="0">
                          <a:solidFill>
                            <a:srgbClr val="000000"/>
                          </a:solidFill>
                          <a:latin typeface="+mn-lt"/>
                          <a:ea typeface="Lucida Sans Unicode" charset="0"/>
                          <a:cs typeface="Lucida Sans Unicode" charset="0"/>
                        </a:rPr>
                        <a:t>	pour V : G</a:t>
                      </a:r>
                      <a:r>
                        <a:rPr lang="fr-FR" sz="1600" b="0" baseline="30000" dirty="0" smtClean="0">
                          <a:solidFill>
                            <a:srgbClr val="000000"/>
                          </a:solidFill>
                          <a:latin typeface="+mn-lt"/>
                          <a:ea typeface="Lucida Sans Unicode" charset="0"/>
                          <a:cs typeface="Lucida Sans Unicode" charset="0"/>
                        </a:rPr>
                        <a:t>1</a:t>
                      </a:r>
                      <a:r>
                        <a:rPr lang="fr-FR" sz="1600" b="0" baseline="-25000" dirty="0" smtClean="0">
                          <a:solidFill>
                            <a:srgbClr val="000000"/>
                          </a:solidFill>
                          <a:latin typeface="+mn-lt"/>
                          <a:ea typeface="Lucida Sans Unicode" charset="0"/>
                          <a:cs typeface="Lucida Sans Unicode" charset="0"/>
                        </a:rPr>
                        <a:t>V</a:t>
                      </a:r>
                      <a:r>
                        <a:rPr lang="fr-FR" sz="1600" b="0" dirty="0" smtClean="0">
                          <a:solidFill>
                            <a:srgbClr val="000000"/>
                          </a:solidFill>
                          <a:latin typeface="+mn-lt"/>
                          <a:ea typeface="Lucida Sans Unicode" charset="0"/>
                          <a:cs typeface="Lucida Sans Unicode" charset="0"/>
                        </a:rPr>
                        <a:t>(x) + G</a:t>
                      </a:r>
                      <a:r>
                        <a:rPr lang="fr-FR" sz="1600" b="0" baseline="30000" dirty="0" smtClean="0">
                          <a:solidFill>
                            <a:srgbClr val="000000"/>
                          </a:solidFill>
                          <a:latin typeface="+mn-lt"/>
                          <a:ea typeface="Lucida Sans Unicode" charset="0"/>
                          <a:cs typeface="Lucida Sans Unicode" charset="0"/>
                        </a:rPr>
                        <a:t>E2</a:t>
                      </a:r>
                      <a:r>
                        <a:rPr lang="fr-FR" sz="1600" b="0" baseline="-25000" dirty="0" smtClean="0">
                          <a:solidFill>
                            <a:srgbClr val="000000"/>
                          </a:solidFill>
                          <a:latin typeface="+mn-lt"/>
                          <a:ea typeface="Lucida Sans Unicode" charset="0"/>
                          <a:cs typeface="Lucida Sans Unicode" charset="0"/>
                        </a:rPr>
                        <a:t>V</a:t>
                      </a:r>
                      <a:r>
                        <a:rPr lang="fr-FR" sz="1600" b="0" dirty="0" smtClean="0">
                          <a:solidFill>
                            <a:srgbClr val="000000"/>
                          </a:solidFill>
                          <a:latin typeface="+mn-lt"/>
                          <a:ea typeface="Lucida Sans Unicode" charset="0"/>
                          <a:cs typeface="Lucida Sans Unicode" charset="0"/>
                        </a:rPr>
                        <a:t>(z)</a:t>
                      </a:r>
                    </a:p>
                  </a:txBody>
                  <a:tcPr/>
                </a:tc>
              </a:tr>
              <a:tr h="543055">
                <a:tc gridSpan="2">
                  <a:txBody>
                    <a:bodyPr/>
                    <a:lstStyle/>
                    <a:p>
                      <a:r>
                        <a:rPr kumimoji="0" lang="fr-FR" sz="1400" b="0" i="1"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La cliente a obtenu son rabais (G</a:t>
                      </a:r>
                      <a:r>
                        <a:rPr kumimoji="0" lang="fr-FR" sz="1400" b="0" i="1" u="none" strike="noStrike" kern="1200" cap="none" spc="0" normalizeH="0" baseline="30000" noProof="0" dirty="0" smtClean="0">
                          <a:ln>
                            <a:noFill/>
                          </a:ln>
                          <a:solidFill>
                            <a:srgbClr val="C00000"/>
                          </a:solidFill>
                          <a:effectLst/>
                          <a:uLnTx/>
                          <a:uFillTx/>
                          <a:latin typeface="Arial" charset="0"/>
                          <a:ea typeface="Lucida Sans Unicode" charset="0"/>
                          <a:cs typeface="Lucida Sans Unicode" charset="0"/>
                        </a:rPr>
                        <a:t>1</a:t>
                      </a:r>
                      <a:r>
                        <a:rPr kumimoji="0" lang="fr-FR" sz="1400" b="0" i="1" u="none" strike="noStrike" kern="1200" cap="none" spc="0" normalizeH="0" baseline="-25000" noProof="0" dirty="0" smtClean="0">
                          <a:ln>
                            <a:noFill/>
                          </a:ln>
                          <a:solidFill>
                            <a:srgbClr val="C00000"/>
                          </a:solidFill>
                          <a:effectLst/>
                          <a:uLnTx/>
                          <a:uFillTx/>
                          <a:latin typeface="Arial" charset="0"/>
                          <a:ea typeface="Lucida Sans Unicode" charset="0"/>
                          <a:cs typeface="Lucida Sans Unicode" charset="0"/>
                        </a:rPr>
                        <a:t>C</a:t>
                      </a:r>
                      <a:r>
                        <a:rPr kumimoji="0" lang="fr-FR" sz="1400" b="0" i="1"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(x) =  G</a:t>
                      </a:r>
                      <a:r>
                        <a:rPr kumimoji="0" lang="fr-FR" sz="1400" b="0" i="1" u="none" strike="noStrike" kern="1200" cap="none" spc="0" normalizeH="0" baseline="30000" noProof="0" dirty="0" smtClean="0">
                          <a:ln>
                            <a:noFill/>
                          </a:ln>
                          <a:solidFill>
                            <a:srgbClr val="C00000"/>
                          </a:solidFill>
                          <a:effectLst/>
                          <a:uLnTx/>
                          <a:uFillTx/>
                          <a:latin typeface="Arial" charset="0"/>
                          <a:ea typeface="Lucida Sans Unicode" charset="0"/>
                          <a:cs typeface="Lucida Sans Unicode" charset="0"/>
                        </a:rPr>
                        <a:t>E1</a:t>
                      </a:r>
                      <a:r>
                        <a:rPr kumimoji="0" lang="fr-FR" sz="1400" b="0" i="1" u="none" strike="noStrike" kern="1200" cap="none" spc="0" normalizeH="0" baseline="-25000" noProof="0" dirty="0" smtClean="0">
                          <a:ln>
                            <a:noFill/>
                          </a:ln>
                          <a:solidFill>
                            <a:srgbClr val="C00000"/>
                          </a:solidFill>
                          <a:effectLst/>
                          <a:uLnTx/>
                          <a:uFillTx/>
                          <a:latin typeface="Arial" charset="0"/>
                          <a:ea typeface="Lucida Sans Unicode" charset="0"/>
                          <a:cs typeface="Lucida Sans Unicode" charset="0"/>
                        </a:rPr>
                        <a:t>C</a:t>
                      </a:r>
                      <a:r>
                        <a:rPr kumimoji="0" lang="fr-FR" sz="1400" b="0" i="1"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(x) et G</a:t>
                      </a:r>
                      <a:r>
                        <a:rPr kumimoji="0" lang="fr-FR" sz="1400" b="0" i="1" u="none" strike="noStrike" kern="1200" cap="none" spc="0" normalizeH="0" baseline="30000" noProof="0" dirty="0" smtClean="0">
                          <a:ln>
                            <a:noFill/>
                          </a:ln>
                          <a:solidFill>
                            <a:srgbClr val="C00000"/>
                          </a:solidFill>
                          <a:effectLst/>
                          <a:uLnTx/>
                          <a:uFillTx/>
                          <a:latin typeface="Arial" charset="0"/>
                          <a:ea typeface="Lucida Sans Unicode" charset="0"/>
                          <a:cs typeface="Lucida Sans Unicode" charset="0"/>
                        </a:rPr>
                        <a:t>1</a:t>
                      </a:r>
                      <a:r>
                        <a:rPr kumimoji="0" lang="fr-FR" sz="1400" b="0" i="1" u="none" strike="noStrike" kern="1200" cap="none" spc="0" normalizeH="0" baseline="-25000" noProof="0" dirty="0" smtClean="0">
                          <a:ln>
                            <a:noFill/>
                          </a:ln>
                          <a:solidFill>
                            <a:srgbClr val="C00000"/>
                          </a:solidFill>
                          <a:effectLst/>
                          <a:uLnTx/>
                          <a:uFillTx/>
                          <a:latin typeface="Arial" charset="0"/>
                          <a:ea typeface="Lucida Sans Unicode" charset="0"/>
                          <a:cs typeface="Lucida Sans Unicode" charset="0"/>
                        </a:rPr>
                        <a:t>C</a:t>
                      </a:r>
                      <a:r>
                        <a:rPr kumimoji="0" lang="fr-FR" sz="1400" b="0" i="1"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(x) &gt; G</a:t>
                      </a:r>
                      <a:r>
                        <a:rPr kumimoji="0" lang="fr-FR" sz="1400" b="0" i="1" u="none" strike="noStrike" kern="1200" cap="none" spc="0" normalizeH="0" baseline="30000" noProof="0" dirty="0" smtClean="0">
                          <a:ln>
                            <a:noFill/>
                          </a:ln>
                          <a:solidFill>
                            <a:srgbClr val="C00000"/>
                          </a:solidFill>
                          <a:effectLst/>
                          <a:uLnTx/>
                          <a:uFillTx/>
                          <a:latin typeface="Arial" charset="0"/>
                          <a:ea typeface="Lucida Sans Unicode" charset="0"/>
                          <a:cs typeface="Lucida Sans Unicode" charset="0"/>
                        </a:rPr>
                        <a:t>1</a:t>
                      </a:r>
                      <a:r>
                        <a:rPr kumimoji="0" lang="fr-FR" sz="1400" b="0" i="1" u="none" strike="noStrike" kern="1200" cap="none" spc="0" normalizeH="0" baseline="-25000" noProof="0" dirty="0" smtClean="0">
                          <a:ln>
                            <a:noFill/>
                          </a:ln>
                          <a:solidFill>
                            <a:srgbClr val="C00000"/>
                          </a:solidFill>
                          <a:effectLst/>
                          <a:uLnTx/>
                          <a:uFillTx/>
                          <a:latin typeface="Arial" charset="0"/>
                          <a:ea typeface="Lucida Sans Unicode" charset="0"/>
                          <a:cs typeface="Lucida Sans Unicode" charset="0"/>
                        </a:rPr>
                        <a:t>V</a:t>
                      </a:r>
                      <a:r>
                        <a:rPr kumimoji="0" lang="fr-FR" sz="1400" b="0" i="1" u="none" strike="noStrike" kern="1200" cap="none" spc="0" normalizeH="0" baseline="0" noProof="0" dirty="0" smtClean="0">
                          <a:ln>
                            <a:noFill/>
                          </a:ln>
                          <a:solidFill>
                            <a:srgbClr val="C00000"/>
                          </a:solidFill>
                          <a:effectLst/>
                          <a:uLnTx/>
                          <a:uFillTx/>
                          <a:latin typeface="Arial" charset="0"/>
                          <a:ea typeface="Lucida Sans Unicode" charset="0"/>
                          <a:cs typeface="Lucida Sans Unicode" charset="0"/>
                        </a:rPr>
                        <a:t>(x). Le vendeur a un gain positif même s’il est inférieur à son gain espéré, et il a un gain espéré de fidélisation de la cliente.</a:t>
                      </a:r>
                      <a:endParaRPr kumimoji="0" lang="fr-FR" sz="1400" b="0" i="1" u="none" strike="noStrike" kern="1200" cap="none" spc="0" normalizeH="0" baseline="0" noProof="0" dirty="0">
                        <a:ln>
                          <a:noFill/>
                        </a:ln>
                        <a:solidFill>
                          <a:srgbClr val="C00000"/>
                        </a:solidFill>
                        <a:effectLst/>
                        <a:uLnTx/>
                        <a:uFillTx/>
                        <a:latin typeface="Arial" charset="0"/>
                        <a:ea typeface="Lucida Sans Unicode" charset="0"/>
                        <a:cs typeface="Lucida Sans Unicode" charset="0"/>
                      </a:endParaRPr>
                    </a:p>
                  </a:txBody>
                  <a:tcPr/>
                </a:tc>
                <a:tc hMerge="1">
                  <a: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0" dirty="0" smtClean="0">
                        <a:solidFill>
                          <a:srgbClr val="000000"/>
                        </a:solidFill>
                        <a:latin typeface="Arial" charset="0"/>
                        <a:ea typeface="Lucida Sans Unicode" charset="0"/>
                        <a:cs typeface="Lucida Sans Unicode" charset="0"/>
                      </a:endParaRPr>
                    </a:p>
                  </a:txBody>
                  <a:tcPr/>
                </a:tc>
              </a:tr>
            </a:tbl>
          </a:graphicData>
        </a:graphic>
      </p:graphicFrame>
      <p:sp>
        <p:nvSpPr>
          <p:cNvPr id="47135" name="Espace réservé du numéro de diapositive 4"/>
          <p:cNvSpPr>
            <a:spLocks noGrp="1"/>
          </p:cNvSpPr>
          <p:nvPr>
            <p:ph type="sldNum" sz="quarter" idx="11"/>
          </p:nvPr>
        </p:nvSpPr>
        <p:spPr bwMode="auto">
          <a:noFill/>
          <a:ln>
            <a:miter lim="800000"/>
            <a:headEnd/>
            <a:tailEnd/>
          </a:ln>
        </p:spPr>
        <p:txBody>
          <a:bodyPr vert="horz" wrap="square" lIns="91440" tIns="45720" rIns="91440" bIns="45720" numCol="1" anchorCtr="0" compatLnSpc="1">
            <a:prstTxWarp prst="textNoShape">
              <a:avLst/>
            </a:prstTxWarp>
          </a:bodyPr>
          <a:lstStyle/>
          <a:p>
            <a:fld id="{09CB4519-9306-473C-9D20-1B893A142346}" type="slidenum">
              <a:rPr lang="fr-FR" smtClean="0">
                <a:latin typeface="Arial" pitchFamily="34" charset="0"/>
                <a:cs typeface="Arial" pitchFamily="34" charset="0"/>
              </a:rPr>
              <a:pPr/>
              <a:t>25</a:t>
            </a:fld>
            <a:endParaRPr lang="fr-FR"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274638"/>
            <a:ext cx="8394700" cy="1143000"/>
          </a:xfrm>
        </p:spPr>
        <p:txBody>
          <a:bodyPr/>
          <a:lstStyle/>
          <a:p>
            <a:pPr>
              <a:defRPr/>
            </a:pPr>
            <a:r>
              <a:rPr lang="fr-FR" sz="3200" dirty="0" smtClean="0"/>
              <a:t>Exemple 2 : Discussion au sujet des élections</a:t>
            </a:r>
            <a:endParaRPr lang="fr-FR" sz="3200" dirty="0"/>
          </a:p>
        </p:txBody>
      </p:sp>
      <p:sp>
        <p:nvSpPr>
          <p:cNvPr id="3" name="Espace réservé du contenu 2"/>
          <p:cNvSpPr>
            <a:spLocks noGrp="1"/>
          </p:cNvSpPr>
          <p:nvPr>
            <p:ph idx="1"/>
          </p:nvPr>
        </p:nvSpPr>
        <p:spPr>
          <a:xfrm>
            <a:off x="539750" y="1447800"/>
            <a:ext cx="8394700" cy="4800600"/>
          </a:xfrm>
        </p:spPr>
        <p:txBody>
          <a:bodyPr/>
          <a:lstStyle/>
          <a:p>
            <a:pPr>
              <a:buFont typeface="Wingdings 2" pitchFamily="18" charset="2"/>
              <a:buNone/>
              <a:defRPr/>
            </a:pPr>
            <a:r>
              <a:rPr lang="fr-FR" sz="2800" dirty="0" smtClean="0"/>
              <a:t>A : je vais voter écolo</a:t>
            </a:r>
          </a:p>
          <a:p>
            <a:pPr>
              <a:buFont typeface="Wingdings 2" pitchFamily="18" charset="2"/>
              <a:buNone/>
              <a:defRPr/>
            </a:pPr>
            <a:r>
              <a:rPr lang="fr-FR" sz="2800" dirty="0" smtClean="0"/>
              <a:t>B : pourquoi ?</a:t>
            </a:r>
          </a:p>
          <a:p>
            <a:pPr>
              <a:buFont typeface="Wingdings 2" pitchFamily="18" charset="2"/>
              <a:buNone/>
              <a:defRPr/>
            </a:pPr>
            <a:r>
              <a:rPr lang="fr-FR" sz="2800" dirty="0" smtClean="0"/>
              <a:t>A : parce que la planète c'est important</a:t>
            </a:r>
          </a:p>
          <a:p>
            <a:pPr>
              <a:buFont typeface="Wingdings 2" pitchFamily="18" charset="2"/>
              <a:buNone/>
              <a:defRPr/>
            </a:pPr>
            <a:r>
              <a:rPr lang="fr-FR" sz="2800" dirty="0" smtClean="0"/>
              <a:t>C : oui il a raison</a:t>
            </a:r>
          </a:p>
          <a:p>
            <a:pPr>
              <a:buFont typeface="Wingdings 2" pitchFamily="18" charset="2"/>
              <a:buNone/>
              <a:defRPr/>
            </a:pPr>
            <a:r>
              <a:rPr lang="fr-FR" sz="2800" dirty="0" smtClean="0"/>
              <a:t>B : oui mais pour les régionales c'est pas adéquat</a:t>
            </a:r>
          </a:p>
          <a:p>
            <a:pPr>
              <a:buFont typeface="Wingdings 2" pitchFamily="18" charset="2"/>
              <a:buNone/>
              <a:defRPr/>
            </a:pPr>
            <a:r>
              <a:rPr lang="fr-FR" sz="2800" dirty="0" smtClean="0"/>
              <a:t>A : ah bon ? Pourquoi ?</a:t>
            </a:r>
          </a:p>
          <a:p>
            <a:pPr>
              <a:buFont typeface="Wingdings 2" pitchFamily="18" charset="2"/>
              <a:buNone/>
              <a:defRPr/>
            </a:pPr>
            <a:r>
              <a:rPr lang="fr-FR" sz="2800" dirty="0" smtClean="0"/>
              <a:t>B : parce que les régions n'ont pas cette prérogative</a:t>
            </a:r>
          </a:p>
          <a:p>
            <a:pPr>
              <a:buFont typeface="Wingdings 2" pitchFamily="18" charset="2"/>
              <a:buNone/>
              <a:defRPr/>
            </a:pPr>
            <a:r>
              <a:rPr lang="fr-FR" sz="2800" dirty="0" smtClean="0"/>
              <a:t>A : OK je n'y avais pas pensé</a:t>
            </a:r>
          </a:p>
          <a:p>
            <a:pPr>
              <a:defRPr/>
            </a:pPr>
            <a:endParaRPr lang="fr-FR" sz="2800" dirty="0" smtClean="0"/>
          </a:p>
        </p:txBody>
      </p:sp>
      <p:sp>
        <p:nvSpPr>
          <p:cNvPr id="48133" name="Espace réservé du numéro de diapositive 4"/>
          <p:cNvSpPr>
            <a:spLocks noGrp="1"/>
          </p:cNvSpPr>
          <p:nvPr>
            <p:ph type="sldNum" sz="quarter" idx="11"/>
          </p:nvPr>
        </p:nvSpPr>
        <p:spPr bwMode="auto">
          <a:noFill/>
          <a:ln>
            <a:miter lim="800000"/>
            <a:headEnd/>
            <a:tailEnd/>
          </a:ln>
        </p:spPr>
        <p:txBody>
          <a:bodyPr vert="horz" wrap="square" lIns="91440" tIns="45720" rIns="91440" bIns="45720" numCol="1" anchorCtr="0" compatLnSpc="1">
            <a:prstTxWarp prst="textNoShape">
              <a:avLst/>
            </a:prstTxWarp>
          </a:bodyPr>
          <a:lstStyle/>
          <a:p>
            <a:fld id="{C3B385EA-7913-448F-AC4E-2B3B99B375B4}" type="slidenum">
              <a:rPr lang="fr-FR" smtClean="0">
                <a:latin typeface="Arial" pitchFamily="34" charset="0"/>
                <a:cs typeface="Arial" pitchFamily="34" charset="0"/>
              </a:rPr>
              <a:pPr/>
              <a:t>26</a:t>
            </a:fld>
            <a:endParaRPr lang="fr-FR"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Espace réservé du numéro de diapositive 4"/>
          <p:cNvSpPr>
            <a:spLocks noGrp="1"/>
          </p:cNvSpPr>
          <p:nvPr>
            <p:ph type="sldNum" sz="quarter" idx="11"/>
          </p:nvPr>
        </p:nvSpPr>
        <p:spPr bwMode="auto">
          <a:noFill/>
          <a:ln>
            <a:miter lim="800000"/>
            <a:headEnd/>
            <a:tailEnd/>
          </a:ln>
        </p:spPr>
        <p:txBody>
          <a:bodyPr vert="horz" wrap="square" lIns="91440" tIns="45720" rIns="91440" bIns="45720" numCol="1" anchorCtr="0" compatLnSpc="1">
            <a:prstTxWarp prst="textNoShape">
              <a:avLst/>
            </a:prstTxWarp>
          </a:bodyPr>
          <a:lstStyle/>
          <a:p>
            <a:fld id="{5EEF7EE9-33B1-47A7-A2A9-E5EC2CAC56F7}" type="slidenum">
              <a:rPr lang="fr-FR" smtClean="0">
                <a:latin typeface="Arial" pitchFamily="34" charset="0"/>
                <a:cs typeface="Arial" pitchFamily="34" charset="0"/>
              </a:rPr>
              <a:pPr/>
              <a:t>27</a:t>
            </a:fld>
            <a:endParaRPr lang="fr-FR" smtClean="0">
              <a:latin typeface="Arial" pitchFamily="34" charset="0"/>
              <a:cs typeface="Arial" pitchFamily="34" charset="0"/>
            </a:endParaRPr>
          </a:p>
        </p:txBody>
      </p:sp>
      <p:graphicFrame>
        <p:nvGraphicFramePr>
          <p:cNvPr id="8" name="Espace réservé du contenu 7"/>
          <p:cNvGraphicFramePr>
            <a:graphicFrameLocks noGrp="1"/>
          </p:cNvGraphicFramePr>
          <p:nvPr>
            <p:ph idx="1"/>
          </p:nvPr>
        </p:nvGraphicFramePr>
        <p:xfrm>
          <a:off x="250825" y="333375"/>
          <a:ext cx="8610922" cy="5920850"/>
        </p:xfrm>
        <a:graphic>
          <a:graphicData uri="http://schemas.openxmlformats.org/drawingml/2006/table">
            <a:tbl>
              <a:tblPr firstRow="1" bandRow="1">
                <a:tableStyleId>{5940675A-B579-460E-94D1-54222C63F5DA}</a:tableStyleId>
              </a:tblPr>
              <a:tblGrid>
                <a:gridCol w="3619070"/>
                <a:gridCol w="4991852"/>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1400" b="1" i="0" u="none" strike="noStrike" kern="1200" cap="none" spc="0" normalizeH="0" baseline="0" noProof="0" dirty="0" smtClean="0">
                          <a:ln>
                            <a:noFill/>
                          </a:ln>
                          <a:solidFill>
                            <a:srgbClr val="000099"/>
                          </a:solidFill>
                          <a:effectLst/>
                          <a:uLnTx/>
                          <a:uFillTx/>
                          <a:latin typeface="Century Gothic" pitchFamily="34" charset="0"/>
                          <a:ea typeface="Lucida Sans Unicode" charset="0"/>
                          <a:cs typeface="Courier New" pitchFamily="49" charset="0"/>
                        </a:rPr>
                        <a:t> A : je vais voter écolo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1400" kern="1200" dirty="0" smtClean="0">
                          <a:solidFill>
                            <a:schemeClr val="tx1"/>
                          </a:solidFill>
                          <a:latin typeface="+mn-lt"/>
                          <a:ea typeface="+mn-ea"/>
                          <a:cs typeface="+mn-cs"/>
                        </a:rPr>
                        <a:t>A : F</a:t>
                      </a:r>
                      <a:r>
                        <a:rPr kumimoji="0" lang="fr-FR" sz="1400" kern="1200" baseline="30000" dirty="0" smtClean="0">
                          <a:solidFill>
                            <a:schemeClr val="tx1"/>
                          </a:solidFill>
                          <a:latin typeface="+mn-lt"/>
                          <a:ea typeface="+mn-ea"/>
                          <a:cs typeface="+mn-cs"/>
                        </a:rPr>
                        <a:t>S</a:t>
                      </a:r>
                      <a:r>
                        <a:rPr kumimoji="0" lang="fr-FR" sz="1400" kern="1200" dirty="0" smtClean="0">
                          <a:solidFill>
                            <a:schemeClr val="tx1"/>
                          </a:solidFill>
                          <a:latin typeface="+mn-lt"/>
                          <a:ea typeface="+mn-ea"/>
                          <a:cs typeface="+mn-cs"/>
                        </a:rPr>
                        <a:t>(voter(x)) : x = écologie	</a:t>
                      </a:r>
                      <a:br>
                        <a:rPr kumimoji="0" lang="fr-FR" sz="1400" kern="1200" dirty="0" smtClean="0">
                          <a:solidFill>
                            <a:schemeClr val="tx1"/>
                          </a:solidFill>
                          <a:latin typeface="+mn-lt"/>
                          <a:ea typeface="+mn-ea"/>
                          <a:cs typeface="+mn-cs"/>
                        </a:rPr>
                      </a:br>
                      <a:r>
                        <a:rPr kumimoji="0" lang="fr-FR" sz="1400" kern="1200" dirty="0" smtClean="0">
                          <a:solidFill>
                            <a:schemeClr val="tx1"/>
                          </a:solidFill>
                          <a:latin typeface="+mn-lt"/>
                          <a:ea typeface="+mn-ea"/>
                          <a:cs typeface="+mn-cs"/>
                        </a:rPr>
                        <a:t>S = Directif ; B</a:t>
                      </a:r>
                      <a:r>
                        <a:rPr kumimoji="0" lang="fr-FR" sz="1400" kern="1200" baseline="30000" dirty="0" smtClean="0">
                          <a:solidFill>
                            <a:schemeClr val="tx1"/>
                          </a:solidFill>
                          <a:latin typeface="+mn-lt"/>
                          <a:ea typeface="+mn-ea"/>
                          <a:cs typeface="+mn-cs"/>
                        </a:rPr>
                        <a:t>1</a:t>
                      </a:r>
                      <a:r>
                        <a:rPr kumimoji="0" lang="fr-FR" sz="1400" kern="1200" baseline="-25000" dirty="0" smtClean="0">
                          <a:solidFill>
                            <a:schemeClr val="tx1"/>
                          </a:solidFill>
                          <a:latin typeface="+mn-lt"/>
                          <a:ea typeface="+mn-ea"/>
                          <a:cs typeface="+mn-cs"/>
                        </a:rPr>
                        <a:t>A</a:t>
                      </a:r>
                      <a:r>
                        <a:rPr kumimoji="0" lang="fr-FR" sz="1400" kern="1200" dirty="0" smtClean="0">
                          <a:solidFill>
                            <a:schemeClr val="tx1"/>
                          </a:solidFill>
                          <a:latin typeface="+mn-lt"/>
                          <a:ea typeface="+mn-ea"/>
                          <a:cs typeface="+mn-cs"/>
                        </a:rPr>
                        <a:t> = voter(x)	</a:t>
                      </a:r>
                      <a:br>
                        <a:rPr kumimoji="0" lang="fr-FR" sz="1400" kern="1200" dirty="0" smtClean="0">
                          <a:solidFill>
                            <a:schemeClr val="tx1"/>
                          </a:solidFill>
                          <a:latin typeface="+mn-lt"/>
                          <a:ea typeface="+mn-ea"/>
                          <a:cs typeface="+mn-cs"/>
                        </a:rPr>
                      </a:br>
                      <a:r>
                        <a:rPr kumimoji="0" lang="fr-FR" sz="1400" kern="1200" dirty="0" smtClean="0">
                          <a:solidFill>
                            <a:schemeClr val="tx1"/>
                          </a:solidFill>
                          <a:latin typeface="+mn-lt"/>
                          <a:ea typeface="+mn-ea"/>
                          <a:cs typeface="+mn-cs"/>
                        </a:rPr>
                        <a:t>G</a:t>
                      </a:r>
                      <a:r>
                        <a:rPr kumimoji="0" lang="fr-FR" sz="1400" kern="1200" baseline="30000" dirty="0" smtClean="0">
                          <a:solidFill>
                            <a:schemeClr val="tx1"/>
                          </a:solidFill>
                          <a:latin typeface="+mn-lt"/>
                          <a:ea typeface="+mn-ea"/>
                          <a:cs typeface="+mn-cs"/>
                        </a:rPr>
                        <a:t>E1</a:t>
                      </a:r>
                      <a:r>
                        <a:rPr kumimoji="0" lang="fr-FR" sz="1400" kern="1200" baseline="-25000" dirty="0" smtClean="0">
                          <a:solidFill>
                            <a:schemeClr val="tx1"/>
                          </a:solidFill>
                          <a:latin typeface="+mn-lt"/>
                          <a:ea typeface="+mn-ea"/>
                          <a:cs typeface="+mn-cs"/>
                        </a:rPr>
                        <a:t>A</a:t>
                      </a:r>
                      <a:r>
                        <a:rPr kumimoji="0" lang="fr-FR" sz="1400" kern="1200" dirty="0" smtClean="0">
                          <a:solidFill>
                            <a:schemeClr val="tx1"/>
                          </a:solidFill>
                          <a:latin typeface="+mn-lt"/>
                          <a:ea typeface="+mn-ea"/>
                          <a:cs typeface="+mn-cs"/>
                        </a:rPr>
                        <a:t> = valeur(vote(x)) &gt; 0</a:t>
                      </a:r>
                    </a:p>
                  </a:txBody>
                  <a:tcPr/>
                </a:tc>
              </a:tr>
              <a:tr h="4754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99"/>
                          </a:solidFill>
                          <a:effectLst/>
                          <a:uLnTx/>
                          <a:uFillTx/>
                          <a:latin typeface="Century Gothic" pitchFamily="34" charset="0"/>
                          <a:ea typeface="Lucida Sans Unicode" charset="0"/>
                          <a:cs typeface="Courier New" pitchFamily="49" charset="0"/>
                        </a:rPr>
                        <a:t>B : pourquoi ?</a:t>
                      </a:r>
                    </a:p>
                  </a:txBody>
                  <a:tcPr/>
                </a:tc>
                <a:tc>
                  <a: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fr-FR" sz="1400" kern="1200" dirty="0" smtClean="0">
                          <a:solidFill>
                            <a:schemeClr val="tx1"/>
                          </a:solidFill>
                          <a:latin typeface="+mn-lt"/>
                          <a:ea typeface="+mn-ea"/>
                          <a:cs typeface="+mn-cs"/>
                        </a:rPr>
                        <a:t>B : F</a:t>
                      </a:r>
                      <a:r>
                        <a:rPr kumimoji="0" lang="fr-FR" sz="1400" kern="1200" baseline="30000" dirty="0" smtClean="0">
                          <a:solidFill>
                            <a:schemeClr val="tx1"/>
                          </a:solidFill>
                          <a:latin typeface="+mn-lt"/>
                          <a:ea typeface="+mn-ea"/>
                          <a:cs typeface="+mn-cs"/>
                        </a:rPr>
                        <a:t>FS</a:t>
                      </a:r>
                      <a:r>
                        <a:rPr kumimoji="0" lang="fr-FR" sz="1400" kern="1200" dirty="0" smtClean="0">
                          <a:solidFill>
                            <a:schemeClr val="tx1"/>
                          </a:solidFill>
                          <a:latin typeface="+mn-lt"/>
                          <a:ea typeface="+mn-ea"/>
                          <a:cs typeface="+mn-cs"/>
                        </a:rPr>
                        <a:t>(raison)	</a:t>
                      </a:r>
                      <a:br>
                        <a:rPr kumimoji="0" lang="fr-FR" sz="1400" kern="1200" dirty="0" smtClean="0">
                          <a:solidFill>
                            <a:schemeClr val="tx1"/>
                          </a:solidFill>
                          <a:latin typeface="+mn-lt"/>
                          <a:ea typeface="+mn-ea"/>
                          <a:cs typeface="+mn-cs"/>
                        </a:rPr>
                      </a:br>
                      <a:r>
                        <a:rPr kumimoji="0" lang="fr-FR" sz="1400" kern="1200" dirty="0" smtClean="0">
                          <a:solidFill>
                            <a:schemeClr val="tx1"/>
                          </a:solidFill>
                          <a:latin typeface="+mn-lt"/>
                          <a:ea typeface="+mn-ea"/>
                          <a:cs typeface="+mn-cs"/>
                        </a:rPr>
                        <a:t>S = Réactif ; B</a:t>
                      </a:r>
                      <a:r>
                        <a:rPr kumimoji="0" lang="fr-FR" sz="1400" kern="1200" baseline="30000" dirty="0" smtClean="0">
                          <a:solidFill>
                            <a:schemeClr val="tx1"/>
                          </a:solidFill>
                          <a:latin typeface="+mn-lt"/>
                          <a:ea typeface="+mn-ea"/>
                          <a:cs typeface="+mn-cs"/>
                        </a:rPr>
                        <a:t>1</a:t>
                      </a:r>
                      <a:r>
                        <a:rPr kumimoji="0" lang="fr-FR" sz="1400" kern="1200" baseline="-25000" dirty="0" smtClean="0">
                          <a:solidFill>
                            <a:schemeClr val="tx1"/>
                          </a:solidFill>
                          <a:latin typeface="+mn-lt"/>
                          <a:ea typeface="+mn-ea"/>
                          <a:cs typeface="+mn-cs"/>
                        </a:rPr>
                        <a:t>B</a:t>
                      </a:r>
                      <a:r>
                        <a:rPr kumimoji="0" lang="fr-FR" sz="1400" kern="1200" dirty="0" smtClean="0">
                          <a:solidFill>
                            <a:schemeClr val="tx1"/>
                          </a:solidFill>
                          <a:latin typeface="+mn-lt"/>
                          <a:ea typeface="+mn-ea"/>
                          <a:cs typeface="+mn-cs"/>
                        </a:rPr>
                        <a:t> = 0	</a:t>
                      </a:r>
                      <a:br>
                        <a:rPr kumimoji="0" lang="fr-FR" sz="1400" kern="1200" dirty="0" smtClean="0">
                          <a:solidFill>
                            <a:schemeClr val="tx1"/>
                          </a:solidFill>
                          <a:latin typeface="+mn-lt"/>
                          <a:ea typeface="+mn-ea"/>
                          <a:cs typeface="+mn-cs"/>
                        </a:rPr>
                      </a:br>
                      <a:r>
                        <a:rPr kumimoji="0" lang="fr-FR" sz="1400" kern="1200" dirty="0" smtClean="0">
                          <a:solidFill>
                            <a:schemeClr val="tx1"/>
                          </a:solidFill>
                          <a:latin typeface="+mn-lt"/>
                          <a:ea typeface="+mn-ea"/>
                          <a:cs typeface="+mn-cs"/>
                        </a:rPr>
                        <a:t>G</a:t>
                      </a:r>
                      <a:r>
                        <a:rPr kumimoji="0" lang="fr-FR" sz="1400" kern="1200" baseline="30000" dirty="0" smtClean="0">
                          <a:solidFill>
                            <a:schemeClr val="tx1"/>
                          </a:solidFill>
                          <a:latin typeface="+mn-lt"/>
                          <a:ea typeface="+mn-ea"/>
                          <a:cs typeface="+mn-cs"/>
                        </a:rPr>
                        <a:t>E1</a:t>
                      </a:r>
                      <a:r>
                        <a:rPr kumimoji="0" lang="fr-FR" sz="1400" kern="1200" baseline="-25000" dirty="0" smtClean="0">
                          <a:solidFill>
                            <a:schemeClr val="tx1"/>
                          </a:solidFill>
                          <a:latin typeface="+mn-lt"/>
                          <a:ea typeface="+mn-ea"/>
                          <a:cs typeface="+mn-cs"/>
                        </a:rPr>
                        <a:t>B</a:t>
                      </a:r>
                      <a:r>
                        <a:rPr kumimoji="0" lang="fr-FR" sz="1400" kern="1200" dirty="0" smtClean="0">
                          <a:solidFill>
                            <a:schemeClr val="tx1"/>
                          </a:solidFill>
                          <a:latin typeface="+mn-lt"/>
                          <a:ea typeface="+mn-ea"/>
                          <a:cs typeface="+mn-cs"/>
                        </a:rPr>
                        <a:t> = valeur(info(x)) &gt; 0</a:t>
                      </a:r>
                      <a:endParaRPr lang="fr-FR" sz="1200" b="0" dirty="0">
                        <a:latin typeface="+mn-lt"/>
                      </a:endParaRPr>
                    </a:p>
                  </a:txBody>
                  <a:tcPr/>
                </a:tc>
              </a:tr>
              <a:tr h="520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99"/>
                          </a:solidFill>
                          <a:effectLst/>
                          <a:uLnTx/>
                          <a:uFillTx/>
                          <a:latin typeface="Century Gothic" pitchFamily="34" charset="0"/>
                          <a:ea typeface="Lucida Sans Unicode" charset="0"/>
                          <a:cs typeface="Courier New" pitchFamily="49" charset="0"/>
                        </a:rPr>
                        <a:t>A : parce que la planète c'est important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1400" kern="1200" dirty="0" smtClean="0">
                          <a:solidFill>
                            <a:schemeClr val="tx1"/>
                          </a:solidFill>
                          <a:latin typeface="+mn-lt"/>
                          <a:ea typeface="+mn-ea"/>
                          <a:cs typeface="+mn-cs"/>
                        </a:rPr>
                        <a:t>A : F</a:t>
                      </a:r>
                      <a:r>
                        <a:rPr kumimoji="0" lang="fr-FR" sz="1400" kern="1200" baseline="30000" dirty="0" smtClean="0">
                          <a:solidFill>
                            <a:schemeClr val="tx1"/>
                          </a:solidFill>
                          <a:latin typeface="+mn-lt"/>
                          <a:ea typeface="+mn-ea"/>
                          <a:cs typeface="+mn-cs"/>
                        </a:rPr>
                        <a:t>S</a:t>
                      </a:r>
                      <a:r>
                        <a:rPr kumimoji="0" lang="fr-FR" sz="1400" kern="1200" dirty="0" smtClean="0">
                          <a:solidFill>
                            <a:schemeClr val="tx1"/>
                          </a:solidFill>
                          <a:latin typeface="+mn-lt"/>
                          <a:ea typeface="+mn-ea"/>
                          <a:cs typeface="+mn-cs"/>
                        </a:rPr>
                        <a:t>(effet(y)) : planète(y)	</a:t>
                      </a:r>
                      <a:br>
                        <a:rPr kumimoji="0" lang="fr-FR" sz="1400" kern="1200" dirty="0" smtClean="0">
                          <a:solidFill>
                            <a:schemeClr val="tx1"/>
                          </a:solidFill>
                          <a:latin typeface="+mn-lt"/>
                          <a:ea typeface="+mn-ea"/>
                          <a:cs typeface="+mn-cs"/>
                        </a:rPr>
                      </a:br>
                      <a:r>
                        <a:rPr kumimoji="0" lang="fr-FR" sz="1400" kern="1200" dirty="0" smtClean="0">
                          <a:solidFill>
                            <a:schemeClr val="tx1"/>
                          </a:solidFill>
                          <a:latin typeface="+mn-lt"/>
                          <a:ea typeface="+mn-ea"/>
                          <a:cs typeface="+mn-cs"/>
                        </a:rPr>
                        <a:t>S = Réactif	</a:t>
                      </a:r>
                      <a:br>
                        <a:rPr kumimoji="0" lang="fr-FR" sz="1400" kern="1200" dirty="0" smtClean="0">
                          <a:solidFill>
                            <a:schemeClr val="tx1"/>
                          </a:solidFill>
                          <a:latin typeface="+mn-lt"/>
                          <a:ea typeface="+mn-ea"/>
                          <a:cs typeface="+mn-cs"/>
                        </a:rPr>
                      </a:br>
                      <a:r>
                        <a:rPr kumimoji="0" lang="fr-FR" sz="1400" kern="1200" dirty="0" smtClean="0">
                          <a:solidFill>
                            <a:schemeClr val="tx1"/>
                          </a:solidFill>
                          <a:latin typeface="+mn-lt"/>
                          <a:ea typeface="+mn-ea"/>
                          <a:cs typeface="+mn-cs"/>
                        </a:rPr>
                        <a:t>Maintien du gain espéré G</a:t>
                      </a:r>
                      <a:r>
                        <a:rPr kumimoji="0" lang="fr-FR" sz="1400" kern="1200" baseline="30000" dirty="0" smtClean="0">
                          <a:solidFill>
                            <a:schemeClr val="tx1"/>
                          </a:solidFill>
                          <a:latin typeface="+mn-lt"/>
                          <a:ea typeface="+mn-ea"/>
                          <a:cs typeface="+mn-cs"/>
                        </a:rPr>
                        <a:t>E1</a:t>
                      </a:r>
                      <a:r>
                        <a:rPr kumimoji="0" lang="fr-FR" sz="1400" kern="1200" baseline="-25000" dirty="0" smtClean="0">
                          <a:solidFill>
                            <a:schemeClr val="tx1"/>
                          </a:solidFill>
                          <a:latin typeface="+mn-lt"/>
                          <a:ea typeface="+mn-ea"/>
                          <a:cs typeface="+mn-cs"/>
                        </a:rPr>
                        <a:t>A	</a:t>
                      </a:r>
                      <a:r>
                        <a:rPr kumimoji="0" lang="fr-FR" sz="1400" kern="1200" dirty="0" smtClean="0">
                          <a:solidFill>
                            <a:schemeClr val="tx1"/>
                          </a:solidFill>
                          <a:latin typeface="+mn-lt"/>
                          <a:ea typeface="+mn-ea"/>
                          <a:cs typeface="+mn-cs"/>
                        </a:rPr>
                        <a:t>G</a:t>
                      </a:r>
                      <a:r>
                        <a:rPr kumimoji="0" lang="fr-FR" sz="1400" kern="1200" baseline="30000" dirty="0" smtClean="0">
                          <a:solidFill>
                            <a:schemeClr val="tx1"/>
                          </a:solidFill>
                          <a:latin typeface="+mn-lt"/>
                          <a:ea typeface="+mn-ea"/>
                          <a:cs typeface="+mn-cs"/>
                        </a:rPr>
                        <a:t>1</a:t>
                      </a:r>
                      <a:r>
                        <a:rPr kumimoji="0" lang="fr-FR" sz="1400" kern="1200" baseline="-25000" dirty="0" smtClean="0">
                          <a:solidFill>
                            <a:schemeClr val="tx1"/>
                          </a:solidFill>
                          <a:latin typeface="+mn-lt"/>
                          <a:ea typeface="+mn-ea"/>
                          <a:cs typeface="+mn-cs"/>
                        </a:rPr>
                        <a:t>B </a:t>
                      </a:r>
                      <a:r>
                        <a:rPr kumimoji="0" lang="fr-FR" sz="1400" kern="1200" dirty="0" smtClean="0">
                          <a:solidFill>
                            <a:schemeClr val="tx1"/>
                          </a:solidFill>
                          <a:latin typeface="+mn-lt"/>
                          <a:ea typeface="+mn-ea"/>
                          <a:cs typeface="+mn-cs"/>
                        </a:rPr>
                        <a:t>= G</a:t>
                      </a:r>
                      <a:r>
                        <a:rPr kumimoji="0" lang="fr-FR" sz="1400" kern="1200" baseline="30000" dirty="0" smtClean="0">
                          <a:solidFill>
                            <a:schemeClr val="tx1"/>
                          </a:solidFill>
                          <a:latin typeface="+mn-lt"/>
                          <a:ea typeface="+mn-ea"/>
                          <a:cs typeface="+mn-cs"/>
                        </a:rPr>
                        <a:t>E1</a:t>
                      </a:r>
                      <a:r>
                        <a:rPr kumimoji="0" lang="fr-FR" sz="1400" kern="1200" baseline="-25000" dirty="0" smtClean="0">
                          <a:solidFill>
                            <a:schemeClr val="tx1"/>
                          </a:solidFill>
                          <a:latin typeface="+mn-lt"/>
                          <a:ea typeface="+mn-ea"/>
                          <a:cs typeface="+mn-cs"/>
                        </a:rPr>
                        <a:t>B</a:t>
                      </a:r>
                      <a:endParaRPr kumimoji="0" lang="fr-FR" sz="1400" kern="1200" dirty="0" smtClean="0">
                        <a:solidFill>
                          <a:schemeClr val="tx1"/>
                        </a:solidFill>
                        <a:latin typeface="+mn-lt"/>
                        <a:ea typeface="+mn-ea"/>
                        <a:cs typeface="+mn-cs"/>
                      </a:endParaRPr>
                    </a:p>
                  </a:txBody>
                  <a:tcPr/>
                </a:tc>
              </a:tr>
              <a:tr h="3509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99"/>
                          </a:solidFill>
                          <a:effectLst/>
                          <a:uLnTx/>
                          <a:uFillTx/>
                          <a:latin typeface="Century Gothic" pitchFamily="34" charset="0"/>
                          <a:ea typeface="Lucida Sans Unicode" charset="0"/>
                          <a:cs typeface="Courier New" pitchFamily="49" charset="0"/>
                        </a:rPr>
                        <a:t>C : oui il a raison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400" kern="1200" dirty="0" smtClean="0">
                          <a:solidFill>
                            <a:schemeClr val="tx1"/>
                          </a:solidFill>
                          <a:latin typeface="+mn-lt"/>
                          <a:ea typeface="+mn-ea"/>
                          <a:cs typeface="+mn-cs"/>
                        </a:rPr>
                        <a:t>C : F</a:t>
                      </a:r>
                      <a:r>
                        <a:rPr kumimoji="0" lang="en-US" sz="1400" kern="1200" baseline="30000" dirty="0" smtClean="0">
                          <a:solidFill>
                            <a:schemeClr val="tx1"/>
                          </a:solidFill>
                          <a:latin typeface="+mn-lt"/>
                          <a:ea typeface="+mn-ea"/>
                          <a:cs typeface="+mn-cs"/>
                        </a:rPr>
                        <a:t>S</a:t>
                      </a:r>
                      <a:r>
                        <a:rPr kumimoji="0" lang="en-US" sz="1400" kern="1200" dirty="0" smtClean="0">
                          <a:solidFill>
                            <a:schemeClr val="tx1"/>
                          </a:solidFill>
                          <a:latin typeface="+mn-lt"/>
                          <a:ea typeface="+mn-ea"/>
                          <a:cs typeface="+mn-cs"/>
                        </a:rPr>
                        <a:t>(ok)	S = </a:t>
                      </a:r>
                      <a:r>
                        <a:rPr kumimoji="0" lang="en-US" sz="1400" kern="1200" dirty="0" err="1" smtClean="0">
                          <a:solidFill>
                            <a:schemeClr val="tx1"/>
                          </a:solidFill>
                          <a:latin typeface="+mn-lt"/>
                          <a:ea typeface="+mn-ea"/>
                          <a:cs typeface="+mn-cs"/>
                        </a:rPr>
                        <a:t>Coopératif</a:t>
                      </a:r>
                      <a:r>
                        <a:rPr kumimoji="0" lang="en-US" sz="1400" kern="1200" dirty="0" smtClean="0">
                          <a:solidFill>
                            <a:schemeClr val="tx1"/>
                          </a:solidFill>
                          <a:latin typeface="+mn-lt"/>
                          <a:ea typeface="+mn-ea"/>
                          <a:cs typeface="+mn-cs"/>
                        </a:rPr>
                        <a:t> ; </a:t>
                      </a:r>
                    </a:p>
                    <a:p>
                      <a:pPr marL="0" marR="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400" kern="1200" dirty="0" smtClean="0">
                          <a:solidFill>
                            <a:schemeClr val="tx1"/>
                          </a:solidFill>
                          <a:latin typeface="+mn-lt"/>
                          <a:ea typeface="+mn-ea"/>
                          <a:cs typeface="+mn-cs"/>
                        </a:rPr>
                        <a:t>B</a:t>
                      </a:r>
                      <a:r>
                        <a:rPr kumimoji="0" lang="en-US" sz="1400" kern="1200" baseline="30000" dirty="0" smtClean="0">
                          <a:solidFill>
                            <a:schemeClr val="tx1"/>
                          </a:solidFill>
                          <a:latin typeface="+mn-lt"/>
                          <a:ea typeface="+mn-ea"/>
                          <a:cs typeface="+mn-cs"/>
                        </a:rPr>
                        <a:t>1</a:t>
                      </a:r>
                      <a:r>
                        <a:rPr kumimoji="0" lang="en-US" sz="1400" kern="1200" baseline="-25000" dirty="0" smtClean="0">
                          <a:solidFill>
                            <a:schemeClr val="tx1"/>
                          </a:solidFill>
                          <a:latin typeface="+mn-lt"/>
                          <a:ea typeface="+mn-ea"/>
                          <a:cs typeface="+mn-cs"/>
                        </a:rPr>
                        <a:t>C</a:t>
                      </a:r>
                      <a:r>
                        <a:rPr kumimoji="0" lang="en-US" sz="1400" kern="1200" dirty="0" smtClean="0">
                          <a:solidFill>
                            <a:schemeClr val="tx1"/>
                          </a:solidFill>
                          <a:latin typeface="+mn-lt"/>
                          <a:ea typeface="+mn-ea"/>
                          <a:cs typeface="+mn-cs"/>
                        </a:rPr>
                        <a:t> = voter(x)	G</a:t>
                      </a:r>
                      <a:r>
                        <a:rPr kumimoji="0" lang="en-US" sz="1400" kern="1200" baseline="30000" dirty="0" smtClean="0">
                          <a:solidFill>
                            <a:schemeClr val="tx1"/>
                          </a:solidFill>
                          <a:latin typeface="+mn-lt"/>
                          <a:ea typeface="+mn-ea"/>
                          <a:cs typeface="+mn-cs"/>
                        </a:rPr>
                        <a:t>E1</a:t>
                      </a:r>
                      <a:r>
                        <a:rPr kumimoji="0" lang="en-US" sz="1400" kern="1200" baseline="-25000" dirty="0" smtClean="0">
                          <a:solidFill>
                            <a:schemeClr val="tx1"/>
                          </a:solidFill>
                          <a:latin typeface="+mn-lt"/>
                          <a:ea typeface="+mn-ea"/>
                          <a:cs typeface="+mn-cs"/>
                        </a:rPr>
                        <a:t>C</a:t>
                      </a:r>
                      <a:r>
                        <a:rPr kumimoji="0" lang="en-US" sz="1400" kern="1200" dirty="0" smtClean="0">
                          <a:solidFill>
                            <a:schemeClr val="tx1"/>
                          </a:solidFill>
                          <a:latin typeface="+mn-lt"/>
                          <a:ea typeface="+mn-ea"/>
                          <a:cs typeface="+mn-cs"/>
                        </a:rPr>
                        <a:t> = G</a:t>
                      </a:r>
                      <a:r>
                        <a:rPr kumimoji="0" lang="en-US" sz="1400" kern="1200" baseline="30000" dirty="0" smtClean="0">
                          <a:solidFill>
                            <a:schemeClr val="tx1"/>
                          </a:solidFill>
                          <a:latin typeface="+mn-lt"/>
                          <a:ea typeface="+mn-ea"/>
                          <a:cs typeface="+mn-cs"/>
                        </a:rPr>
                        <a:t>1</a:t>
                      </a:r>
                      <a:r>
                        <a:rPr kumimoji="0" lang="en-US" sz="1400" kern="1200" baseline="-25000" dirty="0" smtClean="0">
                          <a:solidFill>
                            <a:schemeClr val="tx1"/>
                          </a:solidFill>
                          <a:latin typeface="+mn-lt"/>
                          <a:ea typeface="+mn-ea"/>
                          <a:cs typeface="+mn-cs"/>
                        </a:rPr>
                        <a:t>A</a:t>
                      </a:r>
                      <a:r>
                        <a:rPr kumimoji="0" lang="en-US" sz="1400" kern="1200" dirty="0" smtClean="0">
                          <a:solidFill>
                            <a:schemeClr val="tx1"/>
                          </a:solidFill>
                          <a:latin typeface="+mn-lt"/>
                          <a:ea typeface="+mn-ea"/>
                          <a:cs typeface="+mn-cs"/>
                        </a:rPr>
                        <a:t> + G</a:t>
                      </a:r>
                      <a:r>
                        <a:rPr kumimoji="0" lang="en-US" sz="1400" kern="1200" baseline="30000" dirty="0" smtClean="0">
                          <a:solidFill>
                            <a:schemeClr val="tx1"/>
                          </a:solidFill>
                          <a:latin typeface="+mn-lt"/>
                          <a:ea typeface="+mn-ea"/>
                          <a:cs typeface="+mn-cs"/>
                        </a:rPr>
                        <a:t>C</a:t>
                      </a:r>
                      <a:endParaRPr kumimoji="0" lang="fr-FR" sz="1400" kern="1200" dirty="0" smtClean="0">
                        <a:solidFill>
                          <a:schemeClr val="tx1"/>
                        </a:solidFill>
                        <a:latin typeface="+mn-lt"/>
                        <a:ea typeface="+mn-ea"/>
                        <a:cs typeface="+mn-cs"/>
                      </a:endParaRPr>
                    </a:p>
                  </a:txBody>
                  <a:tcPr/>
                </a:tc>
              </a:tr>
              <a:tr h="4348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99"/>
                          </a:solidFill>
                          <a:effectLst/>
                          <a:uLnTx/>
                          <a:uFillTx/>
                          <a:latin typeface="Century Gothic" pitchFamily="34" charset="0"/>
                          <a:ea typeface="Lucida Sans Unicode" charset="0"/>
                          <a:cs typeface="Courier New" pitchFamily="49" charset="0"/>
                        </a:rPr>
                        <a:t>B : oui mais pour les régionales c'est pas adéquat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1400" kern="1200" dirty="0" smtClean="0">
                          <a:solidFill>
                            <a:schemeClr val="tx1"/>
                          </a:solidFill>
                          <a:latin typeface="+mn-lt"/>
                          <a:ea typeface="+mn-ea"/>
                          <a:cs typeface="+mn-cs"/>
                        </a:rPr>
                        <a:t>B : F</a:t>
                      </a:r>
                      <a:r>
                        <a:rPr kumimoji="0" lang="fr-FR" sz="1400" kern="1200" baseline="30000" dirty="0" smtClean="0">
                          <a:solidFill>
                            <a:schemeClr val="tx1"/>
                          </a:solidFill>
                          <a:latin typeface="+mn-lt"/>
                          <a:ea typeface="+mn-ea"/>
                          <a:cs typeface="+mn-cs"/>
                        </a:rPr>
                        <a:t>S</a:t>
                      </a:r>
                      <a:r>
                        <a:rPr kumimoji="0" lang="fr-FR" sz="1400" kern="1200" dirty="0" smtClean="0">
                          <a:solidFill>
                            <a:schemeClr val="tx1"/>
                          </a:solidFill>
                          <a:latin typeface="+mn-lt"/>
                          <a:ea typeface="+mn-ea"/>
                          <a:cs typeface="+mn-cs"/>
                        </a:rPr>
                        <a:t>(erreur)	S = Réactif	</a:t>
                      </a:r>
                      <a:br>
                        <a:rPr kumimoji="0" lang="fr-FR" sz="1400" kern="1200" dirty="0" smtClean="0">
                          <a:solidFill>
                            <a:schemeClr val="tx1"/>
                          </a:solidFill>
                          <a:latin typeface="+mn-lt"/>
                          <a:ea typeface="+mn-ea"/>
                          <a:cs typeface="+mn-cs"/>
                        </a:rPr>
                      </a:br>
                      <a:r>
                        <a:rPr kumimoji="0" lang="fr-FR" sz="1400" kern="1200" dirty="0" smtClean="0">
                          <a:solidFill>
                            <a:schemeClr val="tx1"/>
                          </a:solidFill>
                          <a:latin typeface="+mn-lt"/>
                          <a:ea typeface="+mn-ea"/>
                          <a:cs typeface="+mn-cs"/>
                        </a:rPr>
                        <a:t>Maintien du gain de B G</a:t>
                      </a:r>
                      <a:r>
                        <a:rPr kumimoji="0" lang="fr-FR" sz="1400" kern="1200" baseline="30000" dirty="0" smtClean="0">
                          <a:solidFill>
                            <a:schemeClr val="tx1"/>
                          </a:solidFill>
                          <a:latin typeface="+mn-lt"/>
                          <a:ea typeface="+mn-ea"/>
                          <a:cs typeface="+mn-cs"/>
                        </a:rPr>
                        <a:t>1</a:t>
                      </a:r>
                      <a:r>
                        <a:rPr kumimoji="0" lang="fr-FR" sz="1400" kern="1200" baseline="-25000" dirty="0" smtClean="0">
                          <a:solidFill>
                            <a:schemeClr val="tx1"/>
                          </a:solidFill>
                          <a:latin typeface="+mn-lt"/>
                          <a:ea typeface="+mn-ea"/>
                          <a:cs typeface="+mn-cs"/>
                        </a:rPr>
                        <a:t>B</a:t>
                      </a:r>
                      <a:endParaRPr kumimoji="0" lang="fr-FR" sz="1400" kern="1200" dirty="0" smtClean="0">
                        <a:solidFill>
                          <a:schemeClr val="tx1"/>
                        </a:solidFill>
                        <a:latin typeface="+mn-lt"/>
                        <a:ea typeface="+mn-ea"/>
                        <a:cs typeface="+mn-cs"/>
                      </a:endParaRPr>
                    </a:p>
                  </a:txBody>
                  <a:tcPr/>
                </a:tc>
              </a:tr>
              <a:tr h="434842">
                <a:tc>
                  <a:txBody>
                    <a:bodyPr/>
                    <a:lstStyle/>
                    <a:p>
                      <a:r>
                        <a:rPr kumimoji="0" lang="fr-FR" sz="1400" b="1" i="0" u="none" strike="noStrike" kern="1200" cap="none" spc="0" normalizeH="0" baseline="0" noProof="0" dirty="0" smtClean="0">
                          <a:ln>
                            <a:noFill/>
                          </a:ln>
                          <a:solidFill>
                            <a:srgbClr val="000099"/>
                          </a:solidFill>
                          <a:effectLst/>
                          <a:uLnTx/>
                          <a:uFillTx/>
                          <a:latin typeface="Century Gothic" pitchFamily="34" charset="0"/>
                          <a:ea typeface="Lucida Sans Unicode" charset="0"/>
                          <a:cs typeface="Courier New" pitchFamily="49" charset="0"/>
                        </a:rPr>
                        <a:t>A : ah bon ? Pourquoi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1400" kern="1200" dirty="0" smtClean="0">
                          <a:solidFill>
                            <a:schemeClr val="tx1"/>
                          </a:solidFill>
                          <a:latin typeface="+mn-lt"/>
                          <a:ea typeface="+mn-ea"/>
                          <a:cs typeface="+mn-cs"/>
                        </a:rPr>
                        <a:t>A : F</a:t>
                      </a:r>
                      <a:r>
                        <a:rPr kumimoji="0" lang="fr-FR" sz="1400" kern="1200" baseline="30000" dirty="0" smtClean="0">
                          <a:solidFill>
                            <a:schemeClr val="tx1"/>
                          </a:solidFill>
                          <a:latin typeface="+mn-lt"/>
                          <a:ea typeface="+mn-ea"/>
                          <a:cs typeface="+mn-cs"/>
                        </a:rPr>
                        <a:t>FS</a:t>
                      </a:r>
                      <a:r>
                        <a:rPr kumimoji="0" lang="fr-FR" sz="1400" kern="1200" dirty="0" smtClean="0">
                          <a:solidFill>
                            <a:schemeClr val="tx1"/>
                          </a:solidFill>
                          <a:latin typeface="+mn-lt"/>
                          <a:ea typeface="+mn-ea"/>
                          <a:cs typeface="+mn-cs"/>
                        </a:rPr>
                        <a:t>(raison)	S = Négociation</a:t>
                      </a:r>
                    </a:p>
                  </a:txBody>
                  <a:tcPr/>
                </a:tc>
              </a:tr>
              <a:tr h="4348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99"/>
                          </a:solidFill>
                          <a:effectLst/>
                          <a:uLnTx/>
                          <a:uFillTx/>
                          <a:latin typeface="Century Gothic" pitchFamily="34" charset="0"/>
                          <a:ea typeface="Lucida Sans Unicode" charset="0"/>
                          <a:cs typeface="Courier New" pitchFamily="49" charset="0"/>
                        </a:rPr>
                        <a:t>B : parce que les régions n'ont pas cette prérogative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1400" kern="1200" dirty="0" smtClean="0">
                          <a:solidFill>
                            <a:schemeClr val="tx1"/>
                          </a:solidFill>
                          <a:latin typeface="+mn-lt"/>
                          <a:ea typeface="+mn-ea"/>
                          <a:cs typeface="+mn-cs"/>
                        </a:rPr>
                        <a:t>	B : F</a:t>
                      </a:r>
                      <a:r>
                        <a:rPr kumimoji="0" lang="fr-FR" sz="1400" kern="1200" baseline="30000" dirty="0" smtClean="0">
                          <a:solidFill>
                            <a:schemeClr val="tx1"/>
                          </a:solidFill>
                          <a:latin typeface="+mn-lt"/>
                          <a:ea typeface="+mn-ea"/>
                          <a:cs typeface="+mn-cs"/>
                        </a:rPr>
                        <a:t>S</a:t>
                      </a:r>
                      <a:r>
                        <a:rPr kumimoji="0" lang="fr-FR" sz="1400" kern="1200" dirty="0" smtClean="0">
                          <a:solidFill>
                            <a:schemeClr val="tx1"/>
                          </a:solidFill>
                          <a:latin typeface="+mn-lt"/>
                          <a:ea typeface="+mn-ea"/>
                          <a:cs typeface="+mn-cs"/>
                        </a:rPr>
                        <a:t>(non-effet(x))	</a:t>
                      </a:r>
                    </a:p>
                    <a:p>
                      <a:pPr marL="0" marR="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1400" kern="1200" dirty="0" smtClean="0">
                          <a:solidFill>
                            <a:schemeClr val="tx1"/>
                          </a:solidFill>
                          <a:latin typeface="+mn-lt"/>
                          <a:ea typeface="+mn-ea"/>
                          <a:cs typeface="+mn-cs"/>
                        </a:rPr>
                        <a:t>S = Négociation</a:t>
                      </a:r>
                    </a:p>
                  </a:txBody>
                  <a:tcPr/>
                </a:tc>
              </a:tr>
              <a:tr h="4348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99"/>
                          </a:solidFill>
                          <a:effectLst/>
                          <a:uLnTx/>
                          <a:uFillTx/>
                          <a:latin typeface="Century Gothic" pitchFamily="34" charset="0"/>
                          <a:ea typeface="Lucida Sans Unicode" charset="0"/>
                          <a:cs typeface="Courier New" pitchFamily="49" charset="0"/>
                        </a:rPr>
                        <a:t>A : OK je n'y avais pas pensé</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1400" kern="1200" dirty="0" smtClean="0">
                          <a:solidFill>
                            <a:schemeClr val="tx1"/>
                          </a:solidFill>
                          <a:latin typeface="+mn-lt"/>
                          <a:ea typeface="+mn-ea"/>
                          <a:cs typeface="+mn-cs"/>
                        </a:rPr>
                        <a:t>A : F</a:t>
                      </a:r>
                      <a:r>
                        <a:rPr kumimoji="0" lang="en-US" sz="1400" kern="1200" baseline="30000" dirty="0" smtClean="0">
                          <a:solidFill>
                            <a:schemeClr val="tx1"/>
                          </a:solidFill>
                          <a:latin typeface="+mn-lt"/>
                          <a:ea typeface="+mn-ea"/>
                          <a:cs typeface="+mn-cs"/>
                        </a:rPr>
                        <a:t>S</a:t>
                      </a:r>
                      <a:r>
                        <a:rPr kumimoji="0" lang="en-US" sz="1400" kern="1200" dirty="0" smtClean="0">
                          <a:solidFill>
                            <a:schemeClr val="tx1"/>
                          </a:solidFill>
                          <a:latin typeface="+mn-lt"/>
                          <a:ea typeface="+mn-ea"/>
                          <a:cs typeface="+mn-cs"/>
                        </a:rPr>
                        <a:t>(ok)	S = </a:t>
                      </a:r>
                      <a:r>
                        <a:rPr kumimoji="0" lang="en-US" sz="1400" kern="1200" dirty="0" err="1" smtClean="0">
                          <a:solidFill>
                            <a:schemeClr val="tx1"/>
                          </a:solidFill>
                          <a:latin typeface="+mn-lt"/>
                          <a:ea typeface="+mn-ea"/>
                          <a:cs typeface="+mn-cs"/>
                        </a:rPr>
                        <a:t>Négociation</a:t>
                      </a:r>
                      <a:r>
                        <a:rPr kumimoji="0" lang="en-US" sz="1400" kern="1200" dirty="0" smtClean="0">
                          <a:solidFill>
                            <a:schemeClr val="tx1"/>
                          </a:solidFill>
                          <a:latin typeface="+mn-lt"/>
                          <a:ea typeface="+mn-ea"/>
                          <a:cs typeface="+mn-cs"/>
                        </a:rPr>
                        <a:t>	</a:t>
                      </a:r>
                      <a:br>
                        <a:rPr kumimoji="0" lang="en-US" sz="1400" kern="1200" dirty="0" smtClean="0">
                          <a:solidFill>
                            <a:schemeClr val="tx1"/>
                          </a:solidFill>
                          <a:latin typeface="+mn-lt"/>
                          <a:ea typeface="+mn-ea"/>
                          <a:cs typeface="+mn-cs"/>
                        </a:rPr>
                      </a:br>
                      <a:r>
                        <a:rPr kumimoji="0" lang="en-US" sz="1400" kern="1200" dirty="0" smtClean="0">
                          <a:solidFill>
                            <a:schemeClr val="tx1"/>
                          </a:solidFill>
                          <a:latin typeface="+mn-lt"/>
                          <a:ea typeface="+mn-ea"/>
                          <a:cs typeface="+mn-cs"/>
                        </a:rPr>
                        <a:t>G</a:t>
                      </a:r>
                      <a:r>
                        <a:rPr kumimoji="0" lang="en-US" sz="1400" kern="1200" baseline="30000" dirty="0" smtClean="0">
                          <a:solidFill>
                            <a:schemeClr val="tx1"/>
                          </a:solidFill>
                          <a:latin typeface="+mn-lt"/>
                          <a:ea typeface="+mn-ea"/>
                          <a:cs typeface="+mn-cs"/>
                        </a:rPr>
                        <a:t>1</a:t>
                      </a:r>
                      <a:r>
                        <a:rPr kumimoji="0" lang="en-US" sz="1400" kern="1200" baseline="-25000" dirty="0" smtClean="0">
                          <a:solidFill>
                            <a:schemeClr val="tx1"/>
                          </a:solidFill>
                          <a:latin typeface="+mn-lt"/>
                          <a:ea typeface="+mn-ea"/>
                          <a:cs typeface="+mn-cs"/>
                        </a:rPr>
                        <a:t>A</a:t>
                      </a:r>
                      <a:r>
                        <a:rPr kumimoji="0" lang="en-US" sz="1400" kern="1200" dirty="0" smtClean="0">
                          <a:solidFill>
                            <a:schemeClr val="tx1"/>
                          </a:solidFill>
                          <a:latin typeface="+mn-lt"/>
                          <a:ea typeface="+mn-ea"/>
                          <a:cs typeface="+mn-cs"/>
                        </a:rPr>
                        <a:t> = G</a:t>
                      </a:r>
                      <a:r>
                        <a:rPr kumimoji="0" lang="en-US" sz="1400" kern="1200" baseline="30000" dirty="0" smtClean="0">
                          <a:solidFill>
                            <a:schemeClr val="tx1"/>
                          </a:solidFill>
                          <a:latin typeface="+mn-lt"/>
                          <a:ea typeface="+mn-ea"/>
                          <a:cs typeface="+mn-cs"/>
                        </a:rPr>
                        <a:t>1</a:t>
                      </a:r>
                      <a:r>
                        <a:rPr kumimoji="0" lang="en-US" sz="1400" kern="1200" baseline="-25000" dirty="0" smtClean="0">
                          <a:solidFill>
                            <a:schemeClr val="tx1"/>
                          </a:solidFill>
                          <a:latin typeface="+mn-lt"/>
                          <a:ea typeface="+mn-ea"/>
                          <a:cs typeface="+mn-cs"/>
                        </a:rPr>
                        <a:t>C</a:t>
                      </a:r>
                      <a:r>
                        <a:rPr kumimoji="0" lang="en-US" sz="1400" kern="1200" dirty="0" smtClean="0">
                          <a:solidFill>
                            <a:schemeClr val="tx1"/>
                          </a:solidFill>
                          <a:latin typeface="+mn-lt"/>
                          <a:ea typeface="+mn-ea"/>
                          <a:cs typeface="+mn-cs"/>
                        </a:rPr>
                        <a:t> = 0	</a:t>
                      </a:r>
                      <a:br>
                        <a:rPr kumimoji="0" lang="en-US" sz="1400" kern="1200" dirty="0" smtClean="0">
                          <a:solidFill>
                            <a:schemeClr val="tx1"/>
                          </a:solidFill>
                          <a:latin typeface="+mn-lt"/>
                          <a:ea typeface="+mn-ea"/>
                          <a:cs typeface="+mn-cs"/>
                        </a:rPr>
                      </a:br>
                      <a:r>
                        <a:rPr kumimoji="0" lang="en-US" sz="1400" kern="1200" dirty="0" smtClean="0">
                          <a:solidFill>
                            <a:schemeClr val="tx1"/>
                          </a:solidFill>
                          <a:latin typeface="+mn-lt"/>
                          <a:ea typeface="+mn-ea"/>
                          <a:cs typeface="+mn-cs"/>
                        </a:rPr>
                        <a:t>G</a:t>
                      </a:r>
                      <a:r>
                        <a:rPr kumimoji="0" lang="en-US" sz="1400" kern="1200" baseline="30000" dirty="0" smtClean="0">
                          <a:solidFill>
                            <a:schemeClr val="tx1"/>
                          </a:solidFill>
                          <a:latin typeface="+mn-lt"/>
                          <a:ea typeface="+mn-ea"/>
                          <a:cs typeface="+mn-cs"/>
                        </a:rPr>
                        <a:t>1</a:t>
                      </a:r>
                      <a:r>
                        <a:rPr kumimoji="0" lang="en-US" sz="1400" kern="1200" baseline="-25000" dirty="0" smtClean="0">
                          <a:solidFill>
                            <a:schemeClr val="tx1"/>
                          </a:solidFill>
                          <a:latin typeface="+mn-lt"/>
                          <a:ea typeface="+mn-ea"/>
                          <a:cs typeface="+mn-cs"/>
                        </a:rPr>
                        <a:t>B </a:t>
                      </a:r>
                      <a:r>
                        <a:rPr kumimoji="0" lang="en-US" sz="1400" kern="1200" dirty="0" smtClean="0">
                          <a:solidFill>
                            <a:schemeClr val="tx1"/>
                          </a:solidFill>
                          <a:latin typeface="+mn-lt"/>
                          <a:ea typeface="+mn-ea"/>
                          <a:cs typeface="+mn-cs"/>
                        </a:rPr>
                        <a:t>= G</a:t>
                      </a:r>
                      <a:r>
                        <a:rPr kumimoji="0" lang="en-US" sz="1400" kern="1200" baseline="30000" dirty="0" smtClean="0">
                          <a:solidFill>
                            <a:schemeClr val="tx1"/>
                          </a:solidFill>
                          <a:latin typeface="+mn-lt"/>
                          <a:ea typeface="+mn-ea"/>
                          <a:cs typeface="+mn-cs"/>
                        </a:rPr>
                        <a:t>E1</a:t>
                      </a:r>
                      <a:r>
                        <a:rPr kumimoji="0" lang="en-US" sz="1400" kern="1200" baseline="-25000" dirty="0" smtClean="0">
                          <a:solidFill>
                            <a:schemeClr val="tx1"/>
                          </a:solidFill>
                          <a:latin typeface="+mn-lt"/>
                          <a:ea typeface="+mn-ea"/>
                          <a:cs typeface="+mn-cs"/>
                        </a:rPr>
                        <a:t>B</a:t>
                      </a:r>
                      <a:r>
                        <a:rPr kumimoji="0" lang="en-US" sz="1400" kern="1200" dirty="0" smtClean="0">
                          <a:solidFill>
                            <a:schemeClr val="tx1"/>
                          </a:solidFill>
                          <a:latin typeface="+mn-lt"/>
                          <a:ea typeface="+mn-ea"/>
                          <a:cs typeface="+mn-cs"/>
                        </a:rPr>
                        <a:t> + G</a:t>
                      </a:r>
                      <a:r>
                        <a:rPr kumimoji="0" lang="en-US" sz="1400" kern="1200" baseline="30000" dirty="0" smtClean="0">
                          <a:solidFill>
                            <a:schemeClr val="tx1"/>
                          </a:solidFill>
                          <a:latin typeface="+mn-lt"/>
                          <a:ea typeface="+mn-ea"/>
                          <a:cs typeface="+mn-cs"/>
                        </a:rPr>
                        <a:t>C</a:t>
                      </a:r>
                      <a:r>
                        <a:rPr kumimoji="0" lang="en-US" sz="1400" kern="1200" baseline="-25000" dirty="0" smtClean="0">
                          <a:solidFill>
                            <a:schemeClr val="tx1"/>
                          </a:solidFill>
                          <a:latin typeface="+mn-lt"/>
                          <a:ea typeface="+mn-ea"/>
                          <a:cs typeface="+mn-cs"/>
                        </a:rPr>
                        <a:t>AB</a:t>
                      </a:r>
                      <a:endParaRPr kumimoji="0" lang="fr-FR" sz="1400" kern="1200" dirty="0" smtClean="0">
                        <a:solidFill>
                          <a:schemeClr val="tx1"/>
                        </a:solidFill>
                        <a:latin typeface="+mn-lt"/>
                        <a:ea typeface="+mn-ea"/>
                        <a:cs typeface="+mn-cs"/>
                      </a:endParaRPr>
                    </a:p>
                  </a:txBody>
                  <a:tcPr/>
                </a:tc>
              </a:tr>
              <a:tr h="54305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kern="1200" dirty="0" smtClean="0">
                          <a:solidFill>
                            <a:schemeClr val="accent3">
                              <a:lumMod val="75000"/>
                            </a:schemeClr>
                          </a:solidFill>
                          <a:latin typeface="+mn-lt"/>
                          <a:ea typeface="+mn-ea"/>
                          <a:cs typeface="+mn-cs"/>
                        </a:rPr>
                        <a:t>Situation de jeu coopératif. Le gain de B est augmenté du gain conjoint du fait de l’adhésion de A à son argument. Au début du dialogue, c’est A qui « a la main » il mène le dialogue en posant ses arguments, et B est le demandeur d’information. Puis B prend le leadership : il neutralise l’argumentation de A et c’est lui qui devient donneur d’information. Il a acquis un gain de position. </a:t>
                      </a:r>
                      <a:endParaRPr kumimoji="0" lang="fr-FR" sz="1100" b="0" i="1" u="none" strike="noStrike" kern="1200" cap="none" spc="0" normalizeH="0" baseline="0" noProof="0" dirty="0">
                        <a:ln>
                          <a:noFill/>
                        </a:ln>
                        <a:solidFill>
                          <a:schemeClr val="accent3">
                            <a:lumMod val="75000"/>
                          </a:schemeClr>
                        </a:solidFill>
                        <a:effectLst/>
                        <a:uLnTx/>
                        <a:uFillTx/>
                        <a:latin typeface="Arial" charset="0"/>
                        <a:ea typeface="Lucida Sans Unicode" charset="0"/>
                        <a:cs typeface="Lucida Sans Unicode" charset="0"/>
                      </a:endParaRPr>
                    </a:p>
                  </a:txBody>
                  <a:tcPr/>
                </a:tc>
                <a:tc hMerge="1">
                  <a: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800" b="0" dirty="0" smtClean="0">
                        <a:solidFill>
                          <a:srgbClr val="000000"/>
                        </a:solidFill>
                        <a:latin typeface="Arial" charset="0"/>
                        <a:ea typeface="Lucida Sans Unicode" charset="0"/>
                        <a:cs typeface="Lucida Sans Unicode" charset="0"/>
                      </a:endParaRPr>
                    </a:p>
                  </a:txBody>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modules d’un système DHM</a:t>
            </a:r>
            <a:endParaRPr lang="fr-FR" dirty="0"/>
          </a:p>
        </p:txBody>
      </p:sp>
      <p:sp>
        <p:nvSpPr>
          <p:cNvPr id="5" name="Espace réservé du numéro de diapositive 4"/>
          <p:cNvSpPr>
            <a:spLocks noGrp="1"/>
          </p:cNvSpPr>
          <p:nvPr>
            <p:ph type="sldNum" sz="quarter" idx="11"/>
          </p:nvPr>
        </p:nvSpPr>
        <p:spPr/>
        <p:txBody>
          <a:bodyPr/>
          <a:lstStyle/>
          <a:p>
            <a:pPr>
              <a:defRPr/>
            </a:pPr>
            <a:fld id="{47A01596-83CE-42B5-89AD-E0A56B0B5EBF}" type="slidenum">
              <a:rPr lang="fr-FR" smtClean="0"/>
              <a:pPr>
                <a:defRPr/>
              </a:pPr>
              <a:t>28</a:t>
            </a:fld>
            <a:endParaRPr lang="fr-FR" dirty="0"/>
          </a:p>
        </p:txBody>
      </p:sp>
      <p:pic>
        <p:nvPicPr>
          <p:cNvPr id="15" name="Picture 6" descr="pe01832_"/>
          <p:cNvPicPr>
            <a:picLocks noChangeAspect="1" noChangeArrowheads="1"/>
          </p:cNvPicPr>
          <p:nvPr/>
        </p:nvPicPr>
        <p:blipFill>
          <a:blip r:embed="rId3" cstate="print"/>
          <a:srcRect/>
          <a:stretch>
            <a:fillRect/>
          </a:stretch>
        </p:blipFill>
        <p:spPr bwMode="auto">
          <a:xfrm>
            <a:off x="3429000" y="3968750"/>
            <a:ext cx="2744788" cy="2508250"/>
          </a:xfrm>
          <a:prstGeom prst="rect">
            <a:avLst/>
          </a:prstGeom>
          <a:noFill/>
        </p:spPr>
      </p:pic>
      <p:sp>
        <p:nvSpPr>
          <p:cNvPr id="16" name="Text Box 7"/>
          <p:cNvSpPr txBox="1">
            <a:spLocks noChangeArrowheads="1"/>
          </p:cNvSpPr>
          <p:nvPr/>
        </p:nvSpPr>
        <p:spPr bwMode="auto">
          <a:xfrm>
            <a:off x="762000" y="3657600"/>
            <a:ext cx="3184525" cy="579438"/>
          </a:xfrm>
          <a:prstGeom prst="rect">
            <a:avLst/>
          </a:prstGeom>
          <a:solidFill>
            <a:schemeClr val="tx2">
              <a:lumMod val="20000"/>
              <a:lumOff val="80000"/>
            </a:schemeClr>
          </a:solidFill>
          <a:ln w="9525">
            <a:noFill/>
            <a:miter lim="800000"/>
            <a:headEnd/>
            <a:tailEnd/>
          </a:ln>
          <a:effectLst/>
        </p:spPr>
        <p:txBody>
          <a:bodyPr wrap="none">
            <a:spAutoFit/>
          </a:bodyPr>
          <a:lstStyle/>
          <a:p>
            <a:r>
              <a:rPr lang="fr-FR" sz="3200" dirty="0"/>
              <a:t>Reconnaissance</a:t>
            </a:r>
          </a:p>
        </p:txBody>
      </p:sp>
      <p:sp>
        <p:nvSpPr>
          <p:cNvPr id="17" name="Text Box 8"/>
          <p:cNvSpPr txBox="1">
            <a:spLocks noChangeArrowheads="1"/>
          </p:cNvSpPr>
          <p:nvPr/>
        </p:nvSpPr>
        <p:spPr bwMode="auto">
          <a:xfrm>
            <a:off x="1600200" y="2895600"/>
            <a:ext cx="3048000" cy="579438"/>
          </a:xfrm>
          <a:prstGeom prst="rect">
            <a:avLst/>
          </a:prstGeom>
          <a:solidFill>
            <a:schemeClr val="tx2">
              <a:lumMod val="20000"/>
              <a:lumOff val="80000"/>
            </a:schemeClr>
          </a:solidFill>
          <a:ln w="9525">
            <a:noFill/>
            <a:miter lim="800000"/>
            <a:headEnd/>
            <a:tailEnd/>
          </a:ln>
          <a:effectLst/>
        </p:spPr>
        <p:txBody>
          <a:bodyPr wrap="none">
            <a:spAutoFit/>
          </a:bodyPr>
          <a:lstStyle/>
          <a:p>
            <a:r>
              <a:rPr lang="fr-FR" sz="3200"/>
              <a:t>Compréhension</a:t>
            </a:r>
          </a:p>
        </p:txBody>
      </p:sp>
      <p:sp>
        <p:nvSpPr>
          <p:cNvPr id="18" name="Text Box 9"/>
          <p:cNvSpPr txBox="1">
            <a:spLocks noChangeArrowheads="1"/>
          </p:cNvSpPr>
          <p:nvPr/>
        </p:nvSpPr>
        <p:spPr bwMode="auto">
          <a:xfrm>
            <a:off x="3429000" y="1676400"/>
            <a:ext cx="2362200" cy="1077218"/>
          </a:xfrm>
          <a:prstGeom prst="rect">
            <a:avLst/>
          </a:prstGeom>
          <a:solidFill>
            <a:schemeClr val="accent1">
              <a:lumMod val="20000"/>
              <a:lumOff val="80000"/>
            </a:schemeClr>
          </a:solidFill>
          <a:ln w="9525">
            <a:noFill/>
            <a:miter lim="800000"/>
            <a:headEnd/>
            <a:tailEnd/>
          </a:ln>
          <a:effectLst/>
        </p:spPr>
        <p:txBody>
          <a:bodyPr wrap="square">
            <a:spAutoFit/>
          </a:bodyPr>
          <a:lstStyle/>
          <a:p>
            <a:r>
              <a:rPr lang="fr-FR" sz="3200" dirty="0" smtClean="0"/>
              <a:t>Gestion </a:t>
            </a:r>
            <a:r>
              <a:rPr lang="fr-FR" sz="3200" dirty="0"/>
              <a:t>du</a:t>
            </a:r>
          </a:p>
          <a:p>
            <a:r>
              <a:rPr lang="fr-FR" sz="3200" dirty="0"/>
              <a:t>dialogue</a:t>
            </a:r>
          </a:p>
        </p:txBody>
      </p:sp>
      <p:sp>
        <p:nvSpPr>
          <p:cNvPr id="19" name="Text Box 10"/>
          <p:cNvSpPr txBox="1">
            <a:spLocks noChangeArrowheads="1"/>
          </p:cNvSpPr>
          <p:nvPr/>
        </p:nvSpPr>
        <p:spPr bwMode="auto">
          <a:xfrm>
            <a:off x="5791200" y="2743200"/>
            <a:ext cx="2190750" cy="579438"/>
          </a:xfrm>
          <a:prstGeom prst="rect">
            <a:avLst/>
          </a:prstGeom>
          <a:solidFill>
            <a:schemeClr val="tx2">
              <a:lumMod val="20000"/>
              <a:lumOff val="80000"/>
            </a:schemeClr>
          </a:solidFill>
          <a:ln w="9525">
            <a:noFill/>
            <a:miter lim="800000"/>
            <a:headEnd/>
            <a:tailEnd/>
          </a:ln>
          <a:effectLst/>
        </p:spPr>
        <p:txBody>
          <a:bodyPr wrap="none">
            <a:spAutoFit/>
          </a:bodyPr>
          <a:lstStyle/>
          <a:p>
            <a:r>
              <a:rPr lang="fr-FR" sz="3200"/>
              <a:t>Génération</a:t>
            </a:r>
          </a:p>
        </p:txBody>
      </p:sp>
      <p:sp>
        <p:nvSpPr>
          <p:cNvPr id="20" name="Text Box 11"/>
          <p:cNvSpPr txBox="1">
            <a:spLocks noChangeArrowheads="1"/>
          </p:cNvSpPr>
          <p:nvPr/>
        </p:nvSpPr>
        <p:spPr bwMode="auto">
          <a:xfrm>
            <a:off x="6248400" y="3581400"/>
            <a:ext cx="1876425" cy="579438"/>
          </a:xfrm>
          <a:prstGeom prst="rect">
            <a:avLst/>
          </a:prstGeom>
          <a:solidFill>
            <a:schemeClr val="tx2">
              <a:lumMod val="20000"/>
              <a:lumOff val="80000"/>
            </a:schemeClr>
          </a:solidFill>
          <a:ln w="9525">
            <a:noFill/>
            <a:miter lim="800000"/>
            <a:headEnd/>
            <a:tailEnd/>
          </a:ln>
          <a:effectLst/>
        </p:spPr>
        <p:txBody>
          <a:bodyPr wrap="none">
            <a:spAutoFit/>
          </a:bodyPr>
          <a:lstStyle/>
          <a:p>
            <a:r>
              <a:rPr lang="fr-FR" sz="3200"/>
              <a:t>Synthèse</a:t>
            </a:r>
          </a:p>
        </p:txBody>
      </p:sp>
      <p:sp>
        <p:nvSpPr>
          <p:cNvPr id="21" name="AutoShape 12"/>
          <p:cNvSpPr>
            <a:spLocks noChangeArrowheads="1"/>
          </p:cNvSpPr>
          <p:nvPr/>
        </p:nvSpPr>
        <p:spPr bwMode="auto">
          <a:xfrm rot="16200000">
            <a:off x="2628900" y="4305300"/>
            <a:ext cx="990600" cy="914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2">
              <a:lumMod val="20000"/>
              <a:lumOff val="80000"/>
            </a:schemeClr>
          </a:solidFill>
          <a:ln w="9525">
            <a:solidFill>
              <a:schemeClr val="tx1"/>
            </a:solidFill>
            <a:miter lim="800000"/>
            <a:headEnd/>
            <a:tailEnd/>
          </a:ln>
          <a:effectLst/>
        </p:spPr>
        <p:txBody>
          <a:bodyPr wrap="none" anchor="ctr"/>
          <a:lstStyle/>
          <a:p>
            <a:endParaRPr lang="fr-FR"/>
          </a:p>
        </p:txBody>
      </p:sp>
      <p:sp>
        <p:nvSpPr>
          <p:cNvPr id="22" name="AutoShape 13"/>
          <p:cNvSpPr>
            <a:spLocks noChangeArrowheads="1"/>
          </p:cNvSpPr>
          <p:nvPr/>
        </p:nvSpPr>
        <p:spPr bwMode="auto">
          <a:xfrm rot="43259" flipH="1" flipV="1">
            <a:off x="5715000" y="4264025"/>
            <a:ext cx="912813" cy="106838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2">
              <a:lumMod val="20000"/>
              <a:lumOff val="80000"/>
            </a:schemeClr>
          </a:solidFill>
          <a:ln w="9525">
            <a:solidFill>
              <a:schemeClr val="tx1"/>
            </a:solidFill>
            <a:miter lim="800000"/>
            <a:headEnd/>
            <a:tailEnd/>
          </a:ln>
          <a:effectLst/>
        </p:spPr>
        <p:txBody>
          <a:bodyPr wrap="none" anchor="ctr"/>
          <a:lstStyle/>
          <a:p>
            <a:endParaRPr lang="fr-FR"/>
          </a:p>
        </p:txBody>
      </p:sp>
      <p:sp>
        <p:nvSpPr>
          <p:cNvPr id="23" name="AutoShape 14"/>
          <p:cNvSpPr>
            <a:spLocks noChangeArrowheads="1"/>
          </p:cNvSpPr>
          <p:nvPr/>
        </p:nvSpPr>
        <p:spPr bwMode="auto">
          <a:xfrm>
            <a:off x="2743200" y="2057400"/>
            <a:ext cx="685800" cy="762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2">
              <a:lumMod val="20000"/>
              <a:lumOff val="80000"/>
            </a:schemeClr>
          </a:solidFill>
          <a:ln w="9525">
            <a:solidFill>
              <a:schemeClr val="tx1"/>
            </a:solidFill>
            <a:miter lim="800000"/>
            <a:headEnd/>
            <a:tailEnd/>
          </a:ln>
          <a:effectLst/>
        </p:spPr>
        <p:txBody>
          <a:bodyPr wrap="none" anchor="ctr"/>
          <a:lstStyle/>
          <a:p>
            <a:endParaRPr lang="fr-FR"/>
          </a:p>
        </p:txBody>
      </p:sp>
      <p:sp>
        <p:nvSpPr>
          <p:cNvPr id="24" name="AutoShape 15"/>
          <p:cNvSpPr>
            <a:spLocks noChangeArrowheads="1"/>
          </p:cNvSpPr>
          <p:nvPr/>
        </p:nvSpPr>
        <p:spPr bwMode="auto">
          <a:xfrm rot="5338859">
            <a:off x="5905500" y="2019300"/>
            <a:ext cx="685800" cy="7620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2">
              <a:lumMod val="20000"/>
              <a:lumOff val="80000"/>
            </a:schemeClr>
          </a:solidFill>
          <a:ln w="9525">
            <a:solidFill>
              <a:schemeClr val="tx1"/>
            </a:solidFill>
            <a:miter lim="800000"/>
            <a:headEnd/>
            <a:tailEnd/>
          </a:ln>
          <a:effectLst/>
        </p:spPr>
        <p:txBody>
          <a:bodyPr wrap="none" anchor="ctr"/>
          <a:lstStyle/>
          <a:p>
            <a:endParaRPr lang="fr-FR"/>
          </a:p>
        </p:txBody>
      </p:sp>
    </p:spTree>
    <p:extLst>
      <p:ext uri="{BB962C8B-B14F-4D97-AF65-F5344CB8AC3E}">
        <p14:creationId xmlns:p14="http://schemas.microsoft.com/office/powerpoint/2010/main" val="38478923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noFill/>
          <a:ln>
            <a:solidFill>
              <a:schemeClr val="tx1"/>
            </a:solidFill>
          </a:ln>
        </p:spPr>
        <p:txBody>
          <a:bodyPr/>
          <a:lstStyle/>
          <a:p>
            <a:pPr>
              <a:defRPr/>
            </a:pPr>
            <a:fld id="{3314A884-21C8-435E-9556-B274F49813F7}" type="slidenum">
              <a:rPr lang="fr-FR" smtClean="0">
                <a:solidFill>
                  <a:schemeClr val="tx1"/>
                </a:solidFill>
              </a:rPr>
              <a:pPr>
                <a:defRPr/>
              </a:pPr>
              <a:t>29</a:t>
            </a:fld>
            <a:endParaRPr lang="fr-FR">
              <a:solidFill>
                <a:schemeClr val="tx1"/>
              </a:solidFill>
            </a:endParaRPr>
          </a:p>
        </p:txBody>
      </p:sp>
      <p:sp>
        <p:nvSpPr>
          <p:cNvPr id="6" name="Oval 2"/>
          <p:cNvSpPr>
            <a:spLocks noChangeArrowheads="1"/>
          </p:cNvSpPr>
          <p:nvPr/>
        </p:nvSpPr>
        <p:spPr bwMode="auto">
          <a:xfrm>
            <a:off x="58047" y="3313303"/>
            <a:ext cx="1722438" cy="647700"/>
          </a:xfrm>
          <a:prstGeom prst="ellipse">
            <a:avLst/>
          </a:prstGeom>
          <a:solidFill>
            <a:schemeClr val="accent4">
              <a:lumMod val="20000"/>
              <a:lumOff val="80000"/>
            </a:schemeClr>
          </a:solidFill>
          <a:ln w="28575">
            <a:solidFill>
              <a:schemeClr val="tx1"/>
            </a:solidFill>
            <a:round/>
            <a:headEnd/>
            <a:tailEnd/>
          </a:ln>
        </p:spPr>
        <p:txBody>
          <a:bodyPr/>
          <a:lstStyle/>
          <a:p>
            <a:pPr eaLnBrk="0" hangingPunct="0"/>
            <a:r>
              <a:rPr lang="fr-FR" altLang="fr-FR" sz="1600">
                <a:latin typeface="Times New Roman" panose="02020603050405020304" pitchFamily="18" charset="0"/>
              </a:rPr>
              <a:t>Historique</a:t>
            </a:r>
          </a:p>
        </p:txBody>
      </p:sp>
      <p:sp>
        <p:nvSpPr>
          <p:cNvPr id="7" name="Oval 3"/>
          <p:cNvSpPr>
            <a:spLocks noChangeArrowheads="1"/>
          </p:cNvSpPr>
          <p:nvPr/>
        </p:nvSpPr>
        <p:spPr bwMode="auto">
          <a:xfrm>
            <a:off x="3502635" y="3390492"/>
            <a:ext cx="996950" cy="985838"/>
          </a:xfrm>
          <a:prstGeom prst="ellipse">
            <a:avLst/>
          </a:prstGeom>
          <a:noFill/>
          <a:ln w="38100">
            <a:solidFill>
              <a:schemeClr val="tx1"/>
            </a:solidFill>
            <a:round/>
            <a:headEnd/>
            <a:tailEnd/>
          </a:ln>
        </p:spPr>
        <p:txBody>
          <a:bodyPr/>
          <a:lstStyle/>
          <a:p>
            <a:endParaRPr lang="fr-FR"/>
          </a:p>
        </p:txBody>
      </p:sp>
      <p:sp>
        <p:nvSpPr>
          <p:cNvPr id="8" name="Text Box 4"/>
          <p:cNvSpPr txBox="1">
            <a:spLocks noChangeArrowheads="1"/>
          </p:cNvSpPr>
          <p:nvPr/>
        </p:nvSpPr>
        <p:spPr bwMode="auto">
          <a:xfrm>
            <a:off x="3276600" y="2470150"/>
            <a:ext cx="1627188" cy="446088"/>
          </a:xfrm>
          <a:prstGeom prst="rect">
            <a:avLst/>
          </a:prstGeom>
          <a:solidFill>
            <a:schemeClr val="accent3">
              <a:lumMod val="20000"/>
              <a:lumOff val="80000"/>
            </a:schemeClr>
          </a:solidFill>
          <a:ln w="38100">
            <a:solidFill>
              <a:schemeClr val="tx1"/>
            </a:solidFill>
            <a:miter lim="800000"/>
            <a:headEnd/>
            <a:tailEnd/>
          </a:ln>
        </p:spPr>
        <p:txBody>
          <a:bodyPr/>
          <a:lstStyle/>
          <a:p>
            <a:pPr eaLnBrk="0" hangingPunct="0"/>
            <a:r>
              <a:rPr lang="fr-FR" altLang="fr-FR" sz="1600" b="1">
                <a:latin typeface="Times New Roman" panose="02020603050405020304" pitchFamily="18" charset="0"/>
              </a:rPr>
              <a:t>Compréhension</a:t>
            </a:r>
          </a:p>
        </p:txBody>
      </p:sp>
      <p:sp>
        <p:nvSpPr>
          <p:cNvPr id="9" name="Text Box 5"/>
          <p:cNvSpPr txBox="1">
            <a:spLocks noChangeArrowheads="1"/>
          </p:cNvSpPr>
          <p:nvPr/>
        </p:nvSpPr>
        <p:spPr bwMode="auto">
          <a:xfrm>
            <a:off x="2971800" y="1828800"/>
            <a:ext cx="2355850" cy="350838"/>
          </a:xfrm>
          <a:prstGeom prst="rect">
            <a:avLst/>
          </a:prstGeom>
          <a:noFill/>
          <a:ln>
            <a:noFill/>
          </a:ln>
        </p:spPr>
        <p:txBody>
          <a:bodyPr/>
          <a:lstStyle/>
          <a:p>
            <a:pPr eaLnBrk="0" hangingPunct="0"/>
            <a:r>
              <a:rPr lang="fr-FR" altLang="fr-FR" sz="1600" b="1" i="1">
                <a:solidFill>
                  <a:srgbClr val="0070C0"/>
                </a:solidFill>
                <a:latin typeface="Times New Roman" panose="02020603050405020304" pitchFamily="18" charset="0"/>
              </a:rPr>
              <a:t>Chaîne orthographique</a:t>
            </a:r>
          </a:p>
        </p:txBody>
      </p:sp>
      <p:sp>
        <p:nvSpPr>
          <p:cNvPr id="10" name="Text Box 6"/>
          <p:cNvSpPr txBox="1">
            <a:spLocks noChangeArrowheads="1"/>
          </p:cNvSpPr>
          <p:nvPr/>
        </p:nvSpPr>
        <p:spPr bwMode="auto">
          <a:xfrm>
            <a:off x="4891088" y="3240088"/>
            <a:ext cx="1938337" cy="458787"/>
          </a:xfrm>
          <a:prstGeom prst="rect">
            <a:avLst/>
          </a:prstGeom>
          <a:solidFill>
            <a:schemeClr val="accent4">
              <a:lumMod val="20000"/>
              <a:lumOff val="80000"/>
            </a:schemeClr>
          </a:solidFill>
          <a:ln w="38100">
            <a:solidFill>
              <a:schemeClr val="tx1"/>
            </a:solidFill>
            <a:miter lim="800000"/>
            <a:headEnd/>
            <a:tailEnd/>
          </a:ln>
        </p:spPr>
        <p:txBody>
          <a:bodyPr/>
          <a:lstStyle/>
          <a:p>
            <a:pPr eaLnBrk="0" hangingPunct="0"/>
            <a:r>
              <a:rPr lang="fr-FR" altLang="fr-FR" sz="1600" b="1">
                <a:latin typeface="Times New Roman" panose="02020603050405020304" pitchFamily="18" charset="0"/>
              </a:rPr>
              <a:t>Gestion de la tâche</a:t>
            </a:r>
          </a:p>
        </p:txBody>
      </p:sp>
      <p:sp>
        <p:nvSpPr>
          <p:cNvPr id="11" name="Text Box 7"/>
          <p:cNvSpPr txBox="1">
            <a:spLocks noChangeArrowheads="1"/>
          </p:cNvSpPr>
          <p:nvPr/>
        </p:nvSpPr>
        <p:spPr bwMode="auto">
          <a:xfrm>
            <a:off x="1353447" y="3961003"/>
            <a:ext cx="1557338" cy="419100"/>
          </a:xfrm>
          <a:prstGeom prst="rect">
            <a:avLst/>
          </a:prstGeom>
          <a:solidFill>
            <a:schemeClr val="accent3">
              <a:lumMod val="20000"/>
              <a:lumOff val="80000"/>
            </a:schemeClr>
          </a:solidFill>
          <a:ln w="38100">
            <a:solidFill>
              <a:schemeClr val="tx1"/>
            </a:solidFill>
            <a:miter lim="800000"/>
            <a:headEnd/>
            <a:tailEnd/>
          </a:ln>
        </p:spPr>
        <p:txBody>
          <a:bodyPr/>
          <a:lstStyle/>
          <a:p>
            <a:pPr eaLnBrk="0" hangingPunct="0"/>
            <a:r>
              <a:rPr lang="fr-FR" altLang="fr-FR" sz="1600" b="1">
                <a:latin typeface="Times New Roman" panose="02020603050405020304" pitchFamily="18" charset="0"/>
              </a:rPr>
              <a:t>Interprétation</a:t>
            </a:r>
          </a:p>
        </p:txBody>
      </p:sp>
      <p:sp>
        <p:nvSpPr>
          <p:cNvPr id="12" name="Text Box 8"/>
          <p:cNvSpPr txBox="1">
            <a:spLocks noChangeArrowheads="1"/>
          </p:cNvSpPr>
          <p:nvPr/>
        </p:nvSpPr>
        <p:spPr bwMode="auto">
          <a:xfrm>
            <a:off x="4879975" y="3875088"/>
            <a:ext cx="2054225" cy="417512"/>
          </a:xfrm>
          <a:prstGeom prst="rect">
            <a:avLst/>
          </a:prstGeom>
          <a:solidFill>
            <a:schemeClr val="accent1">
              <a:lumMod val="20000"/>
              <a:lumOff val="80000"/>
            </a:schemeClr>
          </a:solidFill>
          <a:ln w="38100">
            <a:solidFill>
              <a:schemeClr val="tx1"/>
            </a:solidFill>
            <a:miter lim="800000"/>
            <a:headEnd/>
            <a:tailEnd/>
          </a:ln>
        </p:spPr>
        <p:txBody>
          <a:bodyPr/>
          <a:lstStyle/>
          <a:p>
            <a:pPr eaLnBrk="0" hangingPunct="0"/>
            <a:r>
              <a:rPr lang="fr-FR" altLang="fr-FR" sz="1600" b="1">
                <a:latin typeface="Times New Roman" panose="02020603050405020304" pitchFamily="18" charset="0"/>
              </a:rPr>
              <a:t>Gestion du dialogue</a:t>
            </a:r>
          </a:p>
        </p:txBody>
      </p:sp>
      <p:sp>
        <p:nvSpPr>
          <p:cNvPr id="13" name="Text Box 9"/>
          <p:cNvSpPr txBox="1">
            <a:spLocks noChangeArrowheads="1"/>
          </p:cNvSpPr>
          <p:nvPr/>
        </p:nvSpPr>
        <p:spPr bwMode="auto">
          <a:xfrm>
            <a:off x="3352800" y="4657725"/>
            <a:ext cx="1311275" cy="377825"/>
          </a:xfrm>
          <a:prstGeom prst="rect">
            <a:avLst/>
          </a:prstGeom>
          <a:solidFill>
            <a:schemeClr val="accent4">
              <a:lumMod val="20000"/>
              <a:lumOff val="80000"/>
            </a:schemeClr>
          </a:solidFill>
          <a:ln w="38100">
            <a:solidFill>
              <a:schemeClr val="tx1"/>
            </a:solidFill>
            <a:miter lim="800000"/>
            <a:headEnd/>
            <a:tailEnd/>
          </a:ln>
        </p:spPr>
        <p:txBody>
          <a:bodyPr/>
          <a:lstStyle/>
          <a:p>
            <a:pPr eaLnBrk="0" hangingPunct="0"/>
            <a:r>
              <a:rPr lang="fr-FR" altLang="fr-FR" sz="1600" b="1">
                <a:latin typeface="Times New Roman" panose="02020603050405020304" pitchFamily="18" charset="0"/>
              </a:rPr>
              <a:t>Génération</a:t>
            </a:r>
          </a:p>
        </p:txBody>
      </p:sp>
      <p:sp>
        <p:nvSpPr>
          <p:cNvPr id="15" name="Line 11"/>
          <p:cNvSpPr>
            <a:spLocks noChangeShapeType="1"/>
          </p:cNvSpPr>
          <p:nvPr/>
        </p:nvSpPr>
        <p:spPr bwMode="auto">
          <a:xfrm>
            <a:off x="4017963" y="2160588"/>
            <a:ext cx="0" cy="282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6" name="Text Box 12"/>
          <p:cNvSpPr txBox="1">
            <a:spLocks noChangeArrowheads="1"/>
          </p:cNvSpPr>
          <p:nvPr/>
        </p:nvSpPr>
        <p:spPr bwMode="auto">
          <a:xfrm>
            <a:off x="2416768" y="2999581"/>
            <a:ext cx="1955834" cy="392113"/>
          </a:xfrm>
          <a:prstGeom prst="rect">
            <a:avLst/>
          </a:prstGeom>
          <a:noFill/>
          <a:ln>
            <a:noFill/>
          </a:ln>
        </p:spPr>
        <p:txBody>
          <a:bodyPr/>
          <a:lstStyle/>
          <a:p>
            <a:pPr eaLnBrk="0" hangingPunct="0"/>
            <a:r>
              <a:rPr lang="fr-FR" altLang="fr-FR" sz="1600" b="1" i="1" dirty="0" smtClean="0">
                <a:solidFill>
                  <a:srgbClr val="0070C0"/>
                </a:solidFill>
                <a:latin typeface="Times New Roman" panose="02020603050405020304" pitchFamily="18" charset="0"/>
              </a:rPr>
              <a:t>Schéma sémantique</a:t>
            </a:r>
            <a:endParaRPr lang="fr-FR" altLang="fr-FR" sz="1600" b="1" i="1" dirty="0">
              <a:solidFill>
                <a:srgbClr val="0070C0"/>
              </a:solidFill>
              <a:latin typeface="Times New Roman" panose="02020603050405020304" pitchFamily="18" charset="0"/>
            </a:endParaRPr>
          </a:p>
        </p:txBody>
      </p:sp>
      <p:sp>
        <p:nvSpPr>
          <p:cNvPr id="18" name="AutoShape 14"/>
          <p:cNvSpPr>
            <a:spLocks noChangeArrowheads="1"/>
          </p:cNvSpPr>
          <p:nvPr/>
        </p:nvSpPr>
        <p:spPr bwMode="auto">
          <a:xfrm>
            <a:off x="2904408" y="3583696"/>
            <a:ext cx="892940" cy="369858"/>
          </a:xfrm>
          <a:prstGeom prst="curvedDownArrow">
            <a:avLst>
              <a:gd name="adj1" fmla="val 50695"/>
              <a:gd name="adj2" fmla="val 101390"/>
              <a:gd name="adj3" fmla="val 33333"/>
            </a:avLst>
          </a:prstGeom>
          <a:noFill/>
          <a:ln w="9525">
            <a:solidFill>
              <a:schemeClr val="tx1"/>
            </a:solidFill>
            <a:miter lim="800000"/>
            <a:headEnd/>
            <a:tailEnd/>
          </a:ln>
        </p:spPr>
        <p:txBody>
          <a:bodyPr/>
          <a:lstStyle/>
          <a:p>
            <a:endParaRPr lang="fr-FR"/>
          </a:p>
        </p:txBody>
      </p:sp>
      <p:sp>
        <p:nvSpPr>
          <p:cNvPr id="19" name="AutoShape 15"/>
          <p:cNvSpPr>
            <a:spLocks noChangeArrowheads="1"/>
          </p:cNvSpPr>
          <p:nvPr/>
        </p:nvSpPr>
        <p:spPr bwMode="auto">
          <a:xfrm flipH="1">
            <a:off x="4102100" y="3257550"/>
            <a:ext cx="754063" cy="296863"/>
          </a:xfrm>
          <a:prstGeom prst="curvedDownArrow">
            <a:avLst>
              <a:gd name="adj1" fmla="val 50802"/>
              <a:gd name="adj2" fmla="val 101604"/>
              <a:gd name="adj3" fmla="val 33333"/>
            </a:avLst>
          </a:prstGeom>
          <a:noFill/>
          <a:ln w="9525">
            <a:solidFill>
              <a:schemeClr val="tx1"/>
            </a:solidFill>
            <a:miter lim="800000"/>
            <a:headEnd/>
            <a:tailEnd/>
          </a:ln>
        </p:spPr>
        <p:txBody>
          <a:bodyPr/>
          <a:lstStyle/>
          <a:p>
            <a:endParaRPr lang="fr-FR"/>
          </a:p>
        </p:txBody>
      </p:sp>
      <p:sp>
        <p:nvSpPr>
          <p:cNvPr id="20" name="AutoShape 16"/>
          <p:cNvSpPr>
            <a:spLocks noChangeArrowheads="1"/>
          </p:cNvSpPr>
          <p:nvPr/>
        </p:nvSpPr>
        <p:spPr bwMode="auto">
          <a:xfrm flipH="1">
            <a:off x="4090988" y="3770313"/>
            <a:ext cx="752475" cy="296862"/>
          </a:xfrm>
          <a:prstGeom prst="curvedDownArrow">
            <a:avLst>
              <a:gd name="adj1" fmla="val 50695"/>
              <a:gd name="adj2" fmla="val 101391"/>
              <a:gd name="adj3" fmla="val 33333"/>
            </a:avLst>
          </a:prstGeom>
          <a:noFill/>
          <a:ln w="9525">
            <a:solidFill>
              <a:schemeClr val="tx1"/>
            </a:solidFill>
            <a:miter lim="800000"/>
            <a:headEnd/>
            <a:tailEnd/>
          </a:ln>
        </p:spPr>
        <p:txBody>
          <a:bodyPr/>
          <a:lstStyle/>
          <a:p>
            <a:endParaRPr lang="fr-FR"/>
          </a:p>
        </p:txBody>
      </p:sp>
      <p:sp>
        <p:nvSpPr>
          <p:cNvPr id="21" name="Line 17"/>
          <p:cNvSpPr>
            <a:spLocks noChangeShapeType="1"/>
          </p:cNvSpPr>
          <p:nvPr/>
        </p:nvSpPr>
        <p:spPr bwMode="auto">
          <a:xfrm flipH="1" flipV="1">
            <a:off x="3675935" y="4167948"/>
            <a:ext cx="227013" cy="1349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2" name="Line 18"/>
          <p:cNvSpPr>
            <a:spLocks noChangeShapeType="1"/>
          </p:cNvSpPr>
          <p:nvPr/>
        </p:nvSpPr>
        <p:spPr bwMode="auto">
          <a:xfrm>
            <a:off x="4000609" y="2945828"/>
            <a:ext cx="7828" cy="452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3" name="Line 19"/>
          <p:cNvSpPr>
            <a:spLocks noChangeShapeType="1"/>
          </p:cNvSpPr>
          <p:nvPr/>
        </p:nvSpPr>
        <p:spPr bwMode="auto">
          <a:xfrm flipH="1">
            <a:off x="4000648" y="4369082"/>
            <a:ext cx="7828" cy="31473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5" name="Text Box 21"/>
          <p:cNvSpPr txBox="1">
            <a:spLocks noChangeArrowheads="1"/>
          </p:cNvSpPr>
          <p:nvPr/>
        </p:nvSpPr>
        <p:spPr bwMode="auto">
          <a:xfrm>
            <a:off x="3276600" y="1181100"/>
            <a:ext cx="1620838" cy="446088"/>
          </a:xfrm>
          <a:prstGeom prst="rect">
            <a:avLst/>
          </a:prstGeom>
          <a:solidFill>
            <a:schemeClr val="accent4">
              <a:lumMod val="20000"/>
              <a:lumOff val="80000"/>
            </a:schemeClr>
          </a:solidFill>
          <a:ln w="38100">
            <a:solidFill>
              <a:schemeClr val="tx1"/>
            </a:solidFill>
            <a:miter lim="800000"/>
            <a:headEnd/>
            <a:tailEnd/>
          </a:ln>
        </p:spPr>
        <p:txBody>
          <a:bodyPr/>
          <a:lstStyle/>
          <a:p>
            <a:pPr eaLnBrk="0" hangingPunct="0"/>
            <a:r>
              <a:rPr lang="fr-FR" altLang="fr-FR" sz="1600" b="1">
                <a:latin typeface="Times New Roman" panose="02020603050405020304" pitchFamily="18" charset="0"/>
              </a:rPr>
              <a:t>Reconnaissance</a:t>
            </a:r>
          </a:p>
        </p:txBody>
      </p:sp>
      <p:sp>
        <p:nvSpPr>
          <p:cNvPr id="26" name="Line 22"/>
          <p:cNvSpPr>
            <a:spLocks noChangeShapeType="1"/>
          </p:cNvSpPr>
          <p:nvPr/>
        </p:nvSpPr>
        <p:spPr bwMode="auto">
          <a:xfrm>
            <a:off x="4035425" y="1666875"/>
            <a:ext cx="0" cy="284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 name="Oval 23"/>
          <p:cNvSpPr>
            <a:spLocks noChangeArrowheads="1"/>
          </p:cNvSpPr>
          <p:nvPr/>
        </p:nvSpPr>
        <p:spPr bwMode="auto">
          <a:xfrm>
            <a:off x="5184775" y="857250"/>
            <a:ext cx="2152650" cy="647700"/>
          </a:xfrm>
          <a:prstGeom prst="ellipse">
            <a:avLst/>
          </a:prstGeom>
          <a:solidFill>
            <a:schemeClr val="accent4">
              <a:lumMod val="20000"/>
              <a:lumOff val="80000"/>
            </a:schemeClr>
          </a:solidFill>
          <a:ln w="28575">
            <a:solidFill>
              <a:schemeClr val="tx1"/>
            </a:solidFill>
            <a:round/>
            <a:headEnd/>
            <a:tailEnd/>
          </a:ln>
        </p:spPr>
        <p:txBody>
          <a:bodyPr/>
          <a:lstStyle/>
          <a:p>
            <a:pPr eaLnBrk="0" hangingPunct="0"/>
            <a:r>
              <a:rPr lang="fr-FR" altLang="fr-FR" sz="1600">
                <a:latin typeface="Times New Roman" panose="02020603050405020304" pitchFamily="18" charset="0"/>
              </a:rPr>
              <a:t>Modèles Acous.</a:t>
            </a:r>
          </a:p>
        </p:txBody>
      </p:sp>
      <p:sp>
        <p:nvSpPr>
          <p:cNvPr id="29" name="Oval 25"/>
          <p:cNvSpPr>
            <a:spLocks noChangeArrowheads="1"/>
          </p:cNvSpPr>
          <p:nvPr/>
        </p:nvSpPr>
        <p:spPr bwMode="auto">
          <a:xfrm>
            <a:off x="5382972" y="2129631"/>
            <a:ext cx="2520950" cy="485775"/>
          </a:xfrm>
          <a:prstGeom prst="ellipse">
            <a:avLst/>
          </a:prstGeom>
          <a:solidFill>
            <a:schemeClr val="accent4">
              <a:lumMod val="20000"/>
              <a:lumOff val="80000"/>
            </a:schemeClr>
          </a:solidFill>
          <a:ln w="28575">
            <a:solidFill>
              <a:schemeClr val="tx1"/>
            </a:solidFill>
            <a:round/>
            <a:headEnd/>
            <a:tailEnd/>
          </a:ln>
        </p:spPr>
        <p:txBody>
          <a:bodyPr/>
          <a:lstStyle/>
          <a:p>
            <a:pPr eaLnBrk="0" hangingPunct="0"/>
            <a:r>
              <a:rPr lang="fr-FR" altLang="fr-FR" sz="1600" dirty="0">
                <a:latin typeface="Times New Roman" panose="02020603050405020304" pitchFamily="18" charset="0"/>
              </a:rPr>
              <a:t>Référents Tâches</a:t>
            </a:r>
          </a:p>
        </p:txBody>
      </p:sp>
      <p:sp>
        <p:nvSpPr>
          <p:cNvPr id="30" name="Line 26"/>
          <p:cNvSpPr>
            <a:spLocks noChangeShapeType="1"/>
          </p:cNvSpPr>
          <p:nvPr/>
        </p:nvSpPr>
        <p:spPr bwMode="auto">
          <a:xfrm flipH="1">
            <a:off x="4897438" y="1181100"/>
            <a:ext cx="287337" cy="161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1" name="Line 27"/>
          <p:cNvSpPr>
            <a:spLocks noChangeShapeType="1"/>
          </p:cNvSpPr>
          <p:nvPr/>
        </p:nvSpPr>
        <p:spPr bwMode="auto">
          <a:xfrm flipH="1">
            <a:off x="5652977" y="2592385"/>
            <a:ext cx="287173" cy="64770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2" name="Text Box 28"/>
          <p:cNvSpPr txBox="1">
            <a:spLocks noChangeArrowheads="1"/>
          </p:cNvSpPr>
          <p:nvPr/>
        </p:nvSpPr>
        <p:spPr bwMode="auto">
          <a:xfrm>
            <a:off x="3605213" y="533400"/>
            <a:ext cx="1271587" cy="350838"/>
          </a:xfrm>
          <a:prstGeom prst="rect">
            <a:avLst/>
          </a:prstGeom>
          <a:noFill/>
          <a:ln>
            <a:noFill/>
          </a:ln>
        </p:spPr>
        <p:txBody>
          <a:bodyPr/>
          <a:lstStyle/>
          <a:p>
            <a:pPr eaLnBrk="0" hangingPunct="0"/>
            <a:r>
              <a:rPr lang="fr-FR" altLang="fr-FR" sz="1600" b="1" i="1" dirty="0">
                <a:solidFill>
                  <a:srgbClr val="0070C0"/>
                </a:solidFill>
                <a:latin typeface="Times New Roman" panose="02020603050405020304" pitchFamily="18" charset="0"/>
              </a:rPr>
              <a:t>Enoncé oral</a:t>
            </a:r>
          </a:p>
        </p:txBody>
      </p:sp>
      <p:sp>
        <p:nvSpPr>
          <p:cNvPr id="33" name="Line 29"/>
          <p:cNvSpPr>
            <a:spLocks noChangeShapeType="1"/>
          </p:cNvSpPr>
          <p:nvPr/>
        </p:nvSpPr>
        <p:spPr bwMode="auto">
          <a:xfrm>
            <a:off x="4035425" y="857250"/>
            <a:ext cx="0" cy="284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4" name="Oval 30"/>
          <p:cNvSpPr>
            <a:spLocks noChangeArrowheads="1"/>
          </p:cNvSpPr>
          <p:nvPr/>
        </p:nvSpPr>
        <p:spPr bwMode="auto">
          <a:xfrm>
            <a:off x="5876944" y="4468813"/>
            <a:ext cx="1579563" cy="809625"/>
          </a:xfrm>
          <a:prstGeom prst="ellipse">
            <a:avLst/>
          </a:prstGeom>
          <a:solidFill>
            <a:schemeClr val="accent1">
              <a:lumMod val="20000"/>
              <a:lumOff val="80000"/>
            </a:schemeClr>
          </a:solidFill>
          <a:ln w="28575">
            <a:solidFill>
              <a:schemeClr val="tx1"/>
            </a:solidFill>
            <a:round/>
            <a:headEnd/>
            <a:tailEnd/>
          </a:ln>
        </p:spPr>
        <p:txBody>
          <a:bodyPr/>
          <a:lstStyle/>
          <a:p>
            <a:pPr eaLnBrk="0" hangingPunct="0"/>
            <a:r>
              <a:rPr lang="fr-FR" altLang="fr-FR" sz="1600" dirty="0" smtClean="0">
                <a:latin typeface="Times New Roman" panose="02020603050405020304" pitchFamily="18" charset="0"/>
              </a:rPr>
              <a:t>Stratégies</a:t>
            </a:r>
          </a:p>
          <a:p>
            <a:pPr eaLnBrk="0" hangingPunct="0"/>
            <a:r>
              <a:rPr lang="fr-FR" altLang="fr-FR" sz="1600" dirty="0" smtClean="0">
                <a:latin typeface="Times New Roman" panose="02020603050405020304" pitchFamily="18" charset="0"/>
              </a:rPr>
              <a:t>Buts, gains</a:t>
            </a:r>
            <a:endParaRPr lang="fr-FR" altLang="fr-FR" sz="1600" dirty="0">
              <a:latin typeface="Times New Roman" panose="02020603050405020304" pitchFamily="18" charset="0"/>
            </a:endParaRPr>
          </a:p>
        </p:txBody>
      </p:sp>
      <p:sp>
        <p:nvSpPr>
          <p:cNvPr id="35" name="Line 31"/>
          <p:cNvSpPr>
            <a:spLocks noChangeShapeType="1"/>
          </p:cNvSpPr>
          <p:nvPr/>
        </p:nvSpPr>
        <p:spPr bwMode="auto">
          <a:xfrm flipH="1" flipV="1">
            <a:off x="5837236" y="4271963"/>
            <a:ext cx="318938" cy="3111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6" name="Oval 32"/>
          <p:cNvSpPr>
            <a:spLocks noChangeArrowheads="1"/>
          </p:cNvSpPr>
          <p:nvPr/>
        </p:nvSpPr>
        <p:spPr bwMode="auto">
          <a:xfrm>
            <a:off x="938545" y="4538059"/>
            <a:ext cx="1412701" cy="560387"/>
          </a:xfrm>
          <a:prstGeom prst="ellipse">
            <a:avLst/>
          </a:prstGeom>
          <a:solidFill>
            <a:schemeClr val="accent3">
              <a:lumMod val="20000"/>
              <a:lumOff val="80000"/>
            </a:schemeClr>
          </a:solidFill>
          <a:ln w="28575">
            <a:solidFill>
              <a:schemeClr val="tx1"/>
            </a:solidFill>
            <a:round/>
            <a:headEnd/>
            <a:tailEnd/>
          </a:ln>
        </p:spPr>
        <p:txBody>
          <a:bodyPr/>
          <a:lstStyle/>
          <a:p>
            <a:pPr eaLnBrk="0" hangingPunct="0"/>
            <a:r>
              <a:rPr lang="fr-FR" altLang="fr-FR" sz="1600" dirty="0" smtClean="0">
                <a:latin typeface="Times New Roman" panose="02020603050405020304" pitchFamily="18" charset="0"/>
              </a:rPr>
              <a:t>Contexte</a:t>
            </a:r>
            <a:endParaRPr lang="fr-FR" altLang="fr-FR" sz="1600" dirty="0">
              <a:latin typeface="Times New Roman" panose="02020603050405020304" pitchFamily="18" charset="0"/>
            </a:endParaRPr>
          </a:p>
        </p:txBody>
      </p:sp>
      <p:sp>
        <p:nvSpPr>
          <p:cNvPr id="38" name="Line 34"/>
          <p:cNvSpPr>
            <a:spLocks noChangeShapeType="1"/>
          </p:cNvSpPr>
          <p:nvPr/>
        </p:nvSpPr>
        <p:spPr bwMode="auto">
          <a:xfrm>
            <a:off x="1660950" y="3750659"/>
            <a:ext cx="281910" cy="2177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 name="Line 35"/>
          <p:cNvSpPr>
            <a:spLocks noChangeShapeType="1"/>
          </p:cNvSpPr>
          <p:nvPr/>
        </p:nvSpPr>
        <p:spPr bwMode="auto">
          <a:xfrm flipV="1">
            <a:off x="2210697" y="4380102"/>
            <a:ext cx="142875" cy="276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1" name="Text Box 37"/>
          <p:cNvSpPr txBox="1">
            <a:spLocks noChangeArrowheads="1"/>
          </p:cNvSpPr>
          <p:nvPr/>
        </p:nvSpPr>
        <p:spPr bwMode="auto">
          <a:xfrm>
            <a:off x="3295215" y="5599906"/>
            <a:ext cx="1579562" cy="377825"/>
          </a:xfrm>
          <a:prstGeom prst="rect">
            <a:avLst/>
          </a:prstGeom>
          <a:solidFill>
            <a:schemeClr val="accent4">
              <a:lumMod val="20000"/>
              <a:lumOff val="80000"/>
            </a:schemeClr>
          </a:solidFill>
          <a:ln w="38100">
            <a:solidFill>
              <a:schemeClr val="tx1"/>
            </a:solidFill>
            <a:miter lim="800000"/>
            <a:headEnd/>
            <a:tailEnd/>
          </a:ln>
        </p:spPr>
        <p:txBody>
          <a:bodyPr/>
          <a:lstStyle/>
          <a:p>
            <a:pPr eaLnBrk="0" hangingPunct="0"/>
            <a:r>
              <a:rPr lang="fr-FR" altLang="fr-FR" sz="1600" b="1">
                <a:latin typeface="Times New Roman" panose="02020603050405020304" pitchFamily="18" charset="0"/>
              </a:rPr>
              <a:t>Synthèse TTS</a:t>
            </a:r>
          </a:p>
        </p:txBody>
      </p:sp>
      <p:sp>
        <p:nvSpPr>
          <p:cNvPr id="42" name="Line 38"/>
          <p:cNvSpPr>
            <a:spLocks noChangeShapeType="1"/>
          </p:cNvSpPr>
          <p:nvPr/>
        </p:nvSpPr>
        <p:spPr bwMode="auto">
          <a:xfrm>
            <a:off x="4028858" y="5030787"/>
            <a:ext cx="3283" cy="5484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3" name="Line 39"/>
          <p:cNvSpPr>
            <a:spLocks noChangeShapeType="1"/>
          </p:cNvSpPr>
          <p:nvPr/>
        </p:nvSpPr>
        <p:spPr bwMode="auto">
          <a:xfrm flipH="1">
            <a:off x="4032141" y="5977731"/>
            <a:ext cx="0" cy="2246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 name="Text Box 40"/>
          <p:cNvSpPr txBox="1">
            <a:spLocks noChangeArrowheads="1"/>
          </p:cNvSpPr>
          <p:nvPr/>
        </p:nvSpPr>
        <p:spPr bwMode="auto">
          <a:xfrm>
            <a:off x="3487737" y="6202363"/>
            <a:ext cx="1323975" cy="350837"/>
          </a:xfrm>
          <a:prstGeom prst="rect">
            <a:avLst/>
          </a:prstGeom>
          <a:noFill/>
          <a:ln>
            <a:noFill/>
          </a:ln>
        </p:spPr>
        <p:txBody>
          <a:bodyPr/>
          <a:lstStyle/>
          <a:p>
            <a:pPr eaLnBrk="0" hangingPunct="0"/>
            <a:r>
              <a:rPr lang="fr-FR" altLang="fr-FR" sz="1600" b="1" i="1">
                <a:solidFill>
                  <a:srgbClr val="0070C0"/>
                </a:solidFill>
                <a:latin typeface="Times New Roman" panose="02020603050405020304" pitchFamily="18" charset="0"/>
              </a:rPr>
              <a:t>Enoncé oral</a:t>
            </a:r>
          </a:p>
        </p:txBody>
      </p:sp>
      <p:sp>
        <p:nvSpPr>
          <p:cNvPr id="46" name="Line 42"/>
          <p:cNvSpPr>
            <a:spLocks noChangeShapeType="1"/>
          </p:cNvSpPr>
          <p:nvPr/>
        </p:nvSpPr>
        <p:spPr bwMode="auto">
          <a:xfrm flipH="1">
            <a:off x="6084167" y="3063875"/>
            <a:ext cx="745257" cy="1762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7" name="Oval 43"/>
          <p:cNvSpPr>
            <a:spLocks noChangeArrowheads="1"/>
          </p:cNvSpPr>
          <p:nvPr/>
        </p:nvSpPr>
        <p:spPr bwMode="auto">
          <a:xfrm>
            <a:off x="580504" y="1359304"/>
            <a:ext cx="2295525" cy="739371"/>
          </a:xfrm>
          <a:prstGeom prst="ellipse">
            <a:avLst/>
          </a:prstGeom>
          <a:solidFill>
            <a:schemeClr val="accent4">
              <a:lumMod val="20000"/>
              <a:lumOff val="80000"/>
            </a:schemeClr>
          </a:solidFill>
          <a:ln w="28575">
            <a:solidFill>
              <a:schemeClr val="tx1"/>
            </a:solidFill>
            <a:round/>
            <a:headEnd/>
            <a:tailEnd/>
          </a:ln>
        </p:spPr>
        <p:txBody>
          <a:bodyPr/>
          <a:lstStyle/>
          <a:p>
            <a:pPr eaLnBrk="0" hangingPunct="0"/>
            <a:r>
              <a:rPr lang="fr-FR" altLang="fr-FR" sz="1600" dirty="0" smtClean="0">
                <a:latin typeface="Times New Roman" panose="02020603050405020304" pitchFamily="18" charset="0"/>
              </a:rPr>
              <a:t>Connaissances linguistiques</a:t>
            </a:r>
            <a:endParaRPr lang="fr-FR" altLang="fr-FR" sz="1600" dirty="0">
              <a:latin typeface="Times New Roman" panose="02020603050405020304" pitchFamily="18" charset="0"/>
            </a:endParaRPr>
          </a:p>
        </p:txBody>
      </p:sp>
      <p:sp>
        <p:nvSpPr>
          <p:cNvPr id="48" name="Oval 44"/>
          <p:cNvSpPr>
            <a:spLocks noChangeArrowheads="1"/>
          </p:cNvSpPr>
          <p:nvPr/>
        </p:nvSpPr>
        <p:spPr bwMode="auto">
          <a:xfrm>
            <a:off x="949885" y="2122487"/>
            <a:ext cx="1435100" cy="485775"/>
          </a:xfrm>
          <a:prstGeom prst="ellipse">
            <a:avLst/>
          </a:prstGeom>
          <a:solidFill>
            <a:schemeClr val="accent3">
              <a:lumMod val="20000"/>
              <a:lumOff val="80000"/>
            </a:schemeClr>
          </a:solidFill>
          <a:ln w="28575">
            <a:solidFill>
              <a:schemeClr val="tx1"/>
            </a:solidFill>
            <a:round/>
            <a:headEnd/>
            <a:tailEnd/>
          </a:ln>
        </p:spPr>
        <p:txBody>
          <a:bodyPr/>
          <a:lstStyle/>
          <a:p>
            <a:pPr eaLnBrk="0" hangingPunct="0"/>
            <a:r>
              <a:rPr lang="fr-FR" altLang="fr-FR" sz="1600">
                <a:latin typeface="Times New Roman" panose="02020603050405020304" pitchFamily="18" charset="0"/>
              </a:rPr>
              <a:t>Concepts</a:t>
            </a:r>
          </a:p>
        </p:txBody>
      </p:sp>
      <p:sp>
        <p:nvSpPr>
          <p:cNvPr id="49" name="Line 45"/>
          <p:cNvSpPr>
            <a:spLocks noChangeShapeType="1"/>
          </p:cNvSpPr>
          <p:nvPr/>
        </p:nvSpPr>
        <p:spPr bwMode="auto">
          <a:xfrm>
            <a:off x="2600325" y="1990725"/>
            <a:ext cx="676275" cy="612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0" name="Line 46"/>
          <p:cNvSpPr>
            <a:spLocks noChangeShapeType="1"/>
          </p:cNvSpPr>
          <p:nvPr/>
        </p:nvSpPr>
        <p:spPr bwMode="auto">
          <a:xfrm>
            <a:off x="2355004" y="2398712"/>
            <a:ext cx="921596" cy="3079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4" name="Oval 50"/>
          <p:cNvSpPr>
            <a:spLocks noChangeArrowheads="1"/>
          </p:cNvSpPr>
          <p:nvPr/>
        </p:nvSpPr>
        <p:spPr bwMode="auto">
          <a:xfrm>
            <a:off x="6563352" y="2645569"/>
            <a:ext cx="2076450" cy="485775"/>
          </a:xfrm>
          <a:prstGeom prst="ellipse">
            <a:avLst/>
          </a:prstGeom>
          <a:solidFill>
            <a:schemeClr val="accent4">
              <a:lumMod val="20000"/>
              <a:lumOff val="80000"/>
            </a:schemeClr>
          </a:solidFill>
          <a:ln w="28575">
            <a:solidFill>
              <a:schemeClr val="tx1"/>
            </a:solidFill>
            <a:round/>
            <a:headEnd/>
            <a:tailEnd/>
          </a:ln>
        </p:spPr>
        <p:txBody>
          <a:bodyPr/>
          <a:lstStyle/>
          <a:p>
            <a:pPr eaLnBrk="0" hangingPunct="0"/>
            <a:r>
              <a:rPr lang="fr-FR" altLang="fr-FR" sz="1600" dirty="0">
                <a:latin typeface="Times New Roman" panose="02020603050405020304" pitchFamily="18" charset="0"/>
              </a:rPr>
              <a:t>Connaissances</a:t>
            </a:r>
          </a:p>
        </p:txBody>
      </p:sp>
      <p:sp>
        <p:nvSpPr>
          <p:cNvPr id="56" name="Line 52"/>
          <p:cNvSpPr>
            <a:spLocks noChangeShapeType="1"/>
          </p:cNvSpPr>
          <p:nvPr/>
        </p:nvSpPr>
        <p:spPr bwMode="auto">
          <a:xfrm flipH="1">
            <a:off x="4897437" y="2454088"/>
            <a:ext cx="485535" cy="252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 name="Line 53"/>
          <p:cNvSpPr>
            <a:spLocks noChangeShapeType="1"/>
          </p:cNvSpPr>
          <p:nvPr/>
        </p:nvSpPr>
        <p:spPr bwMode="auto">
          <a:xfrm flipH="1" flipV="1">
            <a:off x="4897437" y="1573212"/>
            <a:ext cx="717549" cy="627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 name="Text Box 54"/>
          <p:cNvSpPr txBox="1">
            <a:spLocks noChangeArrowheads="1"/>
          </p:cNvSpPr>
          <p:nvPr/>
        </p:nvSpPr>
        <p:spPr bwMode="auto">
          <a:xfrm>
            <a:off x="304800" y="381000"/>
            <a:ext cx="2646878" cy="646331"/>
          </a:xfrm>
          <a:prstGeom prst="rect">
            <a:avLst/>
          </a:prstGeom>
          <a:noFill/>
          <a:ln>
            <a:solidFill>
              <a:schemeClr val="tx1"/>
            </a:solidFill>
          </a:ln>
          <a:effectLst/>
        </p:spPr>
        <p:txBody>
          <a:bodyPr wrap="none">
            <a:spAutoFit/>
          </a:bodyPr>
          <a:lstStyle/>
          <a:p>
            <a:r>
              <a:rPr lang="fr-FR" altLang="fr-FR" sz="3600" dirty="0">
                <a:solidFill>
                  <a:schemeClr val="accent3">
                    <a:lumMod val="75000"/>
                  </a:schemeClr>
                </a:solidFill>
              </a:rPr>
              <a:t>Architecture</a:t>
            </a:r>
            <a:endParaRPr lang="en-GB" altLang="fr-FR" sz="3600" dirty="0">
              <a:solidFill>
                <a:schemeClr val="accent3">
                  <a:lumMod val="75000"/>
                </a:schemeClr>
              </a:solidFill>
            </a:endParaRPr>
          </a:p>
        </p:txBody>
      </p:sp>
      <p:sp>
        <p:nvSpPr>
          <p:cNvPr id="61" name="Text Box 5"/>
          <p:cNvSpPr txBox="1">
            <a:spLocks noChangeArrowheads="1"/>
          </p:cNvSpPr>
          <p:nvPr/>
        </p:nvSpPr>
        <p:spPr bwMode="auto">
          <a:xfrm>
            <a:off x="2978150" y="5119500"/>
            <a:ext cx="2355850" cy="350838"/>
          </a:xfrm>
          <a:prstGeom prst="rect">
            <a:avLst/>
          </a:prstGeom>
          <a:noFill/>
          <a:ln>
            <a:noFill/>
          </a:ln>
        </p:spPr>
        <p:txBody>
          <a:bodyPr/>
          <a:lstStyle/>
          <a:p>
            <a:pPr eaLnBrk="0" hangingPunct="0"/>
            <a:r>
              <a:rPr lang="fr-FR" altLang="fr-FR" sz="1600" b="1" i="1" dirty="0">
                <a:solidFill>
                  <a:srgbClr val="0070C0"/>
                </a:solidFill>
                <a:latin typeface="Times New Roman" panose="02020603050405020304" pitchFamily="18" charset="0"/>
              </a:rPr>
              <a:t>Chaîne orthographique</a:t>
            </a:r>
          </a:p>
        </p:txBody>
      </p:sp>
      <p:sp>
        <p:nvSpPr>
          <p:cNvPr id="63" name="Text Box 12"/>
          <p:cNvSpPr txBox="1">
            <a:spLocks noChangeArrowheads="1"/>
          </p:cNvSpPr>
          <p:nvPr/>
        </p:nvSpPr>
        <p:spPr bwMode="auto">
          <a:xfrm>
            <a:off x="3288178" y="3851447"/>
            <a:ext cx="698192" cy="392113"/>
          </a:xfrm>
          <a:prstGeom prst="rect">
            <a:avLst/>
          </a:prstGeom>
          <a:noFill/>
          <a:ln>
            <a:noFill/>
          </a:ln>
        </p:spPr>
        <p:txBody>
          <a:bodyPr/>
          <a:lstStyle/>
          <a:p>
            <a:pPr eaLnBrk="0" hangingPunct="0"/>
            <a:r>
              <a:rPr lang="fr-FR" altLang="fr-FR" sz="1600" b="1" i="1" dirty="0" smtClean="0">
                <a:solidFill>
                  <a:srgbClr val="0070C0"/>
                </a:solidFill>
                <a:latin typeface="Times New Roman" panose="02020603050405020304" pitchFamily="18" charset="0"/>
              </a:rPr>
              <a:t>Actes</a:t>
            </a:r>
            <a:endParaRPr lang="fr-FR" altLang="fr-FR" sz="1600" b="1" i="1" dirty="0">
              <a:solidFill>
                <a:srgbClr val="0070C0"/>
              </a:solidFill>
              <a:latin typeface="Times New Roman" panose="02020603050405020304" pitchFamily="18" charset="0"/>
            </a:endParaRPr>
          </a:p>
        </p:txBody>
      </p:sp>
      <p:sp>
        <p:nvSpPr>
          <p:cNvPr id="64" name="Text Box 12"/>
          <p:cNvSpPr txBox="1">
            <a:spLocks noChangeArrowheads="1"/>
          </p:cNvSpPr>
          <p:nvPr/>
        </p:nvSpPr>
        <p:spPr bwMode="auto">
          <a:xfrm>
            <a:off x="3950426" y="3437062"/>
            <a:ext cx="542944" cy="392113"/>
          </a:xfrm>
          <a:prstGeom prst="rect">
            <a:avLst/>
          </a:prstGeom>
          <a:noFill/>
          <a:ln>
            <a:noFill/>
          </a:ln>
        </p:spPr>
        <p:txBody>
          <a:bodyPr/>
          <a:lstStyle/>
          <a:p>
            <a:pPr eaLnBrk="0" hangingPunct="0"/>
            <a:r>
              <a:rPr lang="fr-FR" altLang="fr-FR" sz="1600" b="1" i="1" dirty="0" smtClean="0">
                <a:solidFill>
                  <a:srgbClr val="0070C0"/>
                </a:solidFill>
                <a:latin typeface="Times New Roman" panose="02020603050405020304" pitchFamily="18" charset="0"/>
              </a:rPr>
              <a:t>But</a:t>
            </a:r>
            <a:endParaRPr lang="fr-FR" altLang="fr-FR" sz="1600" b="1" i="1" dirty="0">
              <a:solidFill>
                <a:srgbClr val="0070C0"/>
              </a:solidFill>
              <a:latin typeface="Times New Roman" panose="02020603050405020304" pitchFamily="18" charset="0"/>
            </a:endParaRPr>
          </a:p>
        </p:txBody>
      </p:sp>
      <p:sp>
        <p:nvSpPr>
          <p:cNvPr id="65" name="Text Box 12"/>
          <p:cNvSpPr txBox="1">
            <a:spLocks noChangeArrowheads="1"/>
          </p:cNvSpPr>
          <p:nvPr/>
        </p:nvSpPr>
        <p:spPr bwMode="auto">
          <a:xfrm>
            <a:off x="3838310" y="3901608"/>
            <a:ext cx="688365" cy="392113"/>
          </a:xfrm>
          <a:prstGeom prst="rect">
            <a:avLst/>
          </a:prstGeom>
          <a:noFill/>
          <a:ln>
            <a:noFill/>
          </a:ln>
        </p:spPr>
        <p:txBody>
          <a:bodyPr/>
          <a:lstStyle/>
          <a:p>
            <a:pPr eaLnBrk="0" hangingPunct="0"/>
            <a:r>
              <a:rPr lang="fr-FR" altLang="fr-FR" sz="1600" b="1" i="1" dirty="0" smtClean="0">
                <a:solidFill>
                  <a:srgbClr val="0070C0"/>
                </a:solidFill>
                <a:latin typeface="Times New Roman" panose="02020603050405020304" pitchFamily="18" charset="0"/>
              </a:rPr>
              <a:t>Gains</a:t>
            </a:r>
            <a:endParaRPr lang="fr-FR" altLang="fr-FR" sz="1600" b="1" i="1"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608100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8388424" y="6165304"/>
            <a:ext cx="457200" cy="476250"/>
          </a:xfrm>
        </p:spPr>
        <p:txBody>
          <a:bodyPr/>
          <a:lstStyle/>
          <a:p>
            <a:pPr>
              <a:defRPr/>
            </a:pPr>
            <a:fld id="{617F0CB0-1425-460F-920B-D32E25C7F91F}" type="slidenum">
              <a:rPr lang="fr-FR" sz="1400" smtClean="0">
                <a:solidFill>
                  <a:schemeClr val="tx2"/>
                </a:solidFill>
              </a:rPr>
              <a:pPr>
                <a:defRPr/>
              </a:pPr>
              <a:t>3</a:t>
            </a:fld>
            <a:endParaRPr lang="fr-FR" sz="1400" dirty="0">
              <a:solidFill>
                <a:schemeClr val="tx2"/>
              </a:solidFill>
            </a:endParaRPr>
          </a:p>
        </p:txBody>
      </p:sp>
      <p:sp>
        <p:nvSpPr>
          <p:cNvPr id="4" name="Rectangle 2"/>
          <p:cNvSpPr txBox="1">
            <a:spLocks noChangeArrowheads="1"/>
          </p:cNvSpPr>
          <p:nvPr/>
        </p:nvSpPr>
        <p:spPr>
          <a:xfrm>
            <a:off x="611560" y="260648"/>
            <a:ext cx="8424936" cy="11430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4000" dirty="0" smtClean="0">
                <a:solidFill>
                  <a:schemeClr val="accent3">
                    <a:lumMod val="75000"/>
                  </a:schemeClr>
                </a:solidFill>
                <a:latin typeface="+mj-lt"/>
                <a:ea typeface="+mj-ea"/>
                <a:cs typeface="+mj-cs"/>
              </a:rPr>
              <a:t>Les niveaux de langue</a:t>
            </a:r>
            <a:endParaRPr lang="fr-FR" sz="4000" dirty="0">
              <a:solidFill>
                <a:schemeClr val="accent3">
                  <a:lumMod val="75000"/>
                </a:schemeClr>
              </a:solidFill>
              <a:latin typeface="+mj-lt"/>
              <a:ea typeface="+mj-ea"/>
              <a:cs typeface="+mj-cs"/>
            </a:endParaRPr>
          </a:p>
        </p:txBody>
      </p:sp>
      <p:sp>
        <p:nvSpPr>
          <p:cNvPr id="5" name="Text Box 14"/>
          <p:cNvSpPr txBox="1">
            <a:spLocks noChangeArrowheads="1"/>
          </p:cNvSpPr>
          <p:nvPr/>
        </p:nvSpPr>
        <p:spPr bwMode="auto">
          <a:xfrm>
            <a:off x="1547664" y="1403648"/>
            <a:ext cx="3760966" cy="5509200"/>
          </a:xfrm>
          <a:prstGeom prst="rect">
            <a:avLst/>
          </a:prstGeom>
          <a:noFill/>
          <a:ln w="9525">
            <a:noFill/>
            <a:miter lim="800000"/>
            <a:headEnd/>
            <a:tailEnd/>
          </a:ln>
          <a:effectLst/>
        </p:spPr>
        <p:txBody>
          <a:bodyPr wrap="none">
            <a:spAutoFit/>
          </a:bodyPr>
          <a:lstStyle/>
          <a:p>
            <a:r>
              <a:rPr lang="fr-FR" sz="3200" b="1" dirty="0" smtClean="0">
                <a:solidFill>
                  <a:schemeClr val="accent1"/>
                </a:solidFill>
              </a:rPr>
              <a:t>Son</a:t>
            </a:r>
            <a:endParaRPr lang="fr-FR" sz="3200" b="1" dirty="0">
              <a:solidFill>
                <a:schemeClr val="accent1"/>
              </a:solidFill>
            </a:endParaRPr>
          </a:p>
          <a:p>
            <a:r>
              <a:rPr lang="fr-FR" sz="3200" b="1" dirty="0">
                <a:solidFill>
                  <a:srgbClr val="00CCFF"/>
                </a:solidFill>
                <a:cs typeface="Arial" pitchFamily="34" charset="0"/>
              </a:rPr>
              <a:t>Phonétique</a:t>
            </a:r>
            <a:endParaRPr lang="fr-FR" sz="3200" dirty="0">
              <a:latin typeface="New York" charset="0"/>
              <a:cs typeface="Times New Roman" pitchFamily="18" charset="0"/>
            </a:endParaRPr>
          </a:p>
          <a:p>
            <a:r>
              <a:rPr lang="fr-FR" sz="3200" b="1" dirty="0" smtClean="0">
                <a:solidFill>
                  <a:srgbClr val="00CCFF"/>
                </a:solidFill>
                <a:cs typeface="Arial" pitchFamily="34" charset="0"/>
              </a:rPr>
              <a:t>Phonologie</a:t>
            </a:r>
            <a:endParaRPr lang="fr-FR" sz="3200" dirty="0">
              <a:latin typeface="New York" charset="0"/>
              <a:cs typeface="Times New Roman" pitchFamily="18" charset="0"/>
            </a:endParaRPr>
          </a:p>
          <a:p>
            <a:r>
              <a:rPr lang="fr-FR" sz="3200" b="1" dirty="0" smtClean="0">
                <a:solidFill>
                  <a:srgbClr val="3366FF"/>
                </a:solidFill>
                <a:cs typeface="Arial" pitchFamily="34" charset="0"/>
              </a:rPr>
              <a:t>Morphologie</a:t>
            </a:r>
            <a:endParaRPr lang="fr-FR" sz="3200" dirty="0">
              <a:latin typeface="New York" charset="0"/>
              <a:cs typeface="Times New Roman" pitchFamily="18" charset="0"/>
            </a:endParaRPr>
          </a:p>
          <a:p>
            <a:r>
              <a:rPr lang="fr-FR" sz="3200" b="1" dirty="0" smtClean="0">
                <a:solidFill>
                  <a:srgbClr val="3366FF"/>
                </a:solidFill>
                <a:cs typeface="Arial" pitchFamily="34" charset="0"/>
              </a:rPr>
              <a:t>Lexique</a:t>
            </a:r>
            <a:endParaRPr lang="fr-FR" sz="3200" dirty="0"/>
          </a:p>
          <a:p>
            <a:r>
              <a:rPr lang="fr-FR" sz="3200" b="1" dirty="0" smtClean="0">
                <a:solidFill>
                  <a:srgbClr val="3366FF"/>
                </a:solidFill>
                <a:cs typeface="Arial" pitchFamily="34" charset="0"/>
              </a:rPr>
              <a:t>Syntaxe</a:t>
            </a:r>
            <a:endParaRPr lang="fr-FR" sz="3200" dirty="0"/>
          </a:p>
          <a:p>
            <a:r>
              <a:rPr lang="fr-FR" sz="3200" b="1" dirty="0">
                <a:solidFill>
                  <a:srgbClr val="3366FF"/>
                </a:solidFill>
                <a:cs typeface="Arial" pitchFamily="34" charset="0"/>
              </a:rPr>
              <a:t>Sémantique</a:t>
            </a:r>
            <a:endParaRPr lang="fr-FR" sz="3200" dirty="0">
              <a:latin typeface="New York" charset="0"/>
              <a:cs typeface="Times New Roman" pitchFamily="18" charset="0"/>
            </a:endParaRPr>
          </a:p>
          <a:p>
            <a:r>
              <a:rPr lang="fr-FR" sz="3200" b="1" dirty="0">
                <a:solidFill>
                  <a:srgbClr val="000080"/>
                </a:solidFill>
                <a:cs typeface="Arial" pitchFamily="34" charset="0"/>
              </a:rPr>
              <a:t>Pragmatique</a:t>
            </a:r>
            <a:endParaRPr lang="fr-FR" sz="3200" dirty="0">
              <a:latin typeface="New York" charset="0"/>
              <a:cs typeface="Times New Roman" pitchFamily="18" charset="0"/>
            </a:endParaRPr>
          </a:p>
          <a:p>
            <a:r>
              <a:rPr lang="fr-FR" sz="3200" b="1" dirty="0" smtClean="0">
                <a:solidFill>
                  <a:srgbClr val="000080"/>
                </a:solidFill>
                <a:cs typeface="Arial" pitchFamily="34" charset="0"/>
              </a:rPr>
              <a:t>Rhétorique</a:t>
            </a:r>
          </a:p>
          <a:p>
            <a:endParaRPr lang="fr-FR" sz="3200" b="1" dirty="0">
              <a:solidFill>
                <a:srgbClr val="000080"/>
              </a:solidFill>
              <a:latin typeface="New York" charset="0"/>
            </a:endParaRPr>
          </a:p>
          <a:p>
            <a:r>
              <a:rPr lang="fr-FR" sz="3200" b="1" dirty="0" smtClean="0">
                <a:solidFill>
                  <a:srgbClr val="000080"/>
                </a:solidFill>
                <a:latin typeface="New York" charset="0"/>
                <a:cs typeface="Times New Roman" pitchFamily="18" charset="0"/>
              </a:rPr>
              <a:t>		</a:t>
            </a:r>
            <a:r>
              <a:rPr lang="fr-FR" sz="3200" b="1" dirty="0" smtClean="0">
                <a:solidFill>
                  <a:schemeClr val="accent3">
                    <a:lumMod val="75000"/>
                  </a:schemeClr>
                </a:solidFill>
                <a:latin typeface="New York" charset="0"/>
                <a:cs typeface="Times New Roman" pitchFamily="18" charset="0"/>
              </a:rPr>
              <a:t>Dialogue</a:t>
            </a:r>
            <a:endParaRPr lang="fr-FR" sz="3200" dirty="0">
              <a:solidFill>
                <a:schemeClr val="accent3">
                  <a:lumMod val="75000"/>
                </a:schemeClr>
              </a:solidFill>
              <a:latin typeface="New York" charset="0"/>
              <a:cs typeface="Times New Roman" pitchFamily="18" charset="0"/>
            </a:endParaRPr>
          </a:p>
        </p:txBody>
      </p:sp>
      <p:sp>
        <p:nvSpPr>
          <p:cNvPr id="18" name="Text Box 27"/>
          <p:cNvSpPr txBox="1">
            <a:spLocks noChangeArrowheads="1"/>
          </p:cNvSpPr>
          <p:nvPr/>
        </p:nvSpPr>
        <p:spPr bwMode="auto">
          <a:xfrm rot="16223648">
            <a:off x="-511298" y="1703610"/>
            <a:ext cx="2043113" cy="396875"/>
          </a:xfrm>
          <a:prstGeom prst="rect">
            <a:avLst/>
          </a:prstGeom>
          <a:noFill/>
          <a:ln w="9525">
            <a:noFill/>
            <a:miter lim="800000"/>
            <a:headEnd/>
            <a:tailEnd/>
          </a:ln>
          <a:effectLst/>
        </p:spPr>
        <p:txBody>
          <a:bodyPr>
            <a:spAutoFit/>
          </a:bodyPr>
          <a:lstStyle/>
          <a:p>
            <a:r>
              <a:rPr lang="fr-FR" sz="2000" dirty="0">
                <a:solidFill>
                  <a:schemeClr val="accent3">
                    <a:lumMod val="75000"/>
                  </a:schemeClr>
                </a:solidFill>
              </a:rPr>
              <a:t>1ère</a:t>
            </a:r>
            <a:r>
              <a:rPr lang="fr-FR" sz="2000" dirty="0"/>
              <a:t> </a:t>
            </a:r>
            <a:r>
              <a:rPr lang="fr-FR" sz="2000" dirty="0">
                <a:solidFill>
                  <a:schemeClr val="accent3">
                    <a:lumMod val="75000"/>
                  </a:schemeClr>
                </a:solidFill>
              </a:rPr>
              <a:t>articulation</a:t>
            </a:r>
          </a:p>
        </p:txBody>
      </p:sp>
      <p:sp>
        <p:nvSpPr>
          <p:cNvPr id="19" name="Text Box 28"/>
          <p:cNvSpPr txBox="1">
            <a:spLocks noChangeArrowheads="1"/>
          </p:cNvSpPr>
          <p:nvPr/>
        </p:nvSpPr>
        <p:spPr bwMode="auto">
          <a:xfrm rot="16200000">
            <a:off x="-1529564" y="4625147"/>
            <a:ext cx="4065599" cy="400110"/>
          </a:xfrm>
          <a:prstGeom prst="rect">
            <a:avLst/>
          </a:prstGeom>
          <a:noFill/>
          <a:ln w="9525">
            <a:noFill/>
            <a:miter lim="800000"/>
            <a:headEnd/>
            <a:tailEnd/>
          </a:ln>
          <a:effectLst/>
        </p:spPr>
        <p:txBody>
          <a:bodyPr wrap="square">
            <a:spAutoFit/>
          </a:bodyPr>
          <a:lstStyle/>
          <a:p>
            <a:r>
              <a:rPr lang="fr-FR" sz="2000" dirty="0" smtClean="0">
                <a:solidFill>
                  <a:schemeClr val="accent3">
                    <a:lumMod val="75000"/>
                  </a:schemeClr>
                </a:solidFill>
              </a:rPr>
              <a:t> Communication 2ème </a:t>
            </a:r>
            <a:r>
              <a:rPr lang="fr-FR" sz="2000" dirty="0">
                <a:solidFill>
                  <a:schemeClr val="accent3">
                    <a:lumMod val="75000"/>
                  </a:schemeClr>
                </a:solidFill>
              </a:rPr>
              <a:t>articulation</a:t>
            </a:r>
          </a:p>
        </p:txBody>
      </p:sp>
      <p:sp>
        <p:nvSpPr>
          <p:cNvPr id="20" name="Line 29"/>
          <p:cNvSpPr>
            <a:spLocks noChangeShapeType="1"/>
          </p:cNvSpPr>
          <p:nvPr/>
        </p:nvSpPr>
        <p:spPr bwMode="auto">
          <a:xfrm>
            <a:off x="899592" y="2924944"/>
            <a:ext cx="7848872" cy="0"/>
          </a:xfrm>
          <a:prstGeom prst="line">
            <a:avLst/>
          </a:prstGeom>
          <a:noFill/>
          <a:ln w="9525">
            <a:solidFill>
              <a:schemeClr val="tx1"/>
            </a:solidFill>
            <a:round/>
            <a:headEnd/>
            <a:tailEnd/>
          </a:ln>
          <a:effectLst/>
        </p:spPr>
        <p:txBody>
          <a:bodyPr/>
          <a:lstStyle/>
          <a:p>
            <a:endParaRPr lang="fr-FR"/>
          </a:p>
        </p:txBody>
      </p:sp>
      <p:sp>
        <p:nvSpPr>
          <p:cNvPr id="21" name="Line 30"/>
          <p:cNvSpPr>
            <a:spLocks noChangeShapeType="1"/>
          </p:cNvSpPr>
          <p:nvPr/>
        </p:nvSpPr>
        <p:spPr bwMode="auto">
          <a:xfrm flipV="1">
            <a:off x="838200" y="4869160"/>
            <a:ext cx="7838256" cy="7640"/>
          </a:xfrm>
          <a:prstGeom prst="line">
            <a:avLst/>
          </a:prstGeom>
          <a:noFill/>
          <a:ln w="9525">
            <a:solidFill>
              <a:schemeClr val="tx1"/>
            </a:solidFill>
            <a:round/>
            <a:headEnd/>
            <a:tailEnd/>
          </a:ln>
          <a:effectLst/>
        </p:spPr>
        <p:txBody>
          <a:bodyPr/>
          <a:lstStyle/>
          <a:p>
            <a:endParaRPr lang="fr-FR"/>
          </a:p>
        </p:txBody>
      </p:sp>
      <p:sp>
        <p:nvSpPr>
          <p:cNvPr id="24" name="Rectangle 23"/>
          <p:cNvSpPr/>
          <p:nvPr/>
        </p:nvSpPr>
        <p:spPr>
          <a:xfrm>
            <a:off x="4132667" y="1921050"/>
            <a:ext cx="2351926" cy="3693319"/>
          </a:xfrm>
          <a:prstGeom prst="rect">
            <a:avLst/>
          </a:prstGeom>
        </p:spPr>
        <p:txBody>
          <a:bodyPr wrap="none">
            <a:spAutoFit/>
          </a:bodyPr>
          <a:lstStyle/>
          <a:p>
            <a:r>
              <a:rPr lang="fr-FR" b="1" dirty="0" smtClean="0">
                <a:solidFill>
                  <a:srgbClr val="000080"/>
                </a:solidFill>
                <a:cs typeface="Times New Roman" pitchFamily="18" charset="0"/>
              </a:rPr>
              <a:t>Parole/phonèmes</a:t>
            </a:r>
          </a:p>
          <a:p>
            <a:endParaRPr lang="fr-FR" b="1" dirty="0">
              <a:solidFill>
                <a:srgbClr val="000080"/>
              </a:solidFill>
              <a:cs typeface="Times New Roman" pitchFamily="18" charset="0"/>
            </a:endParaRPr>
          </a:p>
          <a:p>
            <a:endParaRPr lang="fr-FR" b="1" dirty="0" smtClean="0">
              <a:solidFill>
                <a:srgbClr val="000080"/>
              </a:solidFill>
              <a:cs typeface="Times New Roman" pitchFamily="18" charset="0"/>
            </a:endParaRPr>
          </a:p>
          <a:p>
            <a:r>
              <a:rPr lang="fr-FR" b="1" dirty="0" smtClean="0">
                <a:solidFill>
                  <a:srgbClr val="000080"/>
                </a:solidFill>
                <a:cs typeface="Times New Roman" pitchFamily="18" charset="0"/>
              </a:rPr>
              <a:t>Ecriture/graphèmes</a:t>
            </a:r>
          </a:p>
          <a:p>
            <a:endParaRPr lang="fr-FR" b="1" dirty="0" smtClean="0">
              <a:solidFill>
                <a:srgbClr val="000080"/>
              </a:solidFill>
              <a:cs typeface="Times New Roman" pitchFamily="18" charset="0"/>
            </a:endParaRPr>
          </a:p>
          <a:p>
            <a:endParaRPr lang="fr-FR" b="1" dirty="0" smtClean="0">
              <a:solidFill>
                <a:srgbClr val="000080"/>
              </a:solidFill>
              <a:cs typeface="Times New Roman" pitchFamily="18" charset="0"/>
            </a:endParaRPr>
          </a:p>
          <a:p>
            <a:r>
              <a:rPr lang="fr-FR" b="1" dirty="0" smtClean="0">
                <a:solidFill>
                  <a:srgbClr val="000080"/>
                </a:solidFill>
                <a:cs typeface="Times New Roman" pitchFamily="18" charset="0"/>
              </a:rPr>
              <a:t>Langue/structure</a:t>
            </a:r>
          </a:p>
          <a:p>
            <a:endParaRPr lang="fr-FR" b="1" dirty="0">
              <a:solidFill>
                <a:srgbClr val="000080"/>
              </a:solidFill>
              <a:cs typeface="Times New Roman" pitchFamily="18" charset="0"/>
            </a:endParaRPr>
          </a:p>
          <a:p>
            <a:endParaRPr lang="fr-FR" b="1" dirty="0" smtClean="0">
              <a:solidFill>
                <a:srgbClr val="000080"/>
              </a:solidFill>
              <a:cs typeface="Times New Roman" pitchFamily="18" charset="0"/>
            </a:endParaRPr>
          </a:p>
          <a:p>
            <a:endParaRPr lang="fr-FR" b="1" dirty="0">
              <a:solidFill>
                <a:srgbClr val="000080"/>
              </a:solidFill>
              <a:cs typeface="Times New Roman" pitchFamily="18" charset="0"/>
            </a:endParaRPr>
          </a:p>
          <a:p>
            <a:endParaRPr lang="fr-FR" b="1" dirty="0" smtClean="0">
              <a:solidFill>
                <a:srgbClr val="000080"/>
              </a:solidFill>
              <a:cs typeface="Times New Roman" pitchFamily="18" charset="0"/>
            </a:endParaRPr>
          </a:p>
          <a:p>
            <a:endParaRPr lang="fr-FR" b="1" dirty="0">
              <a:solidFill>
                <a:srgbClr val="000080"/>
              </a:solidFill>
              <a:cs typeface="Times New Roman" pitchFamily="18" charset="0"/>
            </a:endParaRPr>
          </a:p>
          <a:p>
            <a:r>
              <a:rPr lang="fr-FR" b="1" dirty="0" smtClean="0">
                <a:solidFill>
                  <a:srgbClr val="000080"/>
                </a:solidFill>
                <a:cs typeface="Times New Roman" pitchFamily="18" charset="0"/>
              </a:rPr>
              <a:t>Sens en contexte</a:t>
            </a:r>
            <a:endParaRPr lang="fr-FR" dirty="0"/>
          </a:p>
        </p:txBody>
      </p:sp>
      <p:sp>
        <p:nvSpPr>
          <p:cNvPr id="2" name="ZoneTexte 1"/>
          <p:cNvSpPr txBox="1"/>
          <p:nvPr/>
        </p:nvSpPr>
        <p:spPr>
          <a:xfrm>
            <a:off x="6465297" y="1625047"/>
            <a:ext cx="2646878" cy="5078313"/>
          </a:xfrm>
          <a:prstGeom prst="rect">
            <a:avLst/>
          </a:prstGeom>
          <a:noFill/>
        </p:spPr>
        <p:txBody>
          <a:bodyPr wrap="none" rtlCol="0">
            <a:spAutoFit/>
          </a:bodyPr>
          <a:lstStyle/>
          <a:p>
            <a:r>
              <a:rPr lang="fr-FR" dirty="0" smtClean="0"/>
              <a:t>Acousticiens</a:t>
            </a:r>
          </a:p>
          <a:p>
            <a:endParaRPr lang="fr-FR" dirty="0"/>
          </a:p>
          <a:p>
            <a:r>
              <a:rPr lang="fr-FR" dirty="0" smtClean="0"/>
              <a:t>Phonéticiens</a:t>
            </a:r>
          </a:p>
          <a:p>
            <a:endParaRPr lang="fr-FR" dirty="0"/>
          </a:p>
          <a:p>
            <a:endParaRPr lang="fr-FR" dirty="0" smtClean="0"/>
          </a:p>
          <a:p>
            <a:endParaRPr lang="fr-FR" dirty="0"/>
          </a:p>
          <a:p>
            <a:endParaRPr lang="fr-FR" dirty="0" smtClean="0"/>
          </a:p>
          <a:p>
            <a:r>
              <a:rPr lang="fr-FR" dirty="0" smtClean="0"/>
              <a:t>Linguistes</a:t>
            </a:r>
          </a:p>
          <a:p>
            <a:endParaRPr lang="fr-FR" dirty="0"/>
          </a:p>
          <a:p>
            <a:endParaRPr lang="fr-FR" dirty="0" smtClean="0"/>
          </a:p>
          <a:p>
            <a:endParaRPr lang="fr-FR" dirty="0"/>
          </a:p>
          <a:p>
            <a:endParaRPr lang="fr-FR" dirty="0" smtClean="0"/>
          </a:p>
          <a:p>
            <a:endParaRPr lang="fr-FR" dirty="0"/>
          </a:p>
          <a:p>
            <a:r>
              <a:rPr lang="fr-FR" dirty="0" smtClean="0"/>
              <a:t>Philosophes du langage</a:t>
            </a:r>
          </a:p>
          <a:p>
            <a:r>
              <a:rPr lang="fr-FR" dirty="0" smtClean="0"/>
              <a:t>Sémioticiens</a:t>
            </a:r>
          </a:p>
          <a:p>
            <a:endParaRPr lang="fr-FR" dirty="0"/>
          </a:p>
          <a:p>
            <a:endParaRPr lang="fr-FR" dirty="0" smtClean="0"/>
          </a:p>
          <a:p>
            <a:r>
              <a:rPr lang="fr-FR" dirty="0" smtClean="0"/>
              <a:t>Sociolinguistes</a:t>
            </a:r>
            <a:endParaRPr lang="fr-FR" dirty="0"/>
          </a:p>
        </p:txBody>
      </p:sp>
      <p:sp>
        <p:nvSpPr>
          <p:cNvPr id="6" name="Virage 5"/>
          <p:cNvSpPr/>
          <p:nvPr/>
        </p:nvSpPr>
        <p:spPr>
          <a:xfrm flipV="1">
            <a:off x="2411760" y="6101142"/>
            <a:ext cx="544236" cy="604573"/>
          </a:xfrm>
          <a:prstGeom prst="bentArrow">
            <a:avLst>
              <a:gd name="adj1" fmla="val 29271"/>
              <a:gd name="adj2" fmla="val 2357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solidFill>
                  <a:schemeClr val="accent3">
                    <a:lumMod val="75000"/>
                  </a:schemeClr>
                </a:solidFill>
              </a:rPr>
              <a:t>Un agent conversationnel</a:t>
            </a:r>
            <a:endParaRPr lang="fr-FR" sz="4000" dirty="0">
              <a:solidFill>
                <a:schemeClr val="accent3">
                  <a:lumMod val="75000"/>
                </a:schemeClr>
              </a:solidFill>
            </a:endParaRPr>
          </a:p>
        </p:txBody>
      </p:sp>
      <p:sp>
        <p:nvSpPr>
          <p:cNvPr id="4" name="Espace réservé du numéro de diapositive 3"/>
          <p:cNvSpPr>
            <a:spLocks noGrp="1"/>
          </p:cNvSpPr>
          <p:nvPr>
            <p:ph type="sldNum" sz="quarter" idx="12"/>
          </p:nvPr>
        </p:nvSpPr>
        <p:spPr/>
        <p:txBody>
          <a:bodyPr/>
          <a:lstStyle/>
          <a:p>
            <a:pPr>
              <a:defRPr/>
            </a:pPr>
            <a:fld id="{3314A884-21C8-435E-9556-B274F49813F7}" type="slidenum">
              <a:rPr lang="fr-FR" smtClean="0"/>
              <a:pPr>
                <a:defRPr/>
              </a:pPr>
              <a:t>30</a:t>
            </a:fld>
            <a:endParaRPr lang="fr-FR"/>
          </a:p>
        </p:txBody>
      </p:sp>
      <p:pic>
        <p:nvPicPr>
          <p:cNvPr id="6"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1776413"/>
            <a:ext cx="5524500" cy="45212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0"/>
          <p:cNvSpPr>
            <a:spLocks noChangeArrowheads="1"/>
          </p:cNvSpPr>
          <p:nvPr/>
        </p:nvSpPr>
        <p:spPr bwMode="auto">
          <a:xfrm flipH="1">
            <a:off x="228600" y="2514600"/>
            <a:ext cx="2057400" cy="2426568"/>
          </a:xfrm>
          <a:prstGeom prst="wedgeRoundRectCallout">
            <a:avLst>
              <a:gd name="adj1" fmla="val -104787"/>
              <a:gd name="adj2" fmla="val 50829"/>
              <a:gd name="adj3" fmla="val 16667"/>
            </a:avLst>
          </a:prstGeom>
          <a:solidFill>
            <a:schemeClr val="accent1">
              <a:lumMod val="20000"/>
              <a:lumOff val="80000"/>
            </a:schemeClr>
          </a:solidFill>
          <a:ln w="9525">
            <a:solidFill>
              <a:srgbClr val="000000"/>
            </a:solidFill>
            <a:miter lim="800000"/>
            <a:headEnd/>
            <a:tailEnd/>
          </a:ln>
        </p:spPr>
        <p:txBody>
          <a:bodyPr/>
          <a:lstStyle/>
          <a:p>
            <a:pPr eaLnBrk="0" hangingPunct="0"/>
            <a:r>
              <a:rPr lang="fr-FR" altLang="fr-FR" sz="1600" b="1" dirty="0"/>
              <a:t>J'ai trouvé 1206 documents  ayant comme thème intelligence artificielle . Voulez-vous affiner votre requête ?</a:t>
            </a:r>
          </a:p>
        </p:txBody>
      </p:sp>
      <p:sp>
        <p:nvSpPr>
          <p:cNvPr id="8" name="AutoShape 21"/>
          <p:cNvSpPr>
            <a:spLocks noChangeArrowheads="1"/>
          </p:cNvSpPr>
          <p:nvPr/>
        </p:nvSpPr>
        <p:spPr bwMode="auto">
          <a:xfrm flipH="1">
            <a:off x="3657600" y="1600200"/>
            <a:ext cx="2833688" cy="1143000"/>
          </a:xfrm>
          <a:prstGeom prst="wedgeRoundRectCallout">
            <a:avLst>
              <a:gd name="adj1" fmla="val -58463"/>
              <a:gd name="adj2" fmla="val 133190"/>
              <a:gd name="adj3" fmla="val 16667"/>
            </a:avLst>
          </a:prstGeom>
          <a:solidFill>
            <a:schemeClr val="accent1">
              <a:lumMod val="20000"/>
              <a:lumOff val="80000"/>
            </a:schemeClr>
          </a:solidFill>
          <a:ln w="9525">
            <a:solidFill>
              <a:srgbClr val="000000"/>
            </a:solidFill>
            <a:miter lim="800000"/>
            <a:headEnd/>
            <a:tailEnd/>
          </a:ln>
        </p:spPr>
        <p:txBody>
          <a:bodyPr/>
          <a:lstStyle/>
          <a:p>
            <a:pPr eaLnBrk="0" hangingPunct="0"/>
            <a:r>
              <a:rPr lang="fr-FR" altLang="fr-FR" sz="1600" b="1"/>
              <a:t>Qu'est ce que tu peux me proposer sur ... heu, l'intelligence artificielle ?</a:t>
            </a:r>
          </a:p>
        </p:txBody>
      </p:sp>
    </p:spTree>
    <p:extLst>
      <p:ext uri="{BB962C8B-B14F-4D97-AF65-F5344CB8AC3E}">
        <p14:creationId xmlns:p14="http://schemas.microsoft.com/office/powerpoint/2010/main" val="35365860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t>
            </a:r>
            <a:r>
              <a:rPr lang="fr-FR" dirty="0"/>
              <a:t> Mon petit Monde de Compagnons Artificiels » </a:t>
            </a:r>
            <a:r>
              <a:rPr lang="fr-FR" dirty="0" smtClean="0"/>
              <a:t>(projet </a:t>
            </a:r>
            <a:r>
              <a:rPr lang="fr-FR" dirty="0" err="1" smtClean="0"/>
              <a:t>MoCA</a:t>
            </a:r>
            <a:r>
              <a:rPr lang="fr-FR" dirty="0" smtClean="0"/>
              <a:t>)</a:t>
            </a:r>
            <a:endParaRPr lang="fr-FR" dirty="0"/>
          </a:p>
        </p:txBody>
      </p:sp>
      <p:pic>
        <p:nvPicPr>
          <p:cNvPr id="4" name="MOCA Innorobo - Liv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8642" y="1698314"/>
            <a:ext cx="7877091" cy="4430687"/>
          </a:xfrm>
        </p:spPr>
      </p:pic>
      <p:sp>
        <p:nvSpPr>
          <p:cNvPr id="3" name="Espace réservé du numéro de diapositive 2"/>
          <p:cNvSpPr>
            <a:spLocks noGrp="1"/>
          </p:cNvSpPr>
          <p:nvPr>
            <p:ph type="sldNum" idx="4294967295"/>
          </p:nvPr>
        </p:nvSpPr>
        <p:spPr>
          <a:xfrm>
            <a:off x="6553200" y="6356350"/>
            <a:ext cx="2133600" cy="365125"/>
          </a:xfrm>
          <a:prstGeom prst="rect">
            <a:avLst/>
          </a:prstGeom>
        </p:spPr>
        <p:txBody>
          <a:bodyPr/>
          <a:lstStyle/>
          <a:p>
            <a:pPr>
              <a:defRPr/>
            </a:pPr>
            <a:fld id="{FD7375A0-5BC4-6242-8268-34C64D39E913}" type="slidenum">
              <a:rPr lang="en-US" smtClean="0"/>
              <a:pPr>
                <a:defRPr/>
              </a:pPr>
              <a:t>31</a:t>
            </a:fld>
            <a:endParaRPr lang="en-US"/>
          </a:p>
        </p:txBody>
      </p:sp>
    </p:spTree>
    <p:extLst>
      <p:ext uri="{BB962C8B-B14F-4D97-AF65-F5344CB8AC3E}">
        <p14:creationId xmlns:p14="http://schemas.microsoft.com/office/powerpoint/2010/main" val="3703406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274638"/>
            <a:ext cx="8394700" cy="1143000"/>
          </a:xfrm>
        </p:spPr>
        <p:txBody>
          <a:bodyPr/>
          <a:lstStyle/>
          <a:p>
            <a:pPr>
              <a:defRPr/>
            </a:pPr>
            <a:r>
              <a:rPr lang="fr-FR" sz="4000" dirty="0" smtClean="0"/>
              <a:t>Conclusion</a:t>
            </a:r>
            <a:endParaRPr lang="fr-FR" sz="4000" dirty="0"/>
          </a:p>
        </p:txBody>
      </p:sp>
      <p:sp>
        <p:nvSpPr>
          <p:cNvPr id="3" name="Espace réservé du contenu 2"/>
          <p:cNvSpPr>
            <a:spLocks noGrp="1"/>
          </p:cNvSpPr>
          <p:nvPr>
            <p:ph idx="1"/>
          </p:nvPr>
        </p:nvSpPr>
        <p:spPr>
          <a:xfrm>
            <a:off x="539750" y="1447800"/>
            <a:ext cx="8394700" cy="4800600"/>
          </a:xfrm>
        </p:spPr>
        <p:txBody>
          <a:bodyPr/>
          <a:lstStyle/>
          <a:p>
            <a:pPr algn="just">
              <a:defRPr/>
            </a:pPr>
            <a:r>
              <a:rPr lang="fr-FR" sz="2000" dirty="0" smtClean="0"/>
              <a:t>Extension de la théorie des jeux au dialogue</a:t>
            </a:r>
          </a:p>
          <a:p>
            <a:pPr algn="just">
              <a:defRPr/>
            </a:pPr>
            <a:r>
              <a:rPr lang="fr-FR" sz="2000" dirty="0" smtClean="0"/>
              <a:t>Calcul des gains par traitement des actes et de leur contenu propositionnel sans faire appel à un quelconque niveau d’intentionnalité ou d’états mentaux à condition de savoir calculer le contenu propositionnel (c’est-à-dire comprendre et interpréter les énoncés)</a:t>
            </a:r>
          </a:p>
          <a:p>
            <a:pPr algn="just">
              <a:defRPr/>
            </a:pPr>
            <a:r>
              <a:rPr lang="fr-FR" sz="2000" dirty="0" smtClean="0"/>
              <a:t>Le modèle ne présuppose pas de cadre normé du dialogue : les interactants peuvent agir de manière spontané, sans but </a:t>
            </a:r>
            <a:r>
              <a:rPr lang="fr-FR" sz="2000" i="1" dirty="0" smtClean="0"/>
              <a:t>a priori</a:t>
            </a:r>
            <a:r>
              <a:rPr lang="fr-FR" sz="2000" dirty="0" smtClean="0"/>
              <a:t>. Les buts se forment au cours du dialogue. Les conversations courantes peuvent entrer dans ce cadre.</a:t>
            </a:r>
          </a:p>
          <a:p>
            <a:pPr algn="just">
              <a:defRPr/>
            </a:pPr>
            <a:r>
              <a:rPr lang="fr-FR" sz="2000" dirty="0" smtClean="0"/>
              <a:t>La difficulté pour le dialogue homme-machine se trouve reportée dans la « compétence » de l’agent conversationnel qui n’a pas d’expérience de vie </a:t>
            </a:r>
            <a:r>
              <a:rPr lang="fr-FR" sz="2000" dirty="0"/>
              <a:t>et ne peut </a:t>
            </a:r>
            <a:r>
              <a:rPr lang="fr-FR" sz="2000" dirty="0" smtClean="0"/>
              <a:t>interagir de manière pertinente que dans des mondes très limités.</a:t>
            </a:r>
          </a:p>
        </p:txBody>
      </p:sp>
      <p:sp>
        <p:nvSpPr>
          <p:cNvPr id="6" name="Espace réservé du numéro de diapositive 5"/>
          <p:cNvSpPr>
            <a:spLocks noGrp="1"/>
          </p:cNvSpPr>
          <p:nvPr>
            <p:ph type="sldNum" sz="quarter" idx="11"/>
          </p:nvPr>
        </p:nvSpPr>
        <p:spPr>
          <a:xfrm>
            <a:off x="8316913" y="6308725"/>
            <a:ext cx="636587" cy="433388"/>
          </a:xfrm>
        </p:spPr>
        <p:txBody>
          <a:bodyPr/>
          <a:lstStyle/>
          <a:p>
            <a:pPr>
              <a:defRPr/>
            </a:pPr>
            <a:fld id="{47A01596-83CE-42B5-89AD-E0A56B0B5EBF}" type="slidenum">
              <a:rPr lang="fr-FR" smtClean="0"/>
              <a:pPr>
                <a:defRPr/>
              </a:pPr>
              <a:t>32</a:t>
            </a:fld>
            <a:endParaRPr lang="fr-FR" dirty="0"/>
          </a:p>
        </p:txBody>
      </p:sp>
    </p:spTree>
    <p:extLst>
      <p:ext uri="{BB962C8B-B14F-4D97-AF65-F5344CB8AC3E}">
        <p14:creationId xmlns:p14="http://schemas.microsoft.com/office/powerpoint/2010/main" val="38433755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t>Pistes complémentaires pour questions éventuelles</a:t>
            </a:r>
            <a:endParaRPr lang="fr-FR" sz="4000" dirty="0"/>
          </a:p>
        </p:txBody>
      </p:sp>
      <p:sp>
        <p:nvSpPr>
          <p:cNvPr id="3" name="Espace réservé du contenu 2"/>
          <p:cNvSpPr>
            <a:spLocks noGrp="1"/>
          </p:cNvSpPr>
          <p:nvPr>
            <p:ph idx="1"/>
          </p:nvPr>
        </p:nvSpPr>
        <p:spPr>
          <a:xfrm>
            <a:off x="539552" y="1916832"/>
            <a:ext cx="8394136" cy="1981200"/>
          </a:xfrm>
        </p:spPr>
        <p:txBody>
          <a:bodyPr/>
          <a:lstStyle/>
          <a:p>
            <a:r>
              <a:rPr lang="fr-FR" dirty="0" smtClean="0"/>
              <a:t>Estimation du gain espéré</a:t>
            </a:r>
          </a:p>
          <a:p>
            <a:r>
              <a:rPr lang="fr-FR" dirty="0" smtClean="0"/>
              <a:t>Calcul du gain acquis</a:t>
            </a:r>
          </a:p>
          <a:p>
            <a:r>
              <a:rPr lang="fr-FR" dirty="0" smtClean="0"/>
              <a:t>Choix d’une stratégie</a:t>
            </a:r>
            <a:endParaRPr lang="fr-FR" dirty="0"/>
          </a:p>
        </p:txBody>
      </p:sp>
      <p:sp>
        <p:nvSpPr>
          <p:cNvPr id="5" name="Espace réservé du numéro de diapositive 4"/>
          <p:cNvSpPr>
            <a:spLocks noGrp="1"/>
          </p:cNvSpPr>
          <p:nvPr>
            <p:ph type="sldNum" sz="quarter" idx="11"/>
          </p:nvPr>
        </p:nvSpPr>
        <p:spPr/>
        <p:txBody>
          <a:bodyPr/>
          <a:lstStyle/>
          <a:p>
            <a:pPr>
              <a:defRPr/>
            </a:pPr>
            <a:fld id="{47A01596-83CE-42B5-89AD-E0A56B0B5EBF}" type="slidenum">
              <a:rPr lang="fr-FR" smtClean="0"/>
              <a:pPr>
                <a:defRPr/>
              </a:pPr>
              <a:t>33</a:t>
            </a:fld>
            <a:endParaRPr lang="fr-FR" dirty="0"/>
          </a:p>
        </p:txBody>
      </p:sp>
    </p:spTree>
    <p:extLst>
      <p:ext uri="{BB962C8B-B14F-4D97-AF65-F5344CB8AC3E}">
        <p14:creationId xmlns:p14="http://schemas.microsoft.com/office/powerpoint/2010/main" val="787260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t>Estimation du gain espéré</a:t>
            </a:r>
            <a:endParaRPr lang="fr-FR" sz="4000" dirty="0"/>
          </a:p>
        </p:txBody>
      </p:sp>
      <p:sp>
        <p:nvSpPr>
          <p:cNvPr id="3" name="Espace réservé du contenu 2"/>
          <p:cNvSpPr>
            <a:spLocks noGrp="1"/>
          </p:cNvSpPr>
          <p:nvPr>
            <p:ph idx="1"/>
          </p:nvPr>
        </p:nvSpPr>
        <p:spPr>
          <a:xfrm>
            <a:off x="539552" y="1196752"/>
            <a:ext cx="8394136" cy="5256584"/>
          </a:xfrm>
        </p:spPr>
        <p:txBody>
          <a:bodyPr/>
          <a:lstStyle/>
          <a:p>
            <a:pPr algn="just"/>
            <a:r>
              <a:rPr lang="fr-FR" sz="2400" dirty="0" smtClean="0"/>
              <a:t>Par rapport au but du dialogue, aux interlocuteurs présents (selon qu’ils se connaissent ou non), au type de jeu</a:t>
            </a:r>
          </a:p>
          <a:p>
            <a:pPr algn="just"/>
            <a:r>
              <a:rPr lang="fr-FR" sz="2400" dirty="0" smtClean="0"/>
              <a:t>Exemples intuitifs :</a:t>
            </a:r>
          </a:p>
          <a:p>
            <a:pPr lvl="1" algn="just"/>
            <a:r>
              <a:rPr lang="fr-FR" sz="1400" dirty="0" smtClean="0"/>
              <a:t>Si le jeu est un marchandage alors chaque interlocuteur va tenter de maximiser son +avoir(autre), si le jeu est un marchandage répété alors le vendeur peut vouloir aussi fidéliser le client +être(commun). Le but est d’échanger un bien.</a:t>
            </a:r>
          </a:p>
          <a:p>
            <a:pPr lvl="1" algn="just"/>
            <a:r>
              <a:rPr lang="fr-FR" sz="1400" dirty="0" smtClean="0"/>
              <a:t>Si le jeu est une négociation de salaire il s’agit d’obtenir une augmentation, +avoir(autre) ou +avoir(monde), ou de sortir « la tête haute » +être(soi-même) et +être(soi). Le but est d’obtenir une augmentation.</a:t>
            </a:r>
            <a:endParaRPr lang="fr-FR" sz="1400" dirty="0"/>
          </a:p>
          <a:p>
            <a:pPr lvl="1" algn="just"/>
            <a:r>
              <a:rPr lang="fr-FR" sz="1400" dirty="0" smtClean="0"/>
              <a:t>Si le jeu est une discussion libre à la cafétéria alors la recherche de convivialité peut suffire +être(commun). Il n’y a pas de but précis sinon que de rencontrer des collègues.</a:t>
            </a:r>
          </a:p>
          <a:p>
            <a:pPr lvl="1" algn="just"/>
            <a:r>
              <a:rPr lang="fr-FR" sz="1400" dirty="0" smtClean="0"/>
              <a:t>Si le jeu est un débat il s’agit de faire passer ses idées +avoir(soi), son influence sur les autres +être(soi-même) et +être(autre), sa position dominante +être(soi) mais aussi d’acquérir des connaissances +avoir(monde) ou + avoir (autre) tout en respectant les règles du débat +être(commun). Le but ici est d’aboutir à une conclusion.</a:t>
            </a:r>
          </a:p>
          <a:p>
            <a:pPr lvl="1" algn="just"/>
            <a:r>
              <a:rPr lang="fr-FR" sz="1400" dirty="0" smtClean="0"/>
              <a:t>Etc.</a:t>
            </a:r>
          </a:p>
          <a:p>
            <a:pPr marL="128587" indent="0" algn="just">
              <a:buNone/>
            </a:pPr>
            <a:r>
              <a:rPr lang="fr-FR" sz="1800" b="1" dirty="0" smtClean="0">
                <a:solidFill>
                  <a:schemeClr val="accent3">
                    <a:lumMod val="75000"/>
                  </a:schemeClr>
                </a:solidFill>
              </a:rPr>
              <a:t>Le gain espéré « émerge » de la situation dialogique et du type de jeu</a:t>
            </a:r>
          </a:p>
          <a:p>
            <a:pPr marL="0" lvl="1" indent="0" algn="just">
              <a:buNone/>
            </a:pPr>
            <a:endParaRPr lang="fr-FR" sz="1600" baseline="30000" dirty="0" smtClean="0"/>
          </a:p>
        </p:txBody>
      </p:sp>
      <p:sp>
        <p:nvSpPr>
          <p:cNvPr id="4" name="Espace réservé du numéro de diapositive 3"/>
          <p:cNvSpPr>
            <a:spLocks noGrp="1"/>
          </p:cNvSpPr>
          <p:nvPr>
            <p:ph type="sldNum" sz="quarter" idx="11"/>
          </p:nvPr>
        </p:nvSpPr>
        <p:spPr/>
        <p:txBody>
          <a:bodyPr/>
          <a:lstStyle/>
          <a:p>
            <a:pPr>
              <a:defRPr/>
            </a:pPr>
            <a:fld id="{99A3CDF3-C39C-4A4F-91C1-F06277AAE27C}" type="slidenum">
              <a:rPr lang="fr-FR" smtClean="0"/>
              <a:pPr>
                <a:defRPr/>
              </a:pPr>
              <a:t>34</a:t>
            </a:fld>
            <a:endParaRPr lang="fr-FR"/>
          </a:p>
        </p:txBody>
      </p:sp>
    </p:spTree>
    <p:extLst>
      <p:ext uri="{BB962C8B-B14F-4D97-AF65-F5344CB8AC3E}">
        <p14:creationId xmlns:p14="http://schemas.microsoft.com/office/powerpoint/2010/main" val="1760923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smtClean="0"/>
              <a:t>Calcul du gain acquis</a:t>
            </a:r>
            <a:endParaRPr lang="fr-FR" sz="4000" dirty="0"/>
          </a:p>
        </p:txBody>
      </p:sp>
      <p:sp>
        <p:nvSpPr>
          <p:cNvPr id="3" name="Espace réservé du contenu 2"/>
          <p:cNvSpPr>
            <a:spLocks noGrp="1"/>
          </p:cNvSpPr>
          <p:nvPr>
            <p:ph idx="1"/>
          </p:nvPr>
        </p:nvSpPr>
        <p:spPr/>
        <p:txBody>
          <a:bodyPr/>
          <a:lstStyle/>
          <a:p>
            <a:pPr algn="just"/>
            <a:r>
              <a:rPr lang="fr-FR" sz="2400" dirty="0" smtClean="0"/>
              <a:t>Selon le type d’acte de langage reçu, le contenu propositionnel et les relations sémantiques calculées (en accord avec les marqueurs linguistiques et pragmatiques des énoncés)</a:t>
            </a:r>
          </a:p>
          <a:p>
            <a:pPr algn="just"/>
            <a:r>
              <a:rPr lang="fr-FR" sz="2400" dirty="0" smtClean="0"/>
              <a:t>Exemples intuitifs :</a:t>
            </a:r>
          </a:p>
          <a:p>
            <a:pPr lvl="1" algn="just"/>
            <a:r>
              <a:rPr lang="fr-FR" sz="1600" dirty="0" smtClean="0"/>
              <a:t>Si </a:t>
            </a:r>
            <a:r>
              <a:rPr lang="fr-FR" sz="1600" dirty="0" err="1" smtClean="0"/>
              <a:t>F</a:t>
            </a:r>
            <a:r>
              <a:rPr lang="fr-FR" sz="1600" baseline="30000" dirty="0" err="1" smtClean="0"/>
              <a:t>F</a:t>
            </a:r>
            <a:r>
              <a:rPr lang="fr-FR" sz="1600" baseline="-25000" dirty="0" err="1" smtClean="0"/>
              <a:t>A</a:t>
            </a:r>
            <a:r>
              <a:rPr lang="fr-FR" sz="1600" dirty="0" err="1" smtClean="0"/>
              <a:t>p</a:t>
            </a:r>
            <a:r>
              <a:rPr lang="fr-FR" sz="1600" dirty="0" smtClean="0"/>
              <a:t> </a:t>
            </a:r>
            <a:r>
              <a:rPr lang="fr-FR" sz="1600" dirty="0">
                <a:latin typeface="Cambria Math" panose="02040503050406030204" pitchFamily="18" charset="0"/>
                <a:ea typeface="Cambria Math" panose="02040503050406030204" pitchFamily="18" charset="0"/>
                <a:sym typeface="Symbol"/>
              </a:rPr>
              <a:t>→</a:t>
            </a:r>
            <a:r>
              <a:rPr lang="fr-FR" sz="1600" dirty="0" smtClean="0"/>
              <a:t> </a:t>
            </a:r>
            <a:r>
              <a:rPr lang="fr-FR" sz="1600" dirty="0" err="1" smtClean="0"/>
              <a:t>F</a:t>
            </a:r>
            <a:r>
              <a:rPr lang="fr-FR" sz="1600" baseline="30000" dirty="0" err="1" smtClean="0"/>
              <a:t>A</a:t>
            </a:r>
            <a:r>
              <a:rPr lang="fr-FR" sz="1600" baseline="-25000" dirty="0" err="1" smtClean="0"/>
              <a:t>B</a:t>
            </a:r>
            <a:r>
              <a:rPr lang="fr-FR" sz="1600" dirty="0" err="1" smtClean="0"/>
              <a:t>p</a:t>
            </a:r>
            <a:r>
              <a:rPr lang="fr-FR" sz="1600" dirty="0" smtClean="0"/>
              <a:t> alors +être(soi)</a:t>
            </a:r>
            <a:r>
              <a:rPr lang="fr-FR" sz="1600" baseline="-25000" dirty="0" smtClean="0"/>
              <a:t>A </a:t>
            </a:r>
            <a:r>
              <a:rPr lang="fr-FR" sz="1600" i="1" dirty="0" smtClean="0"/>
              <a:t>si B exécute strictement l’action demandée car le fait que B obéisse à A lui confirme seulement sa légitimité, mais si F</a:t>
            </a:r>
            <a:r>
              <a:rPr lang="fr-FR" sz="1600" i="1" baseline="30000" dirty="0"/>
              <a:t>A</a:t>
            </a:r>
            <a:r>
              <a:rPr lang="fr-FR" sz="1600" i="1" baseline="-25000" dirty="0" smtClean="0"/>
              <a:t>B </a:t>
            </a:r>
            <a:r>
              <a:rPr lang="fr-FR" sz="1600" i="1" dirty="0" smtClean="0"/>
              <a:t> contient un marqueur positif (par ex. empressement) alors +être(soi-même)</a:t>
            </a:r>
            <a:r>
              <a:rPr lang="fr-FR" sz="1600" i="1" baseline="-25000" dirty="0" smtClean="0"/>
              <a:t>A</a:t>
            </a:r>
            <a:r>
              <a:rPr lang="fr-FR" sz="1600" i="1" dirty="0" smtClean="0"/>
              <a:t>, inversement si B « traîne des pieds » alors –être(soi-même)</a:t>
            </a:r>
            <a:r>
              <a:rPr lang="fr-FR" sz="1600" i="1" baseline="-25000" dirty="0" smtClean="0"/>
              <a:t>A</a:t>
            </a:r>
            <a:endParaRPr lang="fr-FR" sz="1600" i="1" dirty="0" smtClean="0"/>
          </a:p>
          <a:p>
            <a:pPr lvl="1" algn="just"/>
            <a:r>
              <a:rPr lang="fr-FR" sz="1600" dirty="0" smtClean="0"/>
              <a:t>Si F</a:t>
            </a:r>
            <a:r>
              <a:rPr lang="fr-FR" sz="1600" baseline="-25000" dirty="0" smtClean="0"/>
              <a:t>B</a:t>
            </a:r>
            <a:r>
              <a:rPr lang="fr-FR" sz="1600" dirty="0" smtClean="0"/>
              <a:t> est un déni de F</a:t>
            </a:r>
            <a:r>
              <a:rPr lang="fr-FR" sz="1600" baseline="-25000" dirty="0" smtClean="0"/>
              <a:t>A</a:t>
            </a:r>
            <a:r>
              <a:rPr lang="fr-FR" sz="1600" dirty="0" smtClean="0"/>
              <a:t> alors -être(soi-même)</a:t>
            </a:r>
            <a:r>
              <a:rPr lang="fr-FR" sz="1600" baseline="-25000" dirty="0" smtClean="0"/>
              <a:t>A </a:t>
            </a:r>
            <a:r>
              <a:rPr lang="fr-FR" sz="1600" dirty="0" smtClean="0"/>
              <a:t>et -être(soi)</a:t>
            </a:r>
            <a:r>
              <a:rPr lang="fr-FR" sz="1600" baseline="-25000" dirty="0" smtClean="0"/>
              <a:t>A </a:t>
            </a:r>
            <a:r>
              <a:rPr lang="fr-FR" sz="1600" dirty="0" smtClean="0"/>
              <a:t>et -G</a:t>
            </a:r>
            <a:r>
              <a:rPr lang="fr-FR" sz="1600" baseline="30000" dirty="0" smtClean="0"/>
              <a:t>C</a:t>
            </a:r>
          </a:p>
          <a:p>
            <a:pPr lvl="1" algn="just"/>
            <a:r>
              <a:rPr lang="fr-FR" sz="1600" dirty="0" smtClean="0"/>
              <a:t>Si </a:t>
            </a:r>
            <a:r>
              <a:rPr lang="fr-FR" sz="1600" dirty="0" err="1" smtClean="0"/>
              <a:t>F</a:t>
            </a:r>
            <a:r>
              <a:rPr lang="fr-FR" sz="1600" baseline="-25000" dirty="0" err="1" smtClean="0"/>
              <a:t>B</a:t>
            </a:r>
            <a:r>
              <a:rPr lang="fr-FR" sz="1600" dirty="0" err="1" smtClean="0"/>
              <a:t>p</a:t>
            </a:r>
            <a:r>
              <a:rPr lang="fr-FR" sz="1600" dirty="0" smtClean="0"/>
              <a:t> : p contient un assentiment de F</a:t>
            </a:r>
            <a:r>
              <a:rPr lang="fr-FR" sz="1600" baseline="-25000" dirty="0" smtClean="0"/>
              <a:t>A</a:t>
            </a:r>
            <a:r>
              <a:rPr lang="fr-FR" sz="1600" dirty="0" smtClean="0"/>
              <a:t> alors +être(autre)</a:t>
            </a:r>
            <a:r>
              <a:rPr lang="fr-FR" sz="1600" baseline="-25000" dirty="0" smtClean="0"/>
              <a:t>A </a:t>
            </a:r>
            <a:r>
              <a:rPr lang="fr-FR" sz="1600" dirty="0" smtClean="0"/>
              <a:t>et +G</a:t>
            </a:r>
            <a:r>
              <a:rPr lang="fr-FR" sz="1600" baseline="30000" dirty="0" smtClean="0"/>
              <a:t>C</a:t>
            </a:r>
          </a:p>
          <a:p>
            <a:pPr lvl="1" algn="just"/>
            <a:r>
              <a:rPr lang="fr-FR" sz="1600" dirty="0" smtClean="0"/>
              <a:t>Si </a:t>
            </a:r>
            <a:r>
              <a:rPr lang="fr-FR" sz="1600" dirty="0" err="1" smtClean="0"/>
              <a:t>F</a:t>
            </a:r>
            <a:r>
              <a:rPr lang="fr-FR" sz="1600" baseline="-25000" dirty="0" err="1" smtClean="0"/>
              <a:t>B</a:t>
            </a:r>
            <a:r>
              <a:rPr lang="fr-FR" sz="1600" dirty="0" err="1" smtClean="0"/>
              <a:t>p</a:t>
            </a:r>
            <a:r>
              <a:rPr lang="fr-FR" sz="1600" dirty="0" smtClean="0"/>
              <a:t> : p contient une insulte alors -être(soi-même)</a:t>
            </a:r>
            <a:r>
              <a:rPr lang="fr-FR" sz="1600" baseline="-25000" dirty="0" smtClean="0"/>
              <a:t>A </a:t>
            </a:r>
            <a:r>
              <a:rPr lang="fr-FR" sz="1600" dirty="0" smtClean="0"/>
              <a:t>et -être(autre)</a:t>
            </a:r>
            <a:r>
              <a:rPr lang="fr-FR" sz="1600" baseline="-25000" dirty="0" smtClean="0"/>
              <a:t>A  </a:t>
            </a:r>
            <a:r>
              <a:rPr lang="fr-FR" sz="1600" dirty="0" smtClean="0"/>
              <a:t>-G</a:t>
            </a:r>
            <a:r>
              <a:rPr lang="fr-FR" sz="1600" baseline="30000" dirty="0" smtClean="0"/>
              <a:t>C</a:t>
            </a:r>
          </a:p>
          <a:p>
            <a:pPr lvl="1" algn="just"/>
            <a:r>
              <a:rPr lang="fr-FR" sz="1600" dirty="0" smtClean="0"/>
              <a:t>Si F</a:t>
            </a:r>
            <a:r>
              <a:rPr lang="fr-FR" sz="1600" baseline="-25000" dirty="0" smtClean="0"/>
              <a:t>A</a:t>
            </a:r>
            <a:r>
              <a:rPr lang="fr-FR" sz="1600" dirty="0" smtClean="0"/>
              <a:t> est une réitération de F</a:t>
            </a:r>
            <a:r>
              <a:rPr lang="fr-FR" sz="1600" baseline="-25000" dirty="0" smtClean="0"/>
              <a:t>A</a:t>
            </a:r>
            <a:r>
              <a:rPr lang="fr-FR" sz="1600" dirty="0" smtClean="0"/>
              <a:t> antérieur alors +être(soi)</a:t>
            </a:r>
            <a:r>
              <a:rPr lang="fr-FR" sz="1600" baseline="-25000" dirty="0" smtClean="0"/>
              <a:t>A </a:t>
            </a:r>
            <a:endParaRPr lang="fr-FR" sz="1600" dirty="0" smtClean="0"/>
          </a:p>
        </p:txBody>
      </p:sp>
      <p:sp>
        <p:nvSpPr>
          <p:cNvPr id="4" name="Espace réservé du numéro de diapositive 3"/>
          <p:cNvSpPr>
            <a:spLocks noGrp="1"/>
          </p:cNvSpPr>
          <p:nvPr>
            <p:ph type="sldNum" sz="quarter" idx="11"/>
          </p:nvPr>
        </p:nvSpPr>
        <p:spPr/>
        <p:txBody>
          <a:bodyPr/>
          <a:lstStyle/>
          <a:p>
            <a:pPr>
              <a:defRPr/>
            </a:pPr>
            <a:fld id="{99A3CDF3-C39C-4A4F-91C1-F06277AAE27C}" type="slidenum">
              <a:rPr lang="fr-FR" smtClean="0"/>
              <a:pPr>
                <a:defRPr/>
              </a:pPr>
              <a:t>35</a:t>
            </a:fld>
            <a:endParaRPr lang="fr-FR"/>
          </a:p>
        </p:txBody>
      </p:sp>
    </p:spTree>
    <p:extLst>
      <p:ext uri="{BB962C8B-B14F-4D97-AF65-F5344CB8AC3E}">
        <p14:creationId xmlns:p14="http://schemas.microsoft.com/office/powerpoint/2010/main" val="3151304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3314A884-21C8-435E-9556-B274F49813F7}" type="slidenum">
              <a:rPr lang="fr-FR" smtClean="0"/>
              <a:pPr>
                <a:defRPr/>
              </a:pPr>
              <a:t>36</a:t>
            </a:fld>
            <a:endParaRPr lang="fr-FR"/>
          </a:p>
        </p:txBody>
      </p:sp>
      <p:sp>
        <p:nvSpPr>
          <p:cNvPr id="5" name="ZoneTexte 4"/>
          <p:cNvSpPr txBox="1"/>
          <p:nvPr/>
        </p:nvSpPr>
        <p:spPr>
          <a:xfrm>
            <a:off x="467544" y="1052736"/>
            <a:ext cx="8280921" cy="4585871"/>
          </a:xfrm>
          <a:prstGeom prst="rect">
            <a:avLst/>
          </a:prstGeom>
          <a:noFill/>
        </p:spPr>
        <p:txBody>
          <a:bodyPr wrap="square" rtlCol="0">
            <a:spAutoFit/>
          </a:bodyPr>
          <a:lstStyle/>
          <a:p>
            <a:pPr algn="just"/>
            <a:r>
              <a:rPr lang="fr-FR" sz="4000" dirty="0" smtClean="0">
                <a:solidFill>
                  <a:schemeClr val="accent3">
                    <a:lumMod val="75000"/>
                  </a:schemeClr>
                </a:solidFill>
              </a:rPr>
              <a:t>Choix de la stratégie</a:t>
            </a:r>
          </a:p>
          <a:p>
            <a:pPr algn="just"/>
            <a:endParaRPr lang="fr-FR" dirty="0"/>
          </a:p>
          <a:p>
            <a:pPr algn="just"/>
            <a:r>
              <a:rPr lang="fr-FR" dirty="0" smtClean="0"/>
              <a:t>G</a:t>
            </a:r>
            <a:r>
              <a:rPr lang="fr-FR" baseline="30000" dirty="0" smtClean="0"/>
              <a:t>E</a:t>
            </a:r>
            <a:r>
              <a:rPr lang="fr-FR" dirty="0" smtClean="0"/>
              <a:t> = +avoir(autre), le client est dans une situation de marchandage, il tente un dernier recours pour faire baisser le prix, il peut utiliser diverses stratégies, ainsi il peut produire :</a:t>
            </a:r>
          </a:p>
          <a:p>
            <a:pPr algn="just"/>
            <a:r>
              <a:rPr lang="fr-FR" dirty="0"/>
              <a:t>	</a:t>
            </a:r>
            <a:r>
              <a:rPr lang="fr-FR" dirty="0" smtClean="0"/>
              <a:t>F</a:t>
            </a:r>
            <a:r>
              <a:rPr lang="fr-FR" baseline="30000" dirty="0" smtClean="0"/>
              <a:t>A</a:t>
            </a:r>
            <a:r>
              <a:rPr lang="fr-FR" dirty="0" smtClean="0"/>
              <a:t>  conditionnel (je l’achète si vous baissez)</a:t>
            </a:r>
          </a:p>
          <a:p>
            <a:pPr algn="just"/>
            <a:r>
              <a:rPr lang="fr-FR" dirty="0"/>
              <a:t>	</a:t>
            </a:r>
            <a:r>
              <a:rPr lang="fr-FR" dirty="0" smtClean="0"/>
              <a:t>F</a:t>
            </a:r>
            <a:r>
              <a:rPr lang="fr-FR" baseline="30000" dirty="0" smtClean="0"/>
              <a:t>F</a:t>
            </a:r>
            <a:r>
              <a:rPr lang="fr-FR" dirty="0" smtClean="0"/>
              <a:t> ultimatum (c’est à prendre ou à laisser)</a:t>
            </a:r>
          </a:p>
          <a:p>
            <a:pPr algn="just"/>
            <a:r>
              <a:rPr lang="fr-FR" dirty="0"/>
              <a:t>	</a:t>
            </a:r>
            <a:r>
              <a:rPr lang="fr-FR" dirty="0" smtClean="0"/>
              <a:t>F</a:t>
            </a:r>
            <a:r>
              <a:rPr lang="fr-FR" baseline="30000" dirty="0" smtClean="0"/>
              <a:t>D</a:t>
            </a:r>
            <a:r>
              <a:rPr lang="fr-FR" dirty="0" smtClean="0"/>
              <a:t> menace, intimidation (je ne prends cet article qu’à ce prix)</a:t>
            </a:r>
          </a:p>
          <a:p>
            <a:pPr algn="just"/>
            <a:r>
              <a:rPr lang="fr-FR" dirty="0"/>
              <a:t>	</a:t>
            </a:r>
            <a:r>
              <a:rPr lang="fr-FR" dirty="0" smtClean="0"/>
              <a:t>F</a:t>
            </a:r>
            <a:r>
              <a:rPr lang="fr-FR" baseline="30000" dirty="0" smtClean="0"/>
              <a:t>S</a:t>
            </a:r>
            <a:r>
              <a:rPr lang="fr-FR" dirty="0" smtClean="0"/>
              <a:t> prix maximum (je ne peux pas mettre davantage)</a:t>
            </a:r>
          </a:p>
          <a:p>
            <a:pPr algn="just"/>
            <a:r>
              <a:rPr lang="fr-FR" dirty="0"/>
              <a:t>	</a:t>
            </a:r>
            <a:r>
              <a:rPr lang="fr-FR" dirty="0" smtClean="0"/>
              <a:t>F</a:t>
            </a:r>
            <a:r>
              <a:rPr lang="fr-FR" baseline="30000" dirty="0" smtClean="0"/>
              <a:t>FS</a:t>
            </a:r>
            <a:r>
              <a:rPr lang="fr-FR" dirty="0" smtClean="0"/>
              <a:t> baisse prix (ne pouvez-pas baisser le prix ?)</a:t>
            </a:r>
          </a:p>
          <a:p>
            <a:pPr algn="just"/>
            <a:r>
              <a:rPr lang="fr-FR" dirty="0"/>
              <a:t>	</a:t>
            </a:r>
            <a:r>
              <a:rPr lang="fr-FR" dirty="0" smtClean="0"/>
              <a:t>F</a:t>
            </a:r>
            <a:r>
              <a:rPr lang="fr-FR" baseline="30000" dirty="0" smtClean="0"/>
              <a:t>P</a:t>
            </a:r>
            <a:r>
              <a:rPr lang="fr-FR" dirty="0" smtClean="0"/>
              <a:t> chantage (si vous me faites un prix je vous en prends deux)</a:t>
            </a:r>
          </a:p>
          <a:p>
            <a:pPr algn="just"/>
            <a:endParaRPr lang="fr-FR" dirty="0"/>
          </a:p>
          <a:p>
            <a:pPr algn="just"/>
            <a:r>
              <a:rPr lang="fr-FR" dirty="0" smtClean="0"/>
              <a:t>Ainsi on voit que pour un même gain espéré, le client a le choix entre diverses stratégies pour atteindre son « but » (ici le but du client est d’acheter un produit au meilleur prix).</a:t>
            </a:r>
            <a:endParaRPr lang="fr-FR" dirty="0"/>
          </a:p>
        </p:txBody>
      </p:sp>
    </p:spTree>
    <p:extLst>
      <p:ext uri="{BB962C8B-B14F-4D97-AF65-F5344CB8AC3E}">
        <p14:creationId xmlns:p14="http://schemas.microsoft.com/office/powerpoint/2010/main" val="2492243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pragmatique</a:t>
            </a:r>
            <a:endParaRPr lang="fr-FR" dirty="0"/>
          </a:p>
        </p:txBody>
      </p:sp>
      <p:sp>
        <p:nvSpPr>
          <p:cNvPr id="3" name="Espace réservé du contenu 2"/>
          <p:cNvSpPr>
            <a:spLocks noGrp="1"/>
          </p:cNvSpPr>
          <p:nvPr>
            <p:ph idx="1"/>
          </p:nvPr>
        </p:nvSpPr>
        <p:spPr/>
        <p:txBody>
          <a:bodyPr/>
          <a:lstStyle/>
          <a:p>
            <a:r>
              <a:rPr lang="fr-FR" sz="2000" dirty="0" smtClean="0"/>
              <a:t>Contenu du « dire »</a:t>
            </a:r>
          </a:p>
          <a:p>
            <a:pPr>
              <a:buNone/>
            </a:pPr>
            <a:r>
              <a:rPr lang="fr-FR" sz="2000" dirty="0" smtClean="0"/>
              <a:t>Contexte :  A arrive chez B qui habite un immeuble, salutations…</a:t>
            </a:r>
          </a:p>
          <a:p>
            <a:pPr>
              <a:buNone/>
            </a:pPr>
            <a:r>
              <a:rPr lang="fr-FR" sz="2000" dirty="0" smtClean="0"/>
              <a:t>A : « Je suis juste garé derrière »</a:t>
            </a:r>
          </a:p>
          <a:p>
            <a:r>
              <a:rPr lang="fr-FR" sz="2000" dirty="0" smtClean="0"/>
              <a:t>Interprétation </a:t>
            </a:r>
          </a:p>
          <a:p>
            <a:pPr lvl="1"/>
            <a:r>
              <a:rPr lang="fr-FR" sz="2000" dirty="0" smtClean="0"/>
              <a:t>Je =&gt; ma voiture</a:t>
            </a:r>
          </a:p>
          <a:p>
            <a:pPr lvl="1"/>
            <a:r>
              <a:rPr lang="fr-FR" sz="2000" dirty="0" smtClean="0"/>
              <a:t>Garé =&gt; parking, rue, emplacement privé</a:t>
            </a:r>
          </a:p>
          <a:p>
            <a:pPr lvl="1"/>
            <a:r>
              <a:rPr lang="fr-FR" sz="2000" dirty="0" smtClean="0"/>
              <a:t>Derrière =&gt; réfère au lieu d’énonciation</a:t>
            </a:r>
          </a:p>
          <a:p>
            <a:pPr marL="0" algn="just">
              <a:buNone/>
            </a:pPr>
            <a:endParaRPr lang="fr-FR" sz="2400" dirty="0" smtClean="0">
              <a:solidFill>
                <a:schemeClr val="accent3">
                  <a:lumMod val="75000"/>
                </a:schemeClr>
              </a:solidFill>
            </a:endParaRPr>
          </a:p>
          <a:p>
            <a:pPr marL="0" algn="just">
              <a:buNone/>
            </a:pPr>
            <a:r>
              <a:rPr lang="fr-FR" sz="2400" dirty="0" smtClean="0">
                <a:solidFill>
                  <a:schemeClr val="accent3">
                    <a:lumMod val="75000"/>
                  </a:schemeClr>
                </a:solidFill>
              </a:rPr>
              <a:t>La pragmatique prend en compte la situation, les interactants, leur histoire antérieure, leurs connaissances communes, les référents, etc., et considère que tout énoncé est un acte : dire c’est faire</a:t>
            </a:r>
          </a:p>
        </p:txBody>
      </p:sp>
      <p:sp>
        <p:nvSpPr>
          <p:cNvPr id="5" name="Espace réservé du numéro de diapositive 4"/>
          <p:cNvSpPr>
            <a:spLocks noGrp="1"/>
          </p:cNvSpPr>
          <p:nvPr>
            <p:ph type="sldNum" sz="quarter" idx="11"/>
          </p:nvPr>
        </p:nvSpPr>
        <p:spPr/>
        <p:txBody>
          <a:bodyPr/>
          <a:lstStyle/>
          <a:p>
            <a:pPr>
              <a:defRPr/>
            </a:pPr>
            <a:fld id="{47A01596-83CE-42B5-89AD-E0A56B0B5EBF}" type="slidenum">
              <a:rPr lang="fr-FR" smtClean="0"/>
              <a:pPr>
                <a:defRPr/>
              </a:pPr>
              <a:t>4</a:t>
            </a:fld>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3314A884-21C8-435E-9556-B274F49813F7}" type="slidenum">
              <a:rPr lang="fr-FR" smtClean="0"/>
              <a:pPr>
                <a:defRPr/>
              </a:pPr>
              <a:t>5</a:t>
            </a:fld>
            <a:endParaRPr lang="fr-FR"/>
          </a:p>
        </p:txBody>
      </p:sp>
      <p:sp>
        <p:nvSpPr>
          <p:cNvPr id="6" name="Espace réservé du numéro de diapositive 2"/>
          <p:cNvSpPr txBox="1">
            <a:spLocks/>
          </p:cNvSpPr>
          <p:nvPr/>
        </p:nvSpPr>
        <p:spPr>
          <a:xfrm>
            <a:off x="8613775" y="6305550"/>
            <a:ext cx="457200" cy="476250"/>
          </a:xfrm>
          <a:prstGeom prst="rect">
            <a:avLst/>
          </a:prstGeom>
        </p:spPr>
        <p:txBody>
          <a:bodyPr anchor="b"/>
          <a:lstStyle>
            <a:defPPr>
              <a:defRPr lang="fr-FR"/>
            </a:defPPr>
            <a:lvl1pPr algn="ctr" rtl="0" eaLnBrk="1" fontAlgn="base" latinLnBrk="0" hangingPunct="1">
              <a:spcBef>
                <a:spcPct val="0"/>
              </a:spcBef>
              <a:spcAft>
                <a:spcPct val="0"/>
              </a:spcAft>
              <a:defRPr kumimoji="0" sz="1200" kern="1200">
                <a:solidFill>
                  <a:schemeClr val="bg2">
                    <a:shade val="50000"/>
                    <a:satMod val="200000"/>
                  </a:schemeClr>
                </a:solidFill>
                <a:effectLst/>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617F0CB0-1425-460F-920B-D32E25C7F91F}" type="slidenum">
              <a:rPr lang="fr-FR" smtClean="0"/>
              <a:pPr>
                <a:defRPr/>
              </a:pPr>
              <a:t>5</a:t>
            </a:fld>
            <a:endParaRPr lang="fr-FR"/>
          </a:p>
        </p:txBody>
      </p:sp>
      <p:sp>
        <p:nvSpPr>
          <p:cNvPr id="7" name="Rectangle 2"/>
          <p:cNvSpPr txBox="1">
            <a:spLocks noChangeArrowheads="1"/>
          </p:cNvSpPr>
          <p:nvPr/>
        </p:nvSpPr>
        <p:spPr>
          <a:xfrm>
            <a:off x="685800" y="609600"/>
            <a:ext cx="7772400" cy="1143000"/>
          </a:xfrm>
          <a:prstGeom prst="rect">
            <a:avLst/>
          </a:prstGeom>
        </p:spPr>
        <p:txBody>
          <a:bodyPr/>
          <a:lstStyle>
            <a:lvl1pPr algn="l" rtl="0" eaLnBrk="0" fontAlgn="base" hangingPunct="0">
              <a:spcBef>
                <a:spcPct val="0"/>
              </a:spcBef>
              <a:spcAft>
                <a:spcPct val="0"/>
              </a:spcAft>
              <a:defRPr sz="4300" kern="1200">
                <a:solidFill>
                  <a:srgbClr val="572314"/>
                </a:solidFill>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a:lstStyle>
          <a:p>
            <a:r>
              <a:rPr lang="fr-FR" altLang="fr-FR" sz="4000" dirty="0" smtClean="0">
                <a:solidFill>
                  <a:schemeClr val="accent3">
                    <a:lumMod val="75000"/>
                  </a:schemeClr>
                </a:solidFill>
                <a:latin typeface="Arial" panose="020B0604020202020204" pitchFamily="34" charset="0"/>
              </a:rPr>
              <a:t>Actes de langage</a:t>
            </a:r>
            <a:endParaRPr lang="fr-FR" altLang="fr-FR" sz="4000" dirty="0">
              <a:solidFill>
                <a:schemeClr val="accent3">
                  <a:lumMod val="75000"/>
                </a:schemeClr>
              </a:solidFill>
              <a:latin typeface="Arial" panose="020B0604020202020204" pitchFamily="34" charset="0"/>
            </a:endParaRPr>
          </a:p>
        </p:txBody>
      </p:sp>
      <p:sp>
        <p:nvSpPr>
          <p:cNvPr id="8" name="Rectangle 7"/>
          <p:cNvSpPr>
            <a:spLocks noChangeArrowheads="1"/>
          </p:cNvSpPr>
          <p:nvPr/>
        </p:nvSpPr>
        <p:spPr bwMode="auto">
          <a:xfrm>
            <a:off x="483895" y="2646354"/>
            <a:ext cx="8001000"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fr-FR" altLang="fr-FR" sz="2400" b="1" dirty="0" smtClean="0">
                <a:solidFill>
                  <a:schemeClr val="accent3">
                    <a:lumMod val="75000"/>
                  </a:schemeClr>
                </a:solidFill>
                <a:cs typeface="Arial" panose="020B0604020202020204" pitchFamily="34" charset="0"/>
              </a:rPr>
              <a:t>Parler c’est Agir </a:t>
            </a:r>
            <a:r>
              <a:rPr lang="fr-FR" altLang="fr-FR" sz="2400" b="1" dirty="0">
                <a:solidFill>
                  <a:schemeClr val="accent3">
                    <a:lumMod val="75000"/>
                  </a:schemeClr>
                </a:solidFill>
                <a:cs typeface="Arial" panose="020B0604020202020204" pitchFamily="34" charset="0"/>
              </a:rPr>
              <a:t>intentionnellement</a:t>
            </a:r>
            <a:r>
              <a:rPr lang="fr-FR" altLang="fr-FR" sz="2400" b="1" dirty="0">
                <a:solidFill>
                  <a:schemeClr val="accent3">
                    <a:lumMod val="75000"/>
                  </a:schemeClr>
                </a:solidFill>
              </a:rPr>
              <a:t> </a:t>
            </a:r>
            <a:endParaRPr lang="fr-FR" altLang="fr-FR" sz="1200" dirty="0">
              <a:solidFill>
                <a:schemeClr val="accent3">
                  <a:lumMod val="75000"/>
                </a:schemeClr>
              </a:solidFill>
              <a:latin typeface="New York" charset="0"/>
              <a:cs typeface="Times New Roman" panose="02020603050405020304" pitchFamily="18" charset="0"/>
            </a:endParaRPr>
          </a:p>
          <a:p>
            <a:pPr algn="just" eaLnBrk="0" hangingPunct="0"/>
            <a:r>
              <a:rPr lang="en-GB" altLang="fr-FR" b="1" dirty="0">
                <a:cs typeface="Arial" panose="020B0604020202020204" pitchFamily="34" charset="0"/>
              </a:rPr>
              <a:t>[Austin, Searle, </a:t>
            </a:r>
            <a:r>
              <a:rPr lang="en-GB" altLang="fr-FR" b="1" dirty="0" err="1">
                <a:cs typeface="Arial" panose="020B0604020202020204" pitchFamily="34" charset="0"/>
              </a:rPr>
              <a:t>Vanderveken</a:t>
            </a:r>
            <a:r>
              <a:rPr lang="fr-FR" altLang="fr-FR" b="1" dirty="0">
                <a:cs typeface="Arial" panose="020B0604020202020204" pitchFamily="34" charset="0"/>
              </a:rPr>
              <a:t>,</a:t>
            </a:r>
            <a:r>
              <a:rPr lang="en-GB" altLang="fr-FR" b="1" dirty="0">
                <a:cs typeface="Arial" panose="020B0604020202020204" pitchFamily="34" charset="0"/>
              </a:rPr>
              <a:t> 1960-2000</a:t>
            </a:r>
            <a:r>
              <a:rPr lang="fr-FR" altLang="fr-FR" b="1" dirty="0">
                <a:cs typeface="Arial" panose="020B0604020202020204" pitchFamily="34" charset="0"/>
              </a:rPr>
              <a:t>]</a:t>
            </a:r>
            <a:endParaRPr lang="fr-FR" altLang="fr-FR" sz="1050" dirty="0">
              <a:latin typeface="New York" charset="0"/>
              <a:cs typeface="Times New Roman" panose="02020603050405020304" pitchFamily="18" charset="0"/>
            </a:endParaRPr>
          </a:p>
          <a:p>
            <a:pPr algn="just" eaLnBrk="0" hangingPunct="0"/>
            <a:r>
              <a:rPr lang="en-GB" altLang="fr-FR" sz="1800" b="1" dirty="0">
                <a:cs typeface="Arial" panose="020B0604020202020204" pitchFamily="34" charset="0"/>
              </a:rPr>
              <a:t> </a:t>
            </a:r>
            <a:endParaRPr lang="fr-FR" altLang="fr-FR" sz="1200" dirty="0">
              <a:latin typeface="New York" charset="0"/>
              <a:cs typeface="Times New Roman" panose="02020603050405020304" pitchFamily="18" charset="0"/>
            </a:endParaRPr>
          </a:p>
          <a:p>
            <a:pPr algn="just" eaLnBrk="0" hangingPunct="0"/>
            <a:r>
              <a:rPr lang="fr-FR" altLang="fr-FR" sz="1800" b="1" dirty="0">
                <a:cs typeface="Arial" panose="020B0604020202020204" pitchFamily="34" charset="0"/>
              </a:rPr>
              <a:t>Constatation d’Austin : les verbes performatifs</a:t>
            </a:r>
            <a:endParaRPr lang="fr-FR" altLang="fr-FR" sz="1200" dirty="0">
              <a:latin typeface="New York" charset="0"/>
              <a:cs typeface="Times New Roman" panose="02020603050405020304" pitchFamily="18" charset="0"/>
            </a:endParaRPr>
          </a:p>
          <a:p>
            <a:pPr algn="just" eaLnBrk="0" hangingPunct="0"/>
            <a:r>
              <a:rPr lang="fr-FR" altLang="fr-FR" sz="1800" b="1" dirty="0" smtClean="0">
                <a:cs typeface="Arial" panose="020B0604020202020204" pitchFamily="34" charset="0"/>
              </a:rPr>
              <a:t>Les </a:t>
            </a:r>
            <a:r>
              <a:rPr lang="fr-FR" altLang="fr-FR" sz="1800" b="1" dirty="0">
                <a:cs typeface="Arial" panose="020B0604020202020204" pitchFamily="34" charset="0"/>
              </a:rPr>
              <a:t>actes de langage : 4 niveaux</a:t>
            </a:r>
            <a:endParaRPr lang="fr-FR" altLang="fr-FR" sz="1200" dirty="0">
              <a:latin typeface="New York" charset="0"/>
              <a:cs typeface="Times New Roman" panose="02020603050405020304" pitchFamily="18" charset="0"/>
            </a:endParaRPr>
          </a:p>
          <a:p>
            <a:pPr algn="just" eaLnBrk="0" hangingPunct="0"/>
            <a:endParaRPr lang="fr-FR" altLang="fr-FR" sz="1200" dirty="0">
              <a:latin typeface="New York" charset="0"/>
              <a:cs typeface="Times New Roman" panose="02020603050405020304" pitchFamily="18" charset="0"/>
            </a:endParaRPr>
          </a:p>
          <a:p>
            <a:pPr algn="just" eaLnBrk="0" hangingPunct="0"/>
            <a:r>
              <a:rPr lang="fr-FR" altLang="fr-FR" sz="1800" b="1" dirty="0">
                <a:cs typeface="Arial" panose="020B0604020202020204" pitchFamily="34" charset="0"/>
              </a:rPr>
              <a:t>1.</a:t>
            </a:r>
            <a:r>
              <a:rPr lang="fr-FR" altLang="fr-FR" sz="700" b="1" dirty="0">
                <a:latin typeface="Times New Roman" panose="02020603050405020304" pitchFamily="18" charset="0"/>
                <a:cs typeface="Times New Roman" panose="02020603050405020304" pitchFamily="18" charset="0"/>
              </a:rPr>
              <a:t>  </a:t>
            </a:r>
            <a:r>
              <a:rPr lang="fr-FR" altLang="fr-FR" sz="1800" b="1" dirty="0">
                <a:cs typeface="Arial" panose="020B0604020202020204" pitchFamily="34" charset="0"/>
              </a:rPr>
              <a:t>énonciation = dire (acte physique)</a:t>
            </a:r>
            <a:endParaRPr lang="fr-FR" altLang="fr-FR" sz="1200" dirty="0">
              <a:latin typeface="New York" charset="0"/>
              <a:cs typeface="Times New Roman" panose="02020603050405020304" pitchFamily="18" charset="0"/>
            </a:endParaRPr>
          </a:p>
          <a:p>
            <a:pPr algn="just" eaLnBrk="0" hangingPunct="0"/>
            <a:r>
              <a:rPr lang="fr-FR" altLang="fr-FR" sz="1800" b="1" dirty="0">
                <a:cs typeface="Arial" panose="020B0604020202020204" pitchFamily="34" charset="0"/>
              </a:rPr>
              <a:t>2.</a:t>
            </a:r>
            <a:r>
              <a:rPr lang="fr-FR" altLang="fr-FR" sz="700" b="1" dirty="0">
                <a:latin typeface="Times New Roman" panose="02020603050405020304" pitchFamily="18" charset="0"/>
                <a:cs typeface="Times New Roman" panose="02020603050405020304" pitchFamily="18" charset="0"/>
              </a:rPr>
              <a:t>  </a:t>
            </a:r>
            <a:r>
              <a:rPr lang="fr-FR" altLang="fr-FR" sz="1800" b="1" dirty="0">
                <a:cs typeface="Arial" panose="020B0604020202020204" pitchFamily="34" charset="0"/>
              </a:rPr>
              <a:t>locution = dire en disant (acte locutoire) = référer et prédiquer</a:t>
            </a:r>
            <a:endParaRPr lang="fr-FR" altLang="fr-FR" sz="1200" dirty="0">
              <a:latin typeface="New York" charset="0"/>
              <a:cs typeface="Times New Roman" panose="02020603050405020304" pitchFamily="18" charset="0"/>
            </a:endParaRPr>
          </a:p>
          <a:p>
            <a:pPr algn="just" eaLnBrk="0" hangingPunct="0"/>
            <a:r>
              <a:rPr lang="fr-FR" altLang="fr-FR" sz="1800" b="1" dirty="0">
                <a:cs typeface="Arial" panose="020B0604020202020204" pitchFamily="34" charset="0"/>
              </a:rPr>
              <a:t>3.</a:t>
            </a:r>
            <a:r>
              <a:rPr lang="fr-FR" altLang="fr-FR" sz="700" b="1" dirty="0">
                <a:latin typeface="Times New Roman" panose="02020603050405020304" pitchFamily="18" charset="0"/>
                <a:cs typeface="Times New Roman" panose="02020603050405020304" pitchFamily="18" charset="0"/>
              </a:rPr>
              <a:t>  </a:t>
            </a:r>
            <a:r>
              <a:rPr lang="fr-FR" altLang="fr-FR" sz="1800" b="1" dirty="0">
                <a:cs typeface="Arial" panose="020B0604020202020204" pitchFamily="34" charset="0"/>
              </a:rPr>
              <a:t>illocution = faire en disant (acte illocutoire) = agir dans le monde</a:t>
            </a:r>
            <a:endParaRPr lang="fr-FR" altLang="fr-FR" sz="1200" dirty="0">
              <a:latin typeface="New York" charset="0"/>
              <a:cs typeface="Times New Roman" panose="02020603050405020304" pitchFamily="18" charset="0"/>
            </a:endParaRPr>
          </a:p>
          <a:p>
            <a:pPr algn="just" eaLnBrk="0" hangingPunct="0"/>
            <a:r>
              <a:rPr lang="fr-FR" altLang="fr-FR" sz="1800" b="1" dirty="0">
                <a:cs typeface="Arial" panose="020B0604020202020204" pitchFamily="34" charset="0"/>
              </a:rPr>
              <a:t>4.</a:t>
            </a:r>
            <a:r>
              <a:rPr lang="fr-FR" altLang="fr-FR" sz="700" b="1" dirty="0">
                <a:latin typeface="Times New Roman" panose="02020603050405020304" pitchFamily="18" charset="0"/>
                <a:cs typeface="Times New Roman" panose="02020603050405020304" pitchFamily="18" charset="0"/>
              </a:rPr>
              <a:t>  </a:t>
            </a:r>
            <a:r>
              <a:rPr lang="fr-FR" altLang="fr-FR" sz="1800" b="1" dirty="0" err="1">
                <a:cs typeface="Arial" panose="020B0604020202020204" pitchFamily="34" charset="0"/>
              </a:rPr>
              <a:t>perlocution</a:t>
            </a:r>
            <a:r>
              <a:rPr lang="fr-FR" altLang="fr-FR" sz="1800" b="1" dirty="0">
                <a:cs typeface="Arial" panose="020B0604020202020204" pitchFamily="34" charset="0"/>
              </a:rPr>
              <a:t> = faire-croire en disant (acte perlocutoire) = agir sur l’interlocuteur</a:t>
            </a:r>
            <a:endParaRPr lang="fr-FR" altLang="fr-FR" sz="1200" dirty="0">
              <a:latin typeface="New York" charset="0"/>
              <a:cs typeface="Times New Roman" panose="02020603050405020304" pitchFamily="18" charset="0"/>
            </a:endParaRPr>
          </a:p>
          <a:p>
            <a:pPr algn="just" eaLnBrk="0" hangingPunct="0"/>
            <a:r>
              <a:rPr lang="fr-FR" altLang="fr-FR" sz="1800" b="1" dirty="0">
                <a:cs typeface="Arial" panose="020B0604020202020204" pitchFamily="34" charset="0"/>
              </a:rPr>
              <a:t> </a:t>
            </a:r>
            <a:endParaRPr lang="fr-FR" altLang="fr-FR" sz="1200" dirty="0">
              <a:latin typeface="New York" charset="0"/>
              <a:cs typeface="Times New Roman" panose="02020603050405020304" pitchFamily="18" charset="0"/>
            </a:endParaRPr>
          </a:p>
        </p:txBody>
      </p:sp>
      <p:pic>
        <p:nvPicPr>
          <p:cNvPr id="9" name="Picture 6" descr="05searlesmi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600200"/>
            <a:ext cx="1428750" cy="1017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vandervek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590800"/>
            <a:ext cx="1089025"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ust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95400"/>
            <a:ext cx="1074738"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111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fr-FR" smtClean="0"/>
              <a:t>USTO- Septembre 2011</a:t>
            </a:r>
            <a:endParaRPr lang="fr-FR"/>
          </a:p>
        </p:txBody>
      </p:sp>
      <p:sp>
        <p:nvSpPr>
          <p:cNvPr id="4" name="Espace réservé du numéro de diapositive 3"/>
          <p:cNvSpPr>
            <a:spLocks noGrp="1"/>
          </p:cNvSpPr>
          <p:nvPr>
            <p:ph type="sldNum" sz="quarter" idx="12"/>
          </p:nvPr>
        </p:nvSpPr>
        <p:spPr/>
        <p:txBody>
          <a:bodyPr/>
          <a:lstStyle/>
          <a:p>
            <a:pPr>
              <a:defRPr/>
            </a:pPr>
            <a:fld id="{3314A884-21C8-435E-9556-B274F49813F7}" type="slidenum">
              <a:rPr lang="fr-FR" smtClean="0"/>
              <a:pPr>
                <a:defRPr/>
              </a:pPr>
              <a:t>6</a:t>
            </a:fld>
            <a:endParaRPr lang="fr-FR"/>
          </a:p>
        </p:txBody>
      </p:sp>
      <p:sp>
        <p:nvSpPr>
          <p:cNvPr id="5" name="Rectangle 2"/>
          <p:cNvSpPr txBox="1">
            <a:spLocks noChangeArrowheads="1"/>
          </p:cNvSpPr>
          <p:nvPr/>
        </p:nvSpPr>
        <p:spPr>
          <a:xfrm>
            <a:off x="685800" y="381000"/>
            <a:ext cx="7772400" cy="1143000"/>
          </a:xfrm>
          <a:prstGeom prst="rect">
            <a:avLst/>
          </a:prstGeom>
        </p:spPr>
        <p:txBody>
          <a:bodyPr/>
          <a:lstStyle>
            <a:lvl1pPr algn="l" rtl="0" eaLnBrk="0" fontAlgn="base" hangingPunct="0">
              <a:spcBef>
                <a:spcPct val="0"/>
              </a:spcBef>
              <a:spcAft>
                <a:spcPct val="0"/>
              </a:spcAft>
              <a:defRPr sz="4300" kern="1200">
                <a:solidFill>
                  <a:srgbClr val="572314"/>
                </a:solidFill>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a:lstStyle>
          <a:p>
            <a:r>
              <a:rPr lang="fr-FR" altLang="fr-FR" sz="4000" dirty="0" smtClean="0">
                <a:solidFill>
                  <a:schemeClr val="accent3">
                    <a:lumMod val="75000"/>
                  </a:schemeClr>
                </a:solidFill>
                <a:latin typeface="Arial" panose="020B0604020202020204" pitchFamily="34" charset="0"/>
              </a:rPr>
              <a:t>Les actes de langage (Searle)</a:t>
            </a:r>
            <a:endParaRPr lang="fr-FR" altLang="fr-FR" sz="4000" dirty="0">
              <a:solidFill>
                <a:schemeClr val="accent3">
                  <a:lumMod val="75000"/>
                </a:schemeClr>
              </a:solidFill>
              <a:latin typeface="Arial" panose="020B0604020202020204" pitchFamily="34" charset="0"/>
            </a:endParaRPr>
          </a:p>
        </p:txBody>
      </p:sp>
      <p:sp>
        <p:nvSpPr>
          <p:cNvPr id="6" name="Rectangle 5"/>
          <p:cNvSpPr>
            <a:spLocks noChangeArrowheads="1"/>
          </p:cNvSpPr>
          <p:nvPr/>
        </p:nvSpPr>
        <p:spPr bwMode="auto">
          <a:xfrm>
            <a:off x="381000" y="1600200"/>
            <a:ext cx="8382000"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fr-FR" altLang="fr-FR" sz="2000" b="1" dirty="0">
                <a:solidFill>
                  <a:srgbClr val="000099"/>
                </a:solidFill>
                <a:cs typeface="Arial" panose="020B0604020202020204" pitchFamily="34" charset="0"/>
              </a:rPr>
              <a:t>Acte assertif :</a:t>
            </a:r>
            <a:r>
              <a:rPr lang="fr-FR" altLang="fr-FR" sz="1600" b="1" dirty="0">
                <a:solidFill>
                  <a:srgbClr val="000099"/>
                </a:solidFill>
                <a:cs typeface="Arial" panose="020B0604020202020204" pitchFamily="34" charset="0"/>
              </a:rPr>
              <a:t> le </a:t>
            </a:r>
            <a:r>
              <a:rPr lang="fr-FR" altLang="fr-FR" sz="1600" b="1" dirty="0">
                <a:cs typeface="Arial" panose="020B0604020202020204" pitchFamily="34" charset="0"/>
              </a:rPr>
              <a:t>locuteur exprime des propositions dans le but de représenter comment sont les choses dans le monde </a:t>
            </a:r>
            <a:r>
              <a:rPr lang="fr-FR" altLang="fr-FR" sz="1600" b="1" dirty="0">
                <a:solidFill>
                  <a:schemeClr val="accent3">
                    <a:lumMod val="75000"/>
                  </a:schemeClr>
                </a:solidFill>
                <a:cs typeface="Arial" panose="020B0604020202020204" pitchFamily="34" charset="0"/>
              </a:rPr>
              <a:t>(Monde &lt;- Mots</a:t>
            </a:r>
            <a:r>
              <a:rPr lang="fr-FR" altLang="fr-FR" sz="1600" b="1" dirty="0">
                <a:solidFill>
                  <a:schemeClr val="accent3">
                    <a:lumMod val="75000"/>
                  </a:schemeClr>
                </a:solidFill>
              </a:rPr>
              <a:t>)</a:t>
            </a:r>
            <a:endParaRPr lang="fr-FR" altLang="fr-FR" sz="1600" dirty="0">
              <a:solidFill>
                <a:schemeClr val="accent3">
                  <a:lumMod val="75000"/>
                </a:schemeClr>
              </a:solidFill>
              <a:latin typeface="New York" charset="0"/>
              <a:cs typeface="Times New Roman" panose="02020603050405020304" pitchFamily="18" charset="0"/>
            </a:endParaRPr>
          </a:p>
          <a:p>
            <a:pPr algn="just" eaLnBrk="0" hangingPunct="0"/>
            <a:r>
              <a:rPr lang="fr-FR" altLang="fr-FR" sz="1600" b="1" dirty="0">
                <a:cs typeface="Arial" panose="020B0604020202020204" pitchFamily="34" charset="0"/>
              </a:rPr>
              <a:t>	Affirmer, confirmer, constater, présenter, décrire, commenter, expliquer, rectifier, conjecturer, témoigner / contester, nier, critiquer, restreindre, etc.</a:t>
            </a:r>
            <a:endParaRPr lang="fr-FR" altLang="fr-FR" sz="1600" dirty="0">
              <a:latin typeface="New York" charset="0"/>
              <a:cs typeface="Times New Roman" panose="02020603050405020304" pitchFamily="18" charset="0"/>
            </a:endParaRPr>
          </a:p>
          <a:p>
            <a:pPr algn="just" eaLnBrk="0" hangingPunct="0"/>
            <a:r>
              <a:rPr lang="fr-FR" altLang="fr-FR" sz="2000" b="1" dirty="0">
                <a:solidFill>
                  <a:srgbClr val="000099"/>
                </a:solidFill>
                <a:cs typeface="Arial" panose="020B0604020202020204" pitchFamily="34" charset="0"/>
              </a:rPr>
              <a:t>Acte directif </a:t>
            </a:r>
            <a:r>
              <a:rPr lang="fr-FR" altLang="fr-FR" sz="2000" b="1" dirty="0">
                <a:cs typeface="Arial" panose="020B0604020202020204" pitchFamily="34" charset="0"/>
              </a:rPr>
              <a:t>:</a:t>
            </a:r>
            <a:r>
              <a:rPr lang="fr-FR" altLang="fr-FR" sz="1600" b="1" dirty="0">
                <a:cs typeface="Arial" panose="020B0604020202020204" pitchFamily="34" charset="0"/>
              </a:rPr>
              <a:t> le locuteur exprime des propositions dans le but de faire faire une action future dans le monde </a:t>
            </a:r>
            <a:r>
              <a:rPr lang="fr-FR" altLang="fr-FR" sz="1600" b="1" dirty="0">
                <a:solidFill>
                  <a:schemeClr val="accent3">
                    <a:lumMod val="75000"/>
                  </a:schemeClr>
                </a:solidFill>
                <a:cs typeface="Arial" panose="020B0604020202020204" pitchFamily="34" charset="0"/>
              </a:rPr>
              <a:t>(Monde -&gt; Mots</a:t>
            </a:r>
            <a:r>
              <a:rPr lang="fr-FR" altLang="fr-FR" sz="1600" b="1" dirty="0">
                <a:solidFill>
                  <a:schemeClr val="accent3">
                    <a:lumMod val="75000"/>
                  </a:schemeClr>
                </a:solidFill>
              </a:rPr>
              <a:t>)</a:t>
            </a:r>
            <a:endParaRPr lang="fr-FR" altLang="fr-FR" sz="1600" dirty="0">
              <a:solidFill>
                <a:schemeClr val="accent3">
                  <a:lumMod val="75000"/>
                </a:schemeClr>
              </a:solidFill>
              <a:latin typeface="New York" charset="0"/>
              <a:cs typeface="Times New Roman" panose="02020603050405020304" pitchFamily="18" charset="0"/>
            </a:endParaRPr>
          </a:p>
          <a:p>
            <a:pPr algn="just" eaLnBrk="0" hangingPunct="0"/>
            <a:r>
              <a:rPr lang="fr-FR" altLang="fr-FR" sz="1600" b="1" dirty="0">
                <a:cs typeface="Arial" panose="020B0604020202020204" pitchFamily="34" charset="0"/>
              </a:rPr>
              <a:t>	Ordonner, autoriser, inviter, conseiller, suggérer, avertir, défier, relancer, insister, supplier, questionner, interroger, demander, etc.</a:t>
            </a:r>
            <a:endParaRPr lang="fr-FR" altLang="fr-FR" sz="1600" dirty="0">
              <a:latin typeface="New York" charset="0"/>
              <a:cs typeface="Times New Roman" panose="02020603050405020304" pitchFamily="18" charset="0"/>
            </a:endParaRPr>
          </a:p>
          <a:p>
            <a:pPr algn="just" eaLnBrk="0" hangingPunct="0"/>
            <a:r>
              <a:rPr lang="fr-FR" altLang="fr-FR" sz="2000" b="1" dirty="0">
                <a:solidFill>
                  <a:srgbClr val="000099"/>
                </a:solidFill>
                <a:cs typeface="Arial" panose="020B0604020202020204" pitchFamily="34" charset="0"/>
              </a:rPr>
              <a:t>Acte promissif :</a:t>
            </a:r>
            <a:r>
              <a:rPr lang="fr-FR" altLang="fr-FR" sz="1600" b="1" dirty="0">
                <a:solidFill>
                  <a:srgbClr val="000099"/>
                </a:solidFill>
                <a:cs typeface="Arial" panose="020B0604020202020204" pitchFamily="34" charset="0"/>
              </a:rPr>
              <a:t> </a:t>
            </a:r>
            <a:r>
              <a:rPr lang="fr-FR" altLang="fr-FR" sz="1600" b="1" dirty="0">
                <a:cs typeface="Arial" panose="020B0604020202020204" pitchFamily="34" charset="0"/>
              </a:rPr>
              <a:t>le locuteur exprime des propositions dans le but de s’engager lui-même à faire une action future dans le monde </a:t>
            </a:r>
            <a:r>
              <a:rPr lang="fr-FR" altLang="fr-FR" sz="1600" b="1" dirty="0">
                <a:solidFill>
                  <a:schemeClr val="accent3">
                    <a:lumMod val="75000"/>
                  </a:schemeClr>
                </a:solidFill>
                <a:cs typeface="Arial" panose="020B0604020202020204" pitchFamily="34" charset="0"/>
              </a:rPr>
              <a:t>(Monde -&gt; Mots</a:t>
            </a:r>
            <a:r>
              <a:rPr lang="fr-FR" altLang="fr-FR" sz="1600" b="1" dirty="0">
                <a:solidFill>
                  <a:schemeClr val="accent3">
                    <a:lumMod val="75000"/>
                  </a:schemeClr>
                </a:solidFill>
              </a:rPr>
              <a:t>)</a:t>
            </a:r>
            <a:endParaRPr lang="fr-FR" altLang="fr-FR" sz="1600" dirty="0">
              <a:solidFill>
                <a:schemeClr val="accent3">
                  <a:lumMod val="75000"/>
                </a:schemeClr>
              </a:solidFill>
              <a:latin typeface="New York" charset="0"/>
              <a:cs typeface="Times New Roman" panose="02020603050405020304" pitchFamily="18" charset="0"/>
            </a:endParaRPr>
          </a:p>
          <a:p>
            <a:pPr algn="just" eaLnBrk="0" hangingPunct="0"/>
            <a:r>
              <a:rPr lang="fr-FR" altLang="fr-FR" sz="1600" b="1" dirty="0">
                <a:cs typeface="Arial" panose="020B0604020202020204" pitchFamily="34" charset="0"/>
              </a:rPr>
              <a:t>	Promettre, offrir, etc.</a:t>
            </a:r>
            <a:endParaRPr lang="fr-FR" altLang="fr-FR" sz="1600" dirty="0">
              <a:latin typeface="New York" charset="0"/>
              <a:cs typeface="Times New Roman" panose="02020603050405020304" pitchFamily="18" charset="0"/>
            </a:endParaRPr>
          </a:p>
          <a:p>
            <a:pPr algn="just" eaLnBrk="0" hangingPunct="0"/>
            <a:r>
              <a:rPr lang="fr-FR" altLang="fr-FR" sz="2000" b="1" dirty="0">
                <a:solidFill>
                  <a:srgbClr val="000099"/>
                </a:solidFill>
                <a:cs typeface="Arial" panose="020B0604020202020204" pitchFamily="34" charset="0"/>
              </a:rPr>
              <a:t>Acte déclaratif :</a:t>
            </a:r>
            <a:r>
              <a:rPr lang="fr-FR" altLang="fr-FR" sz="1600" b="1" dirty="0">
                <a:solidFill>
                  <a:srgbClr val="000099"/>
                </a:solidFill>
                <a:cs typeface="Arial" panose="020B0604020202020204" pitchFamily="34" charset="0"/>
              </a:rPr>
              <a:t> </a:t>
            </a:r>
            <a:r>
              <a:rPr lang="fr-FR" altLang="fr-FR" sz="1600" b="1" dirty="0">
                <a:cs typeface="Arial" panose="020B0604020202020204" pitchFamily="34" charset="0"/>
              </a:rPr>
              <a:t>le locuteur exprime des propositions à valeur d’action immédiate (performative) au moment de l’énonciation </a:t>
            </a:r>
            <a:r>
              <a:rPr lang="fr-FR" altLang="fr-FR" sz="1600" b="1" dirty="0">
                <a:solidFill>
                  <a:schemeClr val="accent3">
                    <a:lumMod val="75000"/>
                  </a:schemeClr>
                </a:solidFill>
                <a:cs typeface="Arial" panose="020B0604020202020204" pitchFamily="34" charset="0"/>
              </a:rPr>
              <a:t>(Monde &lt;-&gt; Mots</a:t>
            </a:r>
            <a:r>
              <a:rPr lang="fr-FR" altLang="fr-FR" sz="1600" b="1" dirty="0">
                <a:solidFill>
                  <a:schemeClr val="accent3">
                    <a:lumMod val="75000"/>
                  </a:schemeClr>
                </a:solidFill>
              </a:rPr>
              <a:t>)</a:t>
            </a:r>
            <a:endParaRPr lang="fr-FR" altLang="fr-FR" sz="1600" dirty="0">
              <a:solidFill>
                <a:schemeClr val="accent3">
                  <a:lumMod val="75000"/>
                </a:schemeClr>
              </a:solidFill>
              <a:latin typeface="New York" charset="0"/>
              <a:cs typeface="Times New Roman" panose="02020603050405020304" pitchFamily="18" charset="0"/>
            </a:endParaRPr>
          </a:p>
          <a:p>
            <a:pPr algn="just" eaLnBrk="0" hangingPunct="0"/>
            <a:r>
              <a:rPr lang="fr-FR" altLang="fr-FR" sz="1600" b="1" dirty="0">
                <a:cs typeface="Arial" panose="020B0604020202020204" pitchFamily="34" charset="0"/>
              </a:rPr>
              <a:t>	Déclarer, ratifier, ajourner, bénir, licencier, etc.</a:t>
            </a:r>
            <a:endParaRPr lang="fr-FR" altLang="fr-FR" sz="1600" dirty="0">
              <a:latin typeface="New York" charset="0"/>
              <a:cs typeface="Times New Roman" panose="02020603050405020304" pitchFamily="18" charset="0"/>
            </a:endParaRPr>
          </a:p>
          <a:p>
            <a:pPr algn="just" eaLnBrk="0" hangingPunct="0"/>
            <a:r>
              <a:rPr lang="fr-FR" altLang="fr-FR" sz="2000" b="1" dirty="0">
                <a:solidFill>
                  <a:srgbClr val="000099"/>
                </a:solidFill>
                <a:cs typeface="Arial" panose="020B0604020202020204" pitchFamily="34" charset="0"/>
              </a:rPr>
              <a:t>Acte expressif :</a:t>
            </a:r>
            <a:r>
              <a:rPr lang="fr-FR" altLang="fr-FR" sz="1600" b="1" dirty="0">
                <a:solidFill>
                  <a:srgbClr val="000099"/>
                </a:solidFill>
                <a:cs typeface="Arial" panose="020B0604020202020204" pitchFamily="34" charset="0"/>
              </a:rPr>
              <a:t> </a:t>
            </a:r>
            <a:r>
              <a:rPr lang="fr-FR" altLang="fr-FR" sz="1600" b="1" dirty="0">
                <a:cs typeface="Arial" panose="020B0604020202020204" pitchFamily="34" charset="0"/>
              </a:rPr>
              <a:t>le locuteur exprime des propositions dans le but de manifester son état mental à propos d’états de chose présupposés dans le monde </a:t>
            </a:r>
            <a:r>
              <a:rPr lang="fr-FR" altLang="fr-FR" sz="1600" b="1" dirty="0">
                <a:solidFill>
                  <a:schemeClr val="accent3">
                    <a:lumMod val="75000"/>
                  </a:schemeClr>
                </a:solidFill>
                <a:cs typeface="Arial" panose="020B0604020202020204" pitchFamily="34" charset="0"/>
              </a:rPr>
              <a:t>(Ø &lt;-&gt; Mots</a:t>
            </a:r>
            <a:r>
              <a:rPr lang="fr-FR" altLang="fr-FR" sz="1600" b="1" dirty="0">
                <a:solidFill>
                  <a:schemeClr val="accent3">
                    <a:lumMod val="75000"/>
                  </a:schemeClr>
                </a:solidFill>
              </a:rPr>
              <a:t>)</a:t>
            </a:r>
            <a:endParaRPr lang="fr-FR" altLang="fr-FR" sz="1600" dirty="0">
              <a:solidFill>
                <a:schemeClr val="accent3">
                  <a:lumMod val="75000"/>
                </a:schemeClr>
              </a:solidFill>
              <a:latin typeface="New York" charset="0"/>
              <a:cs typeface="Times New Roman" panose="02020603050405020304" pitchFamily="18" charset="0"/>
            </a:endParaRPr>
          </a:p>
          <a:p>
            <a:pPr eaLnBrk="0" hangingPunct="0"/>
            <a:r>
              <a:rPr lang="fr-FR" altLang="fr-FR" sz="1600" b="1" dirty="0">
                <a:cs typeface="Arial" panose="020B0604020202020204" pitchFamily="34" charset="0"/>
              </a:rPr>
              <a:t>	Souhaiter, remercier, excuser, saluer, féliciter, hésiter, se résigner, s’étonner, se plaindre, menacer, insulter, jurer, etc.</a:t>
            </a:r>
            <a:r>
              <a:rPr lang="fr-FR" altLang="fr-FR" sz="1600" dirty="0">
                <a:latin typeface="Times New Roman" panose="02020603050405020304" pitchFamily="18" charset="0"/>
              </a:rPr>
              <a:t> </a:t>
            </a:r>
          </a:p>
        </p:txBody>
      </p:sp>
    </p:spTree>
    <p:extLst>
      <p:ext uri="{BB962C8B-B14F-4D97-AF65-F5344CB8AC3E}">
        <p14:creationId xmlns:p14="http://schemas.microsoft.com/office/powerpoint/2010/main" val="4070626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rhétorique</a:t>
            </a:r>
            <a:endParaRPr lang="fr-FR" dirty="0"/>
          </a:p>
        </p:txBody>
      </p:sp>
      <p:sp>
        <p:nvSpPr>
          <p:cNvPr id="3" name="Espace réservé du contenu 2"/>
          <p:cNvSpPr>
            <a:spLocks noGrp="1"/>
          </p:cNvSpPr>
          <p:nvPr>
            <p:ph idx="1"/>
          </p:nvPr>
        </p:nvSpPr>
        <p:spPr/>
        <p:txBody>
          <a:bodyPr/>
          <a:lstStyle/>
          <a:p>
            <a:r>
              <a:rPr lang="fr-FR" sz="2400" dirty="0" smtClean="0"/>
              <a:t>Modalités du « dire »</a:t>
            </a:r>
          </a:p>
          <a:p>
            <a:pPr>
              <a:buNone/>
            </a:pPr>
            <a:r>
              <a:rPr lang="fr-FR" sz="2400" dirty="0" smtClean="0"/>
              <a:t>Contexte :  A va fêter son anniversaire</a:t>
            </a:r>
          </a:p>
          <a:p>
            <a:pPr>
              <a:buNone/>
            </a:pPr>
            <a:r>
              <a:rPr lang="fr-FR" sz="2400" dirty="0" smtClean="0"/>
              <a:t>A : « J’ai invité Pierre et Annie pour demain »</a:t>
            </a:r>
          </a:p>
          <a:p>
            <a:r>
              <a:rPr lang="fr-FR" sz="2400" dirty="0" smtClean="0"/>
              <a:t>Interprétation </a:t>
            </a:r>
          </a:p>
          <a:p>
            <a:pPr lvl="1"/>
            <a:r>
              <a:rPr lang="fr-FR" sz="2400" dirty="0" smtClean="0"/>
              <a:t>Pierre, Annie =&gt; amis</a:t>
            </a:r>
          </a:p>
          <a:p>
            <a:pPr lvl="1"/>
            <a:r>
              <a:rPr lang="fr-FR" sz="2400" dirty="0" smtClean="0"/>
              <a:t>Mais Georges et Jeannette sont aussi amis</a:t>
            </a:r>
          </a:p>
          <a:p>
            <a:pPr lvl="1"/>
            <a:r>
              <a:rPr lang="fr-FR" sz="2400" i="1" dirty="0" err="1" smtClean="0"/>
              <a:t>Implicature</a:t>
            </a:r>
            <a:r>
              <a:rPr lang="fr-FR" sz="2400" dirty="0" smtClean="0"/>
              <a:t> =&gt; il y a des indésirables pour un anniversaire</a:t>
            </a:r>
          </a:p>
          <a:p>
            <a:pPr marL="0" algn="just">
              <a:buNone/>
            </a:pPr>
            <a:r>
              <a:rPr lang="fr-FR" sz="2800" dirty="0" smtClean="0">
                <a:solidFill>
                  <a:schemeClr val="accent3">
                    <a:lumMod val="75000"/>
                  </a:schemeClr>
                </a:solidFill>
              </a:rPr>
              <a:t>La rhétorique prend en compte les figures d’amplification/réduction, les </a:t>
            </a:r>
            <a:r>
              <a:rPr lang="fr-FR" sz="2800" dirty="0" err="1" smtClean="0">
                <a:solidFill>
                  <a:schemeClr val="accent3">
                    <a:lumMod val="75000"/>
                  </a:schemeClr>
                </a:solidFill>
              </a:rPr>
              <a:t>implicatures</a:t>
            </a:r>
            <a:r>
              <a:rPr lang="fr-FR" sz="2800" dirty="0" smtClean="0">
                <a:solidFill>
                  <a:schemeClr val="accent3">
                    <a:lumMod val="75000"/>
                  </a:schemeClr>
                </a:solidFill>
              </a:rPr>
              <a:t>, etc.</a:t>
            </a:r>
          </a:p>
        </p:txBody>
      </p:sp>
      <p:sp>
        <p:nvSpPr>
          <p:cNvPr id="5" name="Espace réservé du numéro de diapositive 4"/>
          <p:cNvSpPr>
            <a:spLocks noGrp="1"/>
          </p:cNvSpPr>
          <p:nvPr>
            <p:ph type="sldNum" sz="quarter" idx="11"/>
          </p:nvPr>
        </p:nvSpPr>
        <p:spPr/>
        <p:txBody>
          <a:bodyPr/>
          <a:lstStyle/>
          <a:p>
            <a:pPr>
              <a:defRPr/>
            </a:pPr>
            <a:fld id="{47A01596-83CE-42B5-89AD-E0A56B0B5EBF}" type="slidenum">
              <a:rPr lang="fr-FR" smtClean="0"/>
              <a:pPr>
                <a:defRPr/>
              </a:pPr>
              <a:t>7</a:t>
            </a:fld>
            <a:endParaRPr lang="fr-FR" dirty="0"/>
          </a:p>
        </p:txBody>
      </p:sp>
    </p:spTree>
    <p:extLst>
      <p:ext uri="{BB962C8B-B14F-4D97-AF65-F5344CB8AC3E}">
        <p14:creationId xmlns:p14="http://schemas.microsoft.com/office/powerpoint/2010/main" val="1229167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3314A884-21C8-435E-9556-B274F49813F7}" type="slidenum">
              <a:rPr lang="fr-FR" smtClean="0"/>
              <a:pPr>
                <a:defRPr/>
              </a:pPr>
              <a:t>8</a:t>
            </a:fld>
            <a:endParaRPr lang="fr-FR"/>
          </a:p>
        </p:txBody>
      </p:sp>
      <p:sp>
        <p:nvSpPr>
          <p:cNvPr id="5" name="Rectangle 2"/>
          <p:cNvSpPr>
            <a:spLocks noGrp="1" noChangeArrowheads="1"/>
          </p:cNvSpPr>
          <p:nvPr>
            <p:ph type="title"/>
          </p:nvPr>
        </p:nvSpPr>
        <p:spPr>
          <a:xfrm>
            <a:off x="685800" y="381000"/>
            <a:ext cx="7772400" cy="1143000"/>
          </a:xfrm>
        </p:spPr>
        <p:txBody>
          <a:bodyPr/>
          <a:lstStyle/>
          <a:p>
            <a:pPr algn="l"/>
            <a:r>
              <a:rPr lang="fr-FR" altLang="fr-FR" sz="4000" dirty="0">
                <a:solidFill>
                  <a:schemeClr val="accent3">
                    <a:lumMod val="75000"/>
                  </a:schemeClr>
                </a:solidFill>
                <a:latin typeface="Arial" panose="020B0604020202020204" pitchFamily="34" charset="0"/>
              </a:rPr>
              <a:t>Le </a:t>
            </a:r>
            <a:r>
              <a:rPr lang="fr-FR" altLang="fr-FR" sz="4000" dirty="0" smtClean="0">
                <a:solidFill>
                  <a:schemeClr val="accent3">
                    <a:lumMod val="75000"/>
                  </a:schemeClr>
                </a:solidFill>
                <a:latin typeface="Arial" panose="020B0604020202020204" pitchFamily="34" charset="0"/>
              </a:rPr>
              <a:t>dialogue : action conjointe</a:t>
            </a:r>
            <a:endParaRPr lang="fr-FR" altLang="fr-FR" sz="4000" dirty="0">
              <a:solidFill>
                <a:schemeClr val="accent3">
                  <a:lumMod val="75000"/>
                </a:schemeClr>
              </a:solidFill>
              <a:latin typeface="Arial" panose="020B0604020202020204" pitchFamily="34" charset="0"/>
            </a:endParaRPr>
          </a:p>
        </p:txBody>
      </p:sp>
      <p:sp>
        <p:nvSpPr>
          <p:cNvPr id="6" name="Rectangle 4"/>
          <p:cNvSpPr>
            <a:spLocks noChangeArrowheads="1"/>
          </p:cNvSpPr>
          <p:nvPr/>
        </p:nvSpPr>
        <p:spPr bwMode="auto">
          <a:xfrm>
            <a:off x="344487" y="1563657"/>
            <a:ext cx="78311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fr-FR" altLang="fr-FR" sz="2000" b="1" dirty="0" smtClean="0">
                <a:solidFill>
                  <a:schemeClr val="accent3">
                    <a:lumMod val="75000"/>
                  </a:schemeClr>
                </a:solidFill>
                <a:cs typeface="Arial" panose="020B0604020202020204" pitchFamily="34" charset="0"/>
              </a:rPr>
              <a:t>Le but oriente </a:t>
            </a:r>
            <a:r>
              <a:rPr lang="fr-FR" altLang="fr-FR" sz="2000" b="1" dirty="0">
                <a:solidFill>
                  <a:schemeClr val="accent3">
                    <a:lumMod val="75000"/>
                  </a:schemeClr>
                </a:solidFill>
                <a:cs typeface="Arial" panose="020B0604020202020204" pitchFamily="34" charset="0"/>
              </a:rPr>
              <a:t>le </a:t>
            </a:r>
            <a:r>
              <a:rPr lang="fr-FR" altLang="fr-FR" sz="2000" b="1" dirty="0" smtClean="0">
                <a:solidFill>
                  <a:schemeClr val="accent3">
                    <a:lumMod val="75000"/>
                  </a:schemeClr>
                </a:solidFill>
                <a:cs typeface="Arial" panose="020B0604020202020204" pitchFamily="34" charset="0"/>
              </a:rPr>
              <a:t>dialogue : but conversationnel, but actionnel</a:t>
            </a:r>
            <a:endParaRPr lang="fr-FR" altLang="fr-FR" sz="2000" b="1" dirty="0">
              <a:solidFill>
                <a:schemeClr val="accent3">
                  <a:lumMod val="75000"/>
                </a:schemeClr>
              </a:solidFill>
              <a:cs typeface="Arial" panose="020B0604020202020204" pitchFamily="34" charset="0"/>
            </a:endParaRPr>
          </a:p>
        </p:txBody>
      </p:sp>
      <p:sp>
        <p:nvSpPr>
          <p:cNvPr id="7" name="Line 20"/>
          <p:cNvSpPr>
            <a:spLocks noChangeShapeType="1"/>
          </p:cNvSpPr>
          <p:nvPr/>
        </p:nvSpPr>
        <p:spPr bwMode="auto">
          <a:xfrm flipH="1">
            <a:off x="401638" y="2916238"/>
            <a:ext cx="68722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 name="Line 21"/>
          <p:cNvSpPr>
            <a:spLocks noChangeShapeType="1"/>
          </p:cNvSpPr>
          <p:nvPr/>
        </p:nvSpPr>
        <p:spPr bwMode="auto">
          <a:xfrm flipH="1">
            <a:off x="382588" y="3568700"/>
            <a:ext cx="689133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 name="Line 22"/>
          <p:cNvSpPr>
            <a:spLocks noChangeShapeType="1"/>
          </p:cNvSpPr>
          <p:nvPr/>
        </p:nvSpPr>
        <p:spPr bwMode="auto">
          <a:xfrm flipH="1">
            <a:off x="422275" y="4221163"/>
            <a:ext cx="685165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0" name="Line 23"/>
          <p:cNvSpPr>
            <a:spLocks noChangeShapeType="1"/>
          </p:cNvSpPr>
          <p:nvPr/>
        </p:nvSpPr>
        <p:spPr bwMode="auto">
          <a:xfrm flipH="1">
            <a:off x="344488" y="4873625"/>
            <a:ext cx="692943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 name="Line 24"/>
          <p:cNvSpPr>
            <a:spLocks noChangeShapeType="1"/>
          </p:cNvSpPr>
          <p:nvPr/>
        </p:nvSpPr>
        <p:spPr bwMode="auto">
          <a:xfrm flipH="1">
            <a:off x="382588" y="5526088"/>
            <a:ext cx="689133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2" name="Line 25"/>
          <p:cNvSpPr>
            <a:spLocks noChangeShapeType="1"/>
          </p:cNvSpPr>
          <p:nvPr/>
        </p:nvSpPr>
        <p:spPr bwMode="auto">
          <a:xfrm flipH="1">
            <a:off x="401638" y="6176963"/>
            <a:ext cx="68722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 name="Line 26"/>
          <p:cNvSpPr>
            <a:spLocks noChangeShapeType="1"/>
          </p:cNvSpPr>
          <p:nvPr/>
        </p:nvSpPr>
        <p:spPr bwMode="auto">
          <a:xfrm flipV="1">
            <a:off x="3829050" y="2286000"/>
            <a:ext cx="1588" cy="389096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4" name="Arc 27"/>
          <p:cNvSpPr>
            <a:spLocks/>
          </p:cNvSpPr>
          <p:nvPr/>
        </p:nvSpPr>
        <p:spPr bwMode="auto">
          <a:xfrm>
            <a:off x="3746500" y="2286000"/>
            <a:ext cx="165100" cy="217488"/>
          </a:xfrm>
          <a:custGeom>
            <a:avLst/>
            <a:gdLst>
              <a:gd name="G0" fmla="+- 9148 0 0"/>
              <a:gd name="G1" fmla="+- 0 0 0"/>
              <a:gd name="G2" fmla="+- 21600 0 0"/>
              <a:gd name="T0" fmla="*/ 18296 w 18296"/>
              <a:gd name="T1" fmla="*/ 19567 h 21600"/>
              <a:gd name="T2" fmla="*/ 0 w 18296"/>
              <a:gd name="T3" fmla="*/ 19567 h 21600"/>
              <a:gd name="T4" fmla="*/ 9148 w 18296"/>
              <a:gd name="T5" fmla="*/ 0 h 21600"/>
            </a:gdLst>
            <a:ahLst/>
            <a:cxnLst>
              <a:cxn ang="0">
                <a:pos x="T0" y="T1"/>
              </a:cxn>
              <a:cxn ang="0">
                <a:pos x="T2" y="T3"/>
              </a:cxn>
              <a:cxn ang="0">
                <a:pos x="T4" y="T5"/>
              </a:cxn>
            </a:cxnLst>
            <a:rect l="0" t="0" r="r" b="b"/>
            <a:pathLst>
              <a:path w="18296" h="21600" fill="none" extrusionOk="0">
                <a:moveTo>
                  <a:pt x="18296" y="19567"/>
                </a:moveTo>
                <a:cubicBezTo>
                  <a:pt x="15432" y="20906"/>
                  <a:pt x="12309" y="21600"/>
                  <a:pt x="9148" y="21600"/>
                </a:cubicBezTo>
                <a:cubicBezTo>
                  <a:pt x="5986" y="21600"/>
                  <a:pt x="2863" y="20906"/>
                  <a:pt x="-1" y="19567"/>
                </a:cubicBezTo>
              </a:path>
              <a:path w="18296" h="21600" stroke="0" extrusionOk="0">
                <a:moveTo>
                  <a:pt x="18296" y="19567"/>
                </a:moveTo>
                <a:cubicBezTo>
                  <a:pt x="15432" y="20906"/>
                  <a:pt x="12309" y="21600"/>
                  <a:pt x="9148" y="21600"/>
                </a:cubicBezTo>
                <a:cubicBezTo>
                  <a:pt x="5986" y="21600"/>
                  <a:pt x="2863" y="20906"/>
                  <a:pt x="-1" y="19567"/>
                </a:cubicBezTo>
                <a:lnTo>
                  <a:pt x="9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5" name="Rectangle 28"/>
          <p:cNvSpPr>
            <a:spLocks noChangeArrowheads="1"/>
          </p:cNvSpPr>
          <p:nvPr/>
        </p:nvSpPr>
        <p:spPr bwMode="auto">
          <a:xfrm>
            <a:off x="3962400" y="2133600"/>
            <a:ext cx="15541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i="1">
                <a:solidFill>
                  <a:srgbClr val="000000"/>
                </a:solidFill>
              </a:rPr>
              <a:t>Avancement </a:t>
            </a:r>
            <a:endParaRPr lang="en-GB" altLang="fr-FR" i="1"/>
          </a:p>
        </p:txBody>
      </p:sp>
      <p:sp>
        <p:nvSpPr>
          <p:cNvPr id="16" name="Oval 29"/>
          <p:cNvSpPr>
            <a:spLocks noChangeArrowheads="1"/>
          </p:cNvSpPr>
          <p:nvPr/>
        </p:nvSpPr>
        <p:spPr bwMode="auto">
          <a:xfrm>
            <a:off x="1755775" y="6143625"/>
            <a:ext cx="96838" cy="88900"/>
          </a:xfrm>
          <a:prstGeom prst="ellipse">
            <a:avLst/>
          </a:prstGeom>
          <a:solidFill>
            <a:srgbClr val="FFFFFF"/>
          </a:solidFill>
          <a:ln w="19050">
            <a:solidFill>
              <a:srgbClr val="000000"/>
            </a:solidFill>
            <a:round/>
            <a:headEnd/>
            <a:tailEnd/>
          </a:ln>
        </p:spPr>
        <p:txBody>
          <a:bodyPr/>
          <a:lstStyle/>
          <a:p>
            <a:endParaRPr lang="fr-FR"/>
          </a:p>
        </p:txBody>
      </p:sp>
      <p:sp>
        <p:nvSpPr>
          <p:cNvPr id="17" name="Oval 30"/>
          <p:cNvSpPr>
            <a:spLocks noChangeArrowheads="1"/>
          </p:cNvSpPr>
          <p:nvPr/>
        </p:nvSpPr>
        <p:spPr bwMode="auto">
          <a:xfrm>
            <a:off x="5765800" y="6143625"/>
            <a:ext cx="96838" cy="88900"/>
          </a:xfrm>
          <a:prstGeom prst="ellipse">
            <a:avLst/>
          </a:prstGeom>
          <a:solidFill>
            <a:srgbClr val="FFFFFF"/>
          </a:solidFill>
          <a:ln w="19050">
            <a:solidFill>
              <a:srgbClr val="000000"/>
            </a:solidFill>
            <a:round/>
            <a:headEnd/>
            <a:tailEnd/>
          </a:ln>
        </p:spPr>
        <p:txBody>
          <a:bodyPr/>
          <a:lstStyle/>
          <a:p>
            <a:endParaRPr lang="fr-FR"/>
          </a:p>
        </p:txBody>
      </p:sp>
      <p:sp>
        <p:nvSpPr>
          <p:cNvPr id="18" name="Line 31"/>
          <p:cNvSpPr>
            <a:spLocks noChangeShapeType="1"/>
          </p:cNvSpPr>
          <p:nvPr/>
        </p:nvSpPr>
        <p:spPr bwMode="auto">
          <a:xfrm flipH="1">
            <a:off x="1824038" y="2916238"/>
            <a:ext cx="2005012" cy="32178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9" name="Line 32"/>
          <p:cNvSpPr>
            <a:spLocks noChangeShapeType="1"/>
          </p:cNvSpPr>
          <p:nvPr/>
        </p:nvSpPr>
        <p:spPr bwMode="auto">
          <a:xfrm>
            <a:off x="3829050" y="2916238"/>
            <a:ext cx="1946275" cy="32178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0" name="Line 33"/>
          <p:cNvSpPr>
            <a:spLocks noChangeShapeType="1"/>
          </p:cNvSpPr>
          <p:nvPr/>
        </p:nvSpPr>
        <p:spPr bwMode="auto">
          <a:xfrm>
            <a:off x="5791200" y="2895600"/>
            <a:ext cx="3175" cy="32385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1" name="Line 34"/>
          <p:cNvSpPr>
            <a:spLocks noChangeShapeType="1"/>
          </p:cNvSpPr>
          <p:nvPr/>
        </p:nvSpPr>
        <p:spPr bwMode="auto">
          <a:xfrm flipH="1">
            <a:off x="5815013" y="2916238"/>
            <a:ext cx="1458912" cy="32178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2" name="Line 36"/>
          <p:cNvSpPr>
            <a:spLocks noChangeShapeType="1"/>
          </p:cNvSpPr>
          <p:nvPr/>
        </p:nvSpPr>
        <p:spPr bwMode="auto">
          <a:xfrm>
            <a:off x="401638" y="2916238"/>
            <a:ext cx="1363662" cy="32178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3" name="Rectangle 37"/>
          <p:cNvSpPr>
            <a:spLocks noChangeArrowheads="1"/>
          </p:cNvSpPr>
          <p:nvPr/>
        </p:nvSpPr>
        <p:spPr bwMode="auto">
          <a:xfrm>
            <a:off x="5181600" y="2514600"/>
            <a:ext cx="12128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a:solidFill>
                  <a:srgbClr val="000000"/>
                </a:solidFill>
              </a:rPr>
              <a:t>Requêtes </a:t>
            </a:r>
            <a:endParaRPr lang="en-GB" altLang="fr-FR"/>
          </a:p>
        </p:txBody>
      </p:sp>
      <p:sp>
        <p:nvSpPr>
          <p:cNvPr id="24" name="Rectangle 38"/>
          <p:cNvSpPr>
            <a:spLocks noChangeArrowheads="1"/>
          </p:cNvSpPr>
          <p:nvPr/>
        </p:nvSpPr>
        <p:spPr bwMode="auto">
          <a:xfrm>
            <a:off x="1336675" y="2481263"/>
            <a:ext cx="12557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a:solidFill>
                  <a:srgbClr val="000000"/>
                </a:solidFill>
              </a:rPr>
              <a:t>Répliques </a:t>
            </a:r>
            <a:endParaRPr lang="en-GB" altLang="fr-FR"/>
          </a:p>
        </p:txBody>
      </p:sp>
      <p:grpSp>
        <p:nvGrpSpPr>
          <p:cNvPr id="25" name="Group 54"/>
          <p:cNvGrpSpPr>
            <a:grpSpLocks/>
          </p:cNvGrpSpPr>
          <p:nvPr/>
        </p:nvGrpSpPr>
        <p:grpSpPr bwMode="auto">
          <a:xfrm>
            <a:off x="7391400" y="2819400"/>
            <a:ext cx="1139825" cy="582613"/>
            <a:chOff x="3994" y="3138"/>
            <a:chExt cx="718" cy="367"/>
          </a:xfrm>
        </p:grpSpPr>
        <p:sp>
          <p:nvSpPr>
            <p:cNvPr id="26" name="Rectangle 39"/>
            <p:cNvSpPr>
              <a:spLocks noChangeArrowheads="1"/>
            </p:cNvSpPr>
            <p:nvPr/>
          </p:nvSpPr>
          <p:spPr bwMode="auto">
            <a:xfrm>
              <a:off x="3994" y="3138"/>
              <a:ext cx="71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a:solidFill>
                    <a:srgbClr val="000000"/>
                  </a:solidFill>
                </a:rPr>
                <a:t>Mises en </a:t>
              </a:r>
              <a:endParaRPr lang="en-GB" altLang="fr-FR"/>
            </a:p>
          </p:txBody>
        </p:sp>
        <p:sp>
          <p:nvSpPr>
            <p:cNvPr id="27" name="Rectangle 40"/>
            <p:cNvSpPr>
              <a:spLocks noChangeArrowheads="1"/>
            </p:cNvSpPr>
            <p:nvPr/>
          </p:nvSpPr>
          <p:spPr bwMode="auto">
            <a:xfrm>
              <a:off x="3994" y="3303"/>
              <a:ext cx="49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a:solidFill>
                    <a:srgbClr val="000000"/>
                  </a:solidFill>
                </a:rPr>
                <a:t>cause </a:t>
              </a:r>
              <a:endParaRPr lang="en-GB" altLang="fr-FR"/>
            </a:p>
          </p:txBody>
        </p:sp>
      </p:grpSp>
      <p:grpSp>
        <p:nvGrpSpPr>
          <p:cNvPr id="28" name="Group 58"/>
          <p:cNvGrpSpPr>
            <a:grpSpLocks/>
          </p:cNvGrpSpPr>
          <p:nvPr/>
        </p:nvGrpSpPr>
        <p:grpSpPr bwMode="auto">
          <a:xfrm>
            <a:off x="6553200" y="2209800"/>
            <a:ext cx="1139825" cy="582613"/>
            <a:chOff x="315" y="3147"/>
            <a:chExt cx="718" cy="367"/>
          </a:xfrm>
        </p:grpSpPr>
        <p:sp>
          <p:nvSpPr>
            <p:cNvPr id="29" name="Rectangle 41"/>
            <p:cNvSpPr>
              <a:spLocks noChangeArrowheads="1"/>
            </p:cNvSpPr>
            <p:nvPr/>
          </p:nvSpPr>
          <p:spPr bwMode="auto">
            <a:xfrm>
              <a:off x="315" y="3147"/>
              <a:ext cx="71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a:solidFill>
                    <a:srgbClr val="000000"/>
                  </a:solidFill>
                </a:rPr>
                <a:t>Mises en </a:t>
              </a:r>
              <a:endParaRPr lang="en-GB" altLang="fr-FR"/>
            </a:p>
          </p:txBody>
        </p:sp>
        <p:sp>
          <p:nvSpPr>
            <p:cNvPr id="30" name="Rectangle 42"/>
            <p:cNvSpPr>
              <a:spLocks noChangeArrowheads="1"/>
            </p:cNvSpPr>
            <p:nvPr/>
          </p:nvSpPr>
          <p:spPr bwMode="auto">
            <a:xfrm>
              <a:off x="315" y="3312"/>
              <a:ext cx="68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a:solidFill>
                    <a:srgbClr val="000000"/>
                  </a:solidFill>
                </a:rPr>
                <a:t>question </a:t>
              </a:r>
              <a:endParaRPr lang="en-GB" altLang="fr-FR"/>
            </a:p>
          </p:txBody>
        </p:sp>
      </p:grpSp>
      <p:sp>
        <p:nvSpPr>
          <p:cNvPr id="31" name="Rectangle 43"/>
          <p:cNvSpPr>
            <a:spLocks noChangeArrowheads="1"/>
          </p:cNvSpPr>
          <p:nvPr/>
        </p:nvSpPr>
        <p:spPr bwMode="auto">
          <a:xfrm>
            <a:off x="4267200" y="3733800"/>
            <a:ext cx="8016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a:solidFill>
                  <a:srgbClr val="000000"/>
                </a:solidFill>
              </a:rPr>
              <a:t>Offres </a:t>
            </a:r>
            <a:endParaRPr lang="en-GB" altLang="fr-FR"/>
          </a:p>
        </p:txBody>
      </p:sp>
      <p:sp>
        <p:nvSpPr>
          <p:cNvPr id="32" name="Rectangle 44"/>
          <p:cNvSpPr>
            <a:spLocks noChangeArrowheads="1"/>
          </p:cNvSpPr>
          <p:nvPr/>
        </p:nvSpPr>
        <p:spPr bwMode="auto">
          <a:xfrm>
            <a:off x="2438400" y="3733800"/>
            <a:ext cx="13604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a:solidFill>
                  <a:srgbClr val="000000"/>
                </a:solidFill>
              </a:rPr>
              <a:t>Demandes </a:t>
            </a:r>
            <a:endParaRPr lang="en-GB" altLang="fr-FR"/>
          </a:p>
        </p:txBody>
      </p:sp>
      <p:sp>
        <p:nvSpPr>
          <p:cNvPr id="33" name="AutoShape 45"/>
          <p:cNvSpPr>
            <a:spLocks noChangeArrowheads="1"/>
          </p:cNvSpPr>
          <p:nvPr/>
        </p:nvSpPr>
        <p:spPr bwMode="auto">
          <a:xfrm>
            <a:off x="3429000" y="2751138"/>
            <a:ext cx="819150" cy="350837"/>
          </a:xfrm>
          <a:prstGeom prst="roundRect">
            <a:avLst>
              <a:gd name="adj" fmla="val 73528"/>
            </a:avLst>
          </a:prstGeom>
          <a:solidFill>
            <a:srgbClr val="FFFFFF"/>
          </a:solidFill>
          <a:ln w="19050">
            <a:solidFill>
              <a:srgbClr val="000000"/>
            </a:solidFill>
            <a:round/>
            <a:headEnd/>
            <a:tailEnd/>
          </a:ln>
        </p:spPr>
        <p:txBody>
          <a:bodyPr/>
          <a:lstStyle/>
          <a:p>
            <a:endParaRPr lang="fr-FR"/>
          </a:p>
        </p:txBody>
      </p:sp>
      <p:sp>
        <p:nvSpPr>
          <p:cNvPr id="34" name="Rectangle 46"/>
          <p:cNvSpPr>
            <a:spLocks noChangeArrowheads="1"/>
          </p:cNvSpPr>
          <p:nvPr/>
        </p:nvSpPr>
        <p:spPr bwMode="auto">
          <a:xfrm>
            <a:off x="3633788" y="2743200"/>
            <a:ext cx="4746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a:solidFill>
                  <a:srgbClr val="000000"/>
                </a:solidFill>
              </a:rPr>
              <a:t>But </a:t>
            </a:r>
            <a:endParaRPr lang="en-GB" altLang="fr-FR"/>
          </a:p>
        </p:txBody>
      </p:sp>
      <p:sp>
        <p:nvSpPr>
          <p:cNvPr id="35" name="Rectangle 47"/>
          <p:cNvSpPr>
            <a:spLocks noChangeArrowheads="1"/>
          </p:cNvSpPr>
          <p:nvPr/>
        </p:nvSpPr>
        <p:spPr bwMode="auto">
          <a:xfrm>
            <a:off x="1511300" y="6243638"/>
            <a:ext cx="1476524"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GB" altLang="fr-FR" sz="2100" i="1" dirty="0" err="1" smtClean="0">
                <a:solidFill>
                  <a:schemeClr val="accent3">
                    <a:lumMod val="75000"/>
                  </a:schemeClr>
                </a:solidFill>
              </a:rPr>
              <a:t>Demandes</a:t>
            </a:r>
            <a:r>
              <a:rPr lang="en-GB" altLang="fr-FR" sz="2100" i="1" dirty="0" smtClean="0">
                <a:solidFill>
                  <a:schemeClr val="accent3">
                    <a:lumMod val="75000"/>
                  </a:schemeClr>
                </a:solidFill>
              </a:rPr>
              <a:t> </a:t>
            </a:r>
            <a:endParaRPr lang="en-GB" altLang="fr-FR" i="1" dirty="0">
              <a:solidFill>
                <a:schemeClr val="accent3">
                  <a:lumMod val="75000"/>
                </a:schemeClr>
              </a:solidFill>
            </a:endParaRPr>
          </a:p>
        </p:txBody>
      </p:sp>
      <p:sp>
        <p:nvSpPr>
          <p:cNvPr id="36" name="Rectangle 48"/>
          <p:cNvSpPr>
            <a:spLocks noChangeArrowheads="1"/>
          </p:cNvSpPr>
          <p:nvPr/>
        </p:nvSpPr>
        <p:spPr bwMode="auto">
          <a:xfrm>
            <a:off x="5424488" y="6265863"/>
            <a:ext cx="12840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fr-FR" sz="2100" i="1" dirty="0" err="1" smtClean="0">
                <a:solidFill>
                  <a:schemeClr val="accent3">
                    <a:lumMod val="75000"/>
                  </a:schemeClr>
                </a:solidFill>
              </a:rPr>
              <a:t>Réponses</a:t>
            </a:r>
            <a:r>
              <a:rPr lang="en-GB" altLang="fr-FR" sz="2100" i="1" dirty="0" smtClean="0">
                <a:solidFill>
                  <a:schemeClr val="accent3">
                    <a:lumMod val="75000"/>
                  </a:schemeClr>
                </a:solidFill>
              </a:rPr>
              <a:t> </a:t>
            </a:r>
            <a:endParaRPr lang="en-GB" altLang="fr-FR" i="1" dirty="0">
              <a:solidFill>
                <a:schemeClr val="accent3">
                  <a:lumMod val="75000"/>
                </a:schemeClr>
              </a:solidFill>
            </a:endParaRPr>
          </a:p>
        </p:txBody>
      </p:sp>
      <p:sp>
        <p:nvSpPr>
          <p:cNvPr id="37" name="Line 49"/>
          <p:cNvSpPr>
            <a:spLocks noChangeShapeType="1"/>
          </p:cNvSpPr>
          <p:nvPr/>
        </p:nvSpPr>
        <p:spPr bwMode="auto">
          <a:xfrm flipV="1">
            <a:off x="1824038" y="5546725"/>
            <a:ext cx="3990975" cy="609600"/>
          </a:xfrm>
          <a:prstGeom prst="line">
            <a:avLst/>
          </a:prstGeom>
          <a:noFill/>
          <a:ln w="587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 name="Line 50"/>
          <p:cNvSpPr>
            <a:spLocks noChangeShapeType="1"/>
          </p:cNvSpPr>
          <p:nvPr/>
        </p:nvSpPr>
        <p:spPr bwMode="auto">
          <a:xfrm flipH="1" flipV="1">
            <a:off x="2590800" y="4876800"/>
            <a:ext cx="3243263" cy="649288"/>
          </a:xfrm>
          <a:prstGeom prst="line">
            <a:avLst/>
          </a:prstGeom>
          <a:noFill/>
          <a:ln w="587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9" name="Line 51"/>
          <p:cNvSpPr>
            <a:spLocks noChangeShapeType="1"/>
          </p:cNvSpPr>
          <p:nvPr/>
        </p:nvSpPr>
        <p:spPr bwMode="auto">
          <a:xfrm flipV="1">
            <a:off x="2660650" y="4221163"/>
            <a:ext cx="2005013" cy="608012"/>
          </a:xfrm>
          <a:prstGeom prst="line">
            <a:avLst/>
          </a:prstGeom>
          <a:noFill/>
          <a:ln w="587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 name="Line 52"/>
          <p:cNvSpPr>
            <a:spLocks noChangeShapeType="1"/>
          </p:cNvSpPr>
          <p:nvPr/>
        </p:nvSpPr>
        <p:spPr bwMode="auto">
          <a:xfrm flipH="1" flipV="1">
            <a:off x="3419475" y="3590925"/>
            <a:ext cx="1168400" cy="630238"/>
          </a:xfrm>
          <a:prstGeom prst="line">
            <a:avLst/>
          </a:prstGeom>
          <a:noFill/>
          <a:ln w="7778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1" name="Line 53"/>
          <p:cNvSpPr>
            <a:spLocks noChangeShapeType="1"/>
          </p:cNvSpPr>
          <p:nvPr/>
        </p:nvSpPr>
        <p:spPr bwMode="auto">
          <a:xfrm flipV="1">
            <a:off x="3429000" y="3111500"/>
            <a:ext cx="301625" cy="469900"/>
          </a:xfrm>
          <a:prstGeom prst="line">
            <a:avLst/>
          </a:prstGeom>
          <a:noFill/>
          <a:ln w="7778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3" name="Text Box 12"/>
          <p:cNvSpPr txBox="1">
            <a:spLocks noChangeArrowheads="1"/>
          </p:cNvSpPr>
          <p:nvPr/>
        </p:nvSpPr>
        <p:spPr bwMode="auto">
          <a:xfrm>
            <a:off x="746125" y="5649913"/>
            <a:ext cx="2359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2000">
                <a:solidFill>
                  <a:srgbClr val="000099"/>
                </a:solidFill>
              </a:rPr>
              <a:t>Dessine un triangle</a:t>
            </a:r>
          </a:p>
        </p:txBody>
      </p:sp>
      <p:sp>
        <p:nvSpPr>
          <p:cNvPr id="44" name="Text Box 13"/>
          <p:cNvSpPr txBox="1">
            <a:spLocks noChangeArrowheads="1"/>
          </p:cNvSpPr>
          <p:nvPr/>
        </p:nvSpPr>
        <p:spPr bwMode="auto">
          <a:xfrm>
            <a:off x="4800600" y="5562600"/>
            <a:ext cx="2836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2000" dirty="0">
                <a:solidFill>
                  <a:srgbClr val="000099"/>
                </a:solidFill>
              </a:rPr>
              <a:t>Pouvez-vous préciser ?</a:t>
            </a:r>
          </a:p>
        </p:txBody>
      </p:sp>
      <p:sp>
        <p:nvSpPr>
          <p:cNvPr id="45" name="Text Box 14"/>
          <p:cNvSpPr txBox="1">
            <a:spLocks noChangeArrowheads="1"/>
          </p:cNvSpPr>
          <p:nvPr/>
        </p:nvSpPr>
        <p:spPr bwMode="auto">
          <a:xfrm>
            <a:off x="1295400" y="4419600"/>
            <a:ext cx="1385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2000">
                <a:solidFill>
                  <a:srgbClr val="000099"/>
                </a:solidFill>
              </a:rPr>
              <a:t>Équilatéral</a:t>
            </a:r>
          </a:p>
        </p:txBody>
      </p:sp>
      <p:sp>
        <p:nvSpPr>
          <p:cNvPr id="46" name="Text Box 15"/>
          <p:cNvSpPr txBox="1">
            <a:spLocks noChangeArrowheads="1"/>
          </p:cNvSpPr>
          <p:nvPr/>
        </p:nvSpPr>
        <p:spPr bwMode="auto">
          <a:xfrm>
            <a:off x="4953000" y="3810000"/>
            <a:ext cx="2343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2000">
                <a:solidFill>
                  <a:srgbClr val="000099"/>
                </a:solidFill>
              </a:rPr>
              <a:t>De couleur rouge ?</a:t>
            </a:r>
          </a:p>
        </p:txBody>
      </p:sp>
      <p:sp>
        <p:nvSpPr>
          <p:cNvPr id="47" name="Text Box 16"/>
          <p:cNvSpPr txBox="1">
            <a:spLocks noChangeArrowheads="1"/>
          </p:cNvSpPr>
          <p:nvPr/>
        </p:nvSpPr>
        <p:spPr bwMode="auto">
          <a:xfrm>
            <a:off x="1752600" y="320040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2000" dirty="0">
                <a:solidFill>
                  <a:srgbClr val="000099"/>
                </a:solidFill>
              </a:rPr>
              <a:t>Peu importe</a:t>
            </a:r>
          </a:p>
        </p:txBody>
      </p:sp>
      <p:sp>
        <p:nvSpPr>
          <p:cNvPr id="48" name="Text Box 17"/>
          <p:cNvSpPr txBox="1">
            <a:spLocks noChangeArrowheads="1"/>
          </p:cNvSpPr>
          <p:nvPr/>
        </p:nvSpPr>
        <p:spPr bwMode="auto">
          <a:xfrm>
            <a:off x="4114800" y="2895600"/>
            <a:ext cx="55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2000">
                <a:solidFill>
                  <a:srgbClr val="000099"/>
                </a:solidFill>
              </a:rPr>
              <a:t>OK</a:t>
            </a:r>
          </a:p>
        </p:txBody>
      </p:sp>
      <p:sp>
        <p:nvSpPr>
          <p:cNvPr id="49" name="Line 19"/>
          <p:cNvSpPr>
            <a:spLocks noChangeShapeType="1"/>
          </p:cNvSpPr>
          <p:nvPr/>
        </p:nvSpPr>
        <p:spPr bwMode="auto">
          <a:xfrm flipV="1">
            <a:off x="2590800" y="4800600"/>
            <a:ext cx="76200" cy="76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 name="Line 56"/>
          <p:cNvSpPr>
            <a:spLocks noChangeShapeType="1"/>
          </p:cNvSpPr>
          <p:nvPr/>
        </p:nvSpPr>
        <p:spPr bwMode="auto">
          <a:xfrm flipH="1">
            <a:off x="5791200" y="2895600"/>
            <a:ext cx="838200" cy="3276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 name="Line 57"/>
          <p:cNvSpPr>
            <a:spLocks noChangeShapeType="1"/>
          </p:cNvSpPr>
          <p:nvPr/>
        </p:nvSpPr>
        <p:spPr bwMode="auto">
          <a:xfrm>
            <a:off x="990600" y="2895600"/>
            <a:ext cx="838200" cy="3276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2" name="Line 59"/>
          <p:cNvSpPr>
            <a:spLocks noChangeShapeType="1"/>
          </p:cNvSpPr>
          <p:nvPr/>
        </p:nvSpPr>
        <p:spPr bwMode="auto">
          <a:xfrm>
            <a:off x="1828800" y="2895600"/>
            <a:ext cx="3175" cy="3314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Tree>
    <p:extLst>
      <p:ext uri="{BB962C8B-B14F-4D97-AF65-F5344CB8AC3E}">
        <p14:creationId xmlns:p14="http://schemas.microsoft.com/office/powerpoint/2010/main" val="3285197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7564" y="188640"/>
            <a:ext cx="7848872" cy="1143000"/>
          </a:xfrm>
        </p:spPr>
        <p:txBody>
          <a:bodyPr/>
          <a:lstStyle/>
          <a:p>
            <a:r>
              <a:rPr lang="fr-FR" sz="2800" dirty="0" smtClean="0"/>
              <a:t>Le dialogue est un jeu de langage dans une relation d’altérité</a:t>
            </a:r>
            <a:endParaRPr lang="fr-FR" sz="2800" dirty="0"/>
          </a:p>
        </p:txBody>
      </p:sp>
      <p:sp>
        <p:nvSpPr>
          <p:cNvPr id="3" name="Espace réservé du contenu 2"/>
          <p:cNvSpPr>
            <a:spLocks noGrp="1"/>
          </p:cNvSpPr>
          <p:nvPr>
            <p:ph idx="1"/>
          </p:nvPr>
        </p:nvSpPr>
        <p:spPr>
          <a:xfrm>
            <a:off x="539552" y="1447800"/>
            <a:ext cx="8394136" cy="3709392"/>
          </a:xfrm>
        </p:spPr>
        <p:txBody>
          <a:bodyPr/>
          <a:lstStyle/>
          <a:p>
            <a:pPr algn="just">
              <a:buNone/>
            </a:pPr>
            <a:r>
              <a:rPr lang="fr-FR" sz="1800" dirty="0" smtClean="0"/>
              <a:t>Le dialogue est un </a:t>
            </a:r>
            <a:r>
              <a:rPr lang="fr-FR" sz="1800" b="1" dirty="0" smtClean="0">
                <a:solidFill>
                  <a:schemeClr val="accent3">
                    <a:lumMod val="75000"/>
                  </a:schemeClr>
                </a:solidFill>
              </a:rPr>
              <a:t>jeu</a:t>
            </a:r>
            <a:r>
              <a:rPr lang="fr-FR" sz="1800" dirty="0" smtClean="0"/>
              <a:t> qui permet de construire une </a:t>
            </a:r>
            <a:r>
              <a:rPr lang="fr-FR" sz="1800" b="1" dirty="0" smtClean="0">
                <a:solidFill>
                  <a:schemeClr val="accent3">
                    <a:lumMod val="75000"/>
                  </a:schemeClr>
                </a:solidFill>
              </a:rPr>
              <a:t>action commune</a:t>
            </a:r>
            <a:r>
              <a:rPr lang="fr-FR" sz="1800" dirty="0" smtClean="0">
                <a:solidFill>
                  <a:schemeClr val="accent3">
                    <a:lumMod val="75000"/>
                  </a:schemeClr>
                </a:solidFill>
              </a:rPr>
              <a:t> </a:t>
            </a:r>
            <a:r>
              <a:rPr lang="fr-FR" sz="1800" dirty="0" smtClean="0"/>
              <a:t>en vue d’un </a:t>
            </a:r>
            <a:r>
              <a:rPr lang="fr-FR" sz="1800" b="1" dirty="0" smtClean="0">
                <a:solidFill>
                  <a:schemeClr val="accent3">
                    <a:lumMod val="75000"/>
                  </a:schemeClr>
                </a:solidFill>
              </a:rPr>
              <a:t>but</a:t>
            </a:r>
            <a:r>
              <a:rPr lang="fr-FR" sz="1800" dirty="0" smtClean="0"/>
              <a:t> qui constitue la visée du dialogue</a:t>
            </a:r>
          </a:p>
          <a:p>
            <a:pPr algn="just">
              <a:buNone/>
            </a:pPr>
            <a:r>
              <a:rPr lang="fr-FR" sz="1800" dirty="0" smtClean="0"/>
              <a:t>Le dialogue est un </a:t>
            </a:r>
            <a:r>
              <a:rPr lang="fr-FR" sz="1800" b="1" dirty="0" smtClean="0">
                <a:solidFill>
                  <a:schemeClr val="accent3">
                    <a:lumMod val="75000"/>
                  </a:schemeClr>
                </a:solidFill>
              </a:rPr>
              <a:t>jeu qui a des règles (conventions)</a:t>
            </a:r>
            <a:r>
              <a:rPr lang="fr-FR" sz="1800" dirty="0" smtClean="0"/>
              <a:t>, que l’on accepte ou que l’on est forcé de jouer (interrogatoire par ex.). Le jeu peut changer de règles au cours de son déroulement</a:t>
            </a:r>
          </a:p>
          <a:p>
            <a:pPr algn="just">
              <a:buNone/>
            </a:pPr>
            <a:r>
              <a:rPr lang="fr-FR" sz="1800" dirty="0"/>
              <a:t>Le dialogue </a:t>
            </a:r>
            <a:r>
              <a:rPr lang="fr-FR" sz="1800" dirty="0" smtClean="0"/>
              <a:t>peut être </a:t>
            </a:r>
            <a:r>
              <a:rPr lang="fr-FR" sz="1800" dirty="0"/>
              <a:t>une activité langagière </a:t>
            </a:r>
            <a:r>
              <a:rPr lang="fr-FR" sz="1800" b="1" dirty="0">
                <a:solidFill>
                  <a:schemeClr val="accent3">
                    <a:lumMod val="75000"/>
                  </a:schemeClr>
                </a:solidFill>
              </a:rPr>
              <a:t>intriquée</a:t>
            </a:r>
            <a:r>
              <a:rPr lang="fr-FR" sz="1800" dirty="0"/>
              <a:t> avec l’activité d’une autre tâche </a:t>
            </a:r>
          </a:p>
          <a:p>
            <a:pPr algn="just">
              <a:buNone/>
            </a:pPr>
            <a:r>
              <a:rPr lang="fr-FR" sz="1800" dirty="0">
                <a:sym typeface="Wingdings" pitchFamily="2" charset="2"/>
              </a:rPr>
              <a:t>Il se passe entre deux ou plusieurs personnes</a:t>
            </a:r>
          </a:p>
          <a:p>
            <a:pPr algn="just">
              <a:buNone/>
            </a:pPr>
            <a:endParaRPr lang="fr-FR" sz="1800" dirty="0" smtClean="0"/>
          </a:p>
          <a:p>
            <a:pPr algn="just">
              <a:buNone/>
            </a:pPr>
            <a:r>
              <a:rPr lang="fr-FR" sz="1800" b="1" dirty="0">
                <a:solidFill>
                  <a:schemeClr val="accent3">
                    <a:lumMod val="75000"/>
                  </a:schemeClr>
                </a:solidFill>
              </a:rPr>
              <a:t>L’altérité</a:t>
            </a:r>
            <a:r>
              <a:rPr lang="fr-FR" sz="1800" b="1" dirty="0"/>
              <a:t> </a:t>
            </a:r>
            <a:r>
              <a:rPr lang="fr-FR" sz="1800" dirty="0"/>
              <a:t>maintient et fonde le dialogue comme processus de </a:t>
            </a:r>
            <a:r>
              <a:rPr lang="fr-FR" sz="1800" b="1" dirty="0" err="1">
                <a:solidFill>
                  <a:schemeClr val="accent3">
                    <a:lumMod val="75000"/>
                  </a:schemeClr>
                </a:solidFill>
              </a:rPr>
              <a:t>co</a:t>
            </a:r>
            <a:r>
              <a:rPr lang="fr-FR" sz="1800" b="1" dirty="0">
                <a:solidFill>
                  <a:schemeClr val="accent3">
                    <a:lumMod val="75000"/>
                  </a:schemeClr>
                </a:solidFill>
              </a:rPr>
              <a:t>-construction</a:t>
            </a:r>
            <a:r>
              <a:rPr lang="fr-FR" sz="1800" dirty="0"/>
              <a:t> de </a:t>
            </a:r>
            <a:r>
              <a:rPr lang="fr-FR" sz="1800" b="1" dirty="0" smtClean="0">
                <a:solidFill>
                  <a:schemeClr val="accent3">
                    <a:lumMod val="75000"/>
                  </a:schemeClr>
                </a:solidFill>
              </a:rPr>
              <a:t>valeurs</a:t>
            </a:r>
            <a:r>
              <a:rPr lang="fr-FR" sz="1800" dirty="0" smtClean="0">
                <a:solidFill>
                  <a:schemeClr val="accent3">
                    <a:lumMod val="75000"/>
                  </a:schemeClr>
                </a:solidFill>
              </a:rPr>
              <a:t>, </a:t>
            </a:r>
            <a:r>
              <a:rPr lang="fr-FR" sz="1800" dirty="0" smtClean="0"/>
              <a:t>de </a:t>
            </a:r>
            <a:r>
              <a:rPr lang="fr-FR" sz="1800" b="1" dirty="0">
                <a:solidFill>
                  <a:schemeClr val="accent3">
                    <a:lumMod val="75000"/>
                  </a:schemeClr>
                </a:solidFill>
              </a:rPr>
              <a:t>signes</a:t>
            </a:r>
            <a:r>
              <a:rPr lang="fr-FR" sz="1800" dirty="0"/>
              <a:t> </a:t>
            </a:r>
            <a:r>
              <a:rPr lang="fr-FR" sz="1800" dirty="0" smtClean="0"/>
              <a:t>et de </a:t>
            </a:r>
            <a:r>
              <a:rPr lang="fr-FR" sz="1800" b="1" dirty="0" smtClean="0">
                <a:solidFill>
                  <a:schemeClr val="accent3">
                    <a:lumMod val="75000"/>
                  </a:schemeClr>
                </a:solidFill>
              </a:rPr>
              <a:t>connaissances</a:t>
            </a:r>
          </a:p>
          <a:p>
            <a:pPr algn="just">
              <a:buNone/>
            </a:pPr>
            <a:r>
              <a:rPr lang="fr-FR" sz="1800" dirty="0" smtClean="0"/>
              <a:t>L’</a:t>
            </a:r>
            <a:r>
              <a:rPr lang="fr-FR" sz="1800" b="1" dirty="0" smtClean="0">
                <a:solidFill>
                  <a:schemeClr val="accent3">
                    <a:lumMod val="75000"/>
                  </a:schemeClr>
                </a:solidFill>
              </a:rPr>
              <a:t>altérité</a:t>
            </a:r>
            <a:r>
              <a:rPr lang="fr-FR" sz="1800" dirty="0" smtClean="0"/>
              <a:t> fonde l’intersubjectivité dans une relation Je-Tu-Monde</a:t>
            </a:r>
          </a:p>
          <a:p>
            <a:pPr algn="just">
              <a:buNone/>
            </a:pPr>
            <a:r>
              <a:rPr lang="fr-FR" sz="1800" dirty="0" smtClean="0"/>
              <a:t>La modélisation du dialogue peut entrer ainsi dans le cadre de la </a:t>
            </a:r>
            <a:r>
              <a:rPr lang="fr-FR" sz="1800" b="1" dirty="0" smtClean="0">
                <a:solidFill>
                  <a:schemeClr val="accent3">
                    <a:lumMod val="75000"/>
                  </a:schemeClr>
                </a:solidFill>
              </a:rPr>
              <a:t>théorie des jeux</a:t>
            </a:r>
            <a:r>
              <a:rPr lang="fr-FR" sz="1800" dirty="0"/>
              <a:t> </a:t>
            </a:r>
            <a:r>
              <a:rPr lang="fr-FR" sz="1800" dirty="0" smtClean="0"/>
              <a:t>sans stipuler que les agents sont absolument rationnels. Les jeux répétés permettent de modéliser les dialogues qui se déroulent sur plusieurs sessions</a:t>
            </a:r>
          </a:p>
        </p:txBody>
      </p:sp>
      <p:sp>
        <p:nvSpPr>
          <p:cNvPr id="6" name="Espace réservé du numéro de diapositive 5"/>
          <p:cNvSpPr>
            <a:spLocks noGrp="1"/>
          </p:cNvSpPr>
          <p:nvPr>
            <p:ph type="sldNum" sz="quarter" idx="11"/>
          </p:nvPr>
        </p:nvSpPr>
        <p:spPr>
          <a:xfrm>
            <a:off x="8316913" y="6308725"/>
            <a:ext cx="636587" cy="433388"/>
          </a:xfrm>
        </p:spPr>
        <p:txBody>
          <a:bodyPr/>
          <a:lstStyle/>
          <a:p>
            <a:pPr>
              <a:defRPr/>
            </a:pPr>
            <a:fld id="{47A01596-83CE-42B5-89AD-E0A56B0B5EBF}" type="slidenum">
              <a:rPr lang="fr-FR" smtClean="0"/>
              <a:pPr>
                <a:defRPr/>
              </a:pPr>
              <a:t>9</a:t>
            </a:fld>
            <a:endParaRPr lang="fr-FR" dirty="0"/>
          </a:p>
        </p:txBody>
      </p:sp>
    </p:spTree>
    <p:extLst>
      <p:ext uri="{BB962C8B-B14F-4D97-AF65-F5344CB8AC3E}">
        <p14:creationId xmlns:p14="http://schemas.microsoft.com/office/powerpoint/2010/main" val="26241405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2763</TotalTime>
  <Words>2477</Words>
  <Application>Microsoft Office PowerPoint</Application>
  <PresentationFormat>Affichage à l'écran (4:3)</PresentationFormat>
  <Paragraphs>505</Paragraphs>
  <Slides>36</Slides>
  <Notes>21</Notes>
  <HiddenSlides>0</HiddenSlides>
  <MMClips>1</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36</vt:i4>
      </vt:variant>
    </vt:vector>
  </HeadingPairs>
  <TitlesOfParts>
    <vt:vector size="51" baseType="lpstr">
      <vt:lpstr>Arial</vt:lpstr>
      <vt:lpstr>Calibri</vt:lpstr>
      <vt:lpstr>Cambria Math</vt:lpstr>
      <vt:lpstr>Century Gothic</vt:lpstr>
      <vt:lpstr>Courier New</vt:lpstr>
      <vt:lpstr>Gill Sans MT</vt:lpstr>
      <vt:lpstr>Helvetica</vt:lpstr>
      <vt:lpstr>Lucida Sans Unicode</vt:lpstr>
      <vt:lpstr>New York</vt:lpstr>
      <vt:lpstr>Symbol</vt:lpstr>
      <vt:lpstr>Times New Roman</vt:lpstr>
      <vt:lpstr>Verdana</vt:lpstr>
      <vt:lpstr>Wingdings</vt:lpstr>
      <vt:lpstr>Wingdings 2</vt:lpstr>
      <vt:lpstr>Solstice</vt:lpstr>
      <vt:lpstr>Du dialogue humain au dialogue homme-machine</vt:lpstr>
      <vt:lpstr>Contexte</vt:lpstr>
      <vt:lpstr>Présentation PowerPoint</vt:lpstr>
      <vt:lpstr>La pragmatique</vt:lpstr>
      <vt:lpstr>Présentation PowerPoint</vt:lpstr>
      <vt:lpstr>Présentation PowerPoint</vt:lpstr>
      <vt:lpstr>La rhétorique</vt:lpstr>
      <vt:lpstr>Le dialogue : action conjointe</vt:lpstr>
      <vt:lpstr>Le dialogue est un jeu de langage dans une relation d’altérité</vt:lpstr>
      <vt:lpstr>La théorie des jeux</vt:lpstr>
      <vt:lpstr>Jeu stratégique</vt:lpstr>
      <vt:lpstr>Equilibre de Nash</vt:lpstr>
      <vt:lpstr>Le dialogue est un jeu</vt:lpstr>
      <vt:lpstr>Dialogue D = (I, C, F, G(I), S, J) </vt:lpstr>
      <vt:lpstr>Les plans du dialogue</vt:lpstr>
      <vt:lpstr>Les actes de dialogue (coups)</vt:lpstr>
      <vt:lpstr>Stratégies de dialogue</vt:lpstr>
      <vt:lpstr>Exemple : réservation hôtel entre Client et Agent, les énoncés entre les deux locuteurs, leurs formulations en termes d’actes de langage et les stratégies employées pour les produire</vt:lpstr>
      <vt:lpstr>Les gains ou fonctions d’utilité</vt:lpstr>
      <vt:lpstr>Facettes du +être</vt:lpstr>
      <vt:lpstr>Les facettes du +avoir</vt:lpstr>
      <vt:lpstr>Présentation PowerPoint</vt:lpstr>
      <vt:lpstr>Algorithme</vt:lpstr>
      <vt:lpstr>Exemple 1: marché de plein air</vt:lpstr>
      <vt:lpstr>Présentation PowerPoint</vt:lpstr>
      <vt:lpstr>Exemple 2 : Discussion au sujet des élections</vt:lpstr>
      <vt:lpstr>Présentation PowerPoint</vt:lpstr>
      <vt:lpstr>Les modules d’un système DHM</vt:lpstr>
      <vt:lpstr>Présentation PowerPoint</vt:lpstr>
      <vt:lpstr>Un agent conversationnel</vt:lpstr>
      <vt:lpstr>« Mon petit Monde de Compagnons Artificiels » (projet MoCA)</vt:lpstr>
      <vt:lpstr>Conclusion</vt:lpstr>
      <vt:lpstr>Pistes complémentaires pour questions éventuelles</vt:lpstr>
      <vt:lpstr>Estimation du gain espéré</vt:lpstr>
      <vt:lpstr>Calcul du gain acquis</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Jeux de langage et de dialogue : Une forme d’interactivité</dc:title>
  <dc:creator>anne</dc:creator>
  <cp:lastModifiedBy>Jean Caelen</cp:lastModifiedBy>
  <cp:revision>324</cp:revision>
  <dcterms:created xsi:type="dcterms:W3CDTF">2010-07-08T13:30:44Z</dcterms:created>
  <dcterms:modified xsi:type="dcterms:W3CDTF">2023-01-18T08:59:06Z</dcterms:modified>
</cp:coreProperties>
</file>