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81" r:id="rId2"/>
    <p:sldId id="537" r:id="rId3"/>
    <p:sldId id="584" r:id="rId4"/>
    <p:sldId id="545" r:id="rId5"/>
    <p:sldId id="513" r:id="rId6"/>
    <p:sldId id="463" r:id="rId7"/>
    <p:sldId id="500" r:id="rId8"/>
    <p:sldId id="580" r:id="rId9"/>
    <p:sldId id="559" r:id="rId10"/>
    <p:sldId id="551" r:id="rId11"/>
    <p:sldId id="572" r:id="rId12"/>
    <p:sldId id="583" r:id="rId13"/>
    <p:sldId id="506" r:id="rId14"/>
    <p:sldId id="588" r:id="rId15"/>
    <p:sldId id="591" r:id="rId16"/>
    <p:sldId id="592" r:id="rId17"/>
    <p:sldId id="562" r:id="rId18"/>
    <p:sldId id="593" r:id="rId19"/>
    <p:sldId id="594" r:id="rId20"/>
    <p:sldId id="414" r:id="rId21"/>
    <p:sldId id="540" r:id="rId22"/>
    <p:sldId id="439" r:id="rId23"/>
    <p:sldId id="564" r:id="rId24"/>
    <p:sldId id="570" r:id="rId25"/>
    <p:sldId id="596" r:id="rId26"/>
    <p:sldId id="582" r:id="rId27"/>
    <p:sldId id="598" r:id="rId28"/>
    <p:sldId id="574" r:id="rId29"/>
    <p:sldId id="533" r:id="rId30"/>
    <p:sldId id="597" r:id="rId31"/>
    <p:sldId id="575" r:id="rId32"/>
    <p:sldId id="576" r:id="rId33"/>
    <p:sldId id="577" r:id="rId34"/>
    <p:sldId id="556" r:id="rId35"/>
    <p:sldId id="536" r:id="rId36"/>
    <p:sldId id="585" r:id="rId37"/>
    <p:sldId id="557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5" autoAdjust="0"/>
    <p:restoredTop sz="95602" autoAdjust="0"/>
  </p:normalViewPr>
  <p:slideViewPr>
    <p:cSldViewPr snapToGrid="0" snapToObjects="1">
      <p:cViewPr>
        <p:scale>
          <a:sx n="100" d="100"/>
          <a:sy n="100" d="100"/>
        </p:scale>
        <p:origin x="-231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Autre%20utilisateur\Intrication\Ordi%20quantique\calcul%20parabole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Feuil1!$A$1:$A$8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Feuil1!$B$1:$B$8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  <c:pt idx="6">
                  <c:v>36</c:v>
                </c:pt>
                <c:pt idx="7">
                  <c:v>49</c:v>
                </c:pt>
              </c:numCache>
            </c:numRef>
          </c:yVal>
        </c:ser>
        <c:axId val="64173568"/>
        <c:axId val="64406656"/>
      </c:scatterChart>
      <c:valAx>
        <c:axId val="64173568"/>
        <c:scaling>
          <c:orientation val="minMax"/>
        </c:scaling>
        <c:axPos val="b"/>
        <c:numFmt formatCode="General" sourceLinked="1"/>
        <c:tickLblPos val="nextTo"/>
        <c:crossAx val="64406656"/>
        <c:crosses val="autoZero"/>
        <c:crossBetween val="midCat"/>
      </c:valAx>
      <c:valAx>
        <c:axId val="64406656"/>
        <c:scaling>
          <c:orientation val="minMax"/>
        </c:scaling>
        <c:axPos val="l"/>
        <c:numFmt formatCode="General" sourceLinked="1"/>
        <c:tickLblPos val="nextTo"/>
        <c:crossAx val="64173568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Feuil1!$A$1:$A$8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Feuil1!$B$1:$B$8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  <c:pt idx="5">
                  <c:v>25</c:v>
                </c:pt>
                <c:pt idx="6">
                  <c:v>36</c:v>
                </c:pt>
                <c:pt idx="7">
                  <c:v>49</c:v>
                </c:pt>
              </c:numCache>
            </c:numRef>
          </c:yVal>
        </c:ser>
        <c:axId val="70423680"/>
        <c:axId val="70425216"/>
      </c:scatterChart>
      <c:valAx>
        <c:axId val="70423680"/>
        <c:scaling>
          <c:orientation val="minMax"/>
        </c:scaling>
        <c:axPos val="b"/>
        <c:numFmt formatCode="General" sourceLinked="1"/>
        <c:tickLblPos val="nextTo"/>
        <c:crossAx val="70425216"/>
        <c:crosses val="autoZero"/>
        <c:crossBetween val="midCat"/>
      </c:valAx>
      <c:valAx>
        <c:axId val="70425216"/>
        <c:scaling>
          <c:orientation val="minMax"/>
        </c:scaling>
        <c:axPos val="l"/>
        <c:numFmt formatCode="General" sourceLinked="1"/>
        <c:tickLblPos val="nextTo"/>
        <c:crossAx val="70423680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14251-BE4D-4F8F-A03B-1915F825898E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DBBFC-050D-4828-AC36-1199CDD02C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DBBFC-050D-4828-AC36-1199CDD02C4C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33C01-96ED-4AE5-97D5-C6D64BA8C3CA}" type="datetimeFigureOut">
              <a:rPr lang="fr-FR" smtClean="0"/>
              <a:pPr/>
              <a:t>21/01/2020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29FF-40F2-4150-9B2B-11E312F096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recherche.fr/parution/mensuel-531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388936"/>
            <a:ext cx="8229600" cy="622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seconde révolution quantique: de la cryptographie à l’ordinateur  quantique.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i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pic>
        <p:nvPicPr>
          <p:cNvPr id="4" name="Picture 2" descr="D:\backup\Autre utilisateur\Intrication\figures et images\XVM23b85640-a52c-11e7-b619-f944cd28c6f6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204" y="3505200"/>
            <a:ext cx="3398043" cy="226536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617704" y="3779861"/>
            <a:ext cx="3312000" cy="18097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 29 septembre 2017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la Chine a réussi la première communication intercontinentale avec un système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cryptographique inviolable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, entre Vienne et Pékin.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53704" y="6098179"/>
            <a:ext cx="687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France TV (5): « Faut-il avoir peur de Huawei » (mardi 12/01/20)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6000" y="361949"/>
            <a:ext cx="871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Les points faibles de la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cryptographie classique</a:t>
            </a:r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imposent d’avoir recours à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mécanique quantique </a:t>
            </a:r>
          </a:p>
          <a:p>
            <a:pPr algn="ctr"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laquelle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du fait de ses propriétés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« 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bizarres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 »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permet la sécurisation de la clé de cryptage qui garantit la 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confidentialité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du message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1360399" y="2480518"/>
            <a:ext cx="6566078" cy="1130173"/>
            <a:chOff x="1095375" y="1956643"/>
            <a:chExt cx="6566078" cy="1130173"/>
          </a:xfrm>
        </p:grpSpPr>
        <p:pic>
          <p:nvPicPr>
            <p:cNvPr id="4" name="Picture 16" descr="D:\backup\Autre utilisateur\Intrication\figures et images\DGS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0914" y="2006816"/>
              <a:ext cx="2138250" cy="1080000"/>
            </a:xfrm>
            <a:prstGeom prst="rect">
              <a:avLst/>
            </a:prstGeom>
            <a:noFill/>
          </p:spPr>
        </p:pic>
        <p:pic>
          <p:nvPicPr>
            <p:cNvPr id="8" name="Picture 17" descr="D:\backup\Autre utilisateur\Intrication\figures et images\ministère armée intérieu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5375" y="1956643"/>
              <a:ext cx="1872000" cy="1112469"/>
            </a:xfrm>
            <a:prstGeom prst="rect">
              <a:avLst/>
            </a:prstGeom>
            <a:noFill/>
          </p:spPr>
        </p:pic>
        <p:pic>
          <p:nvPicPr>
            <p:cNvPr id="6" name="Picture 20" descr="D:\backup\Autre utilisateur\Intrication\figures et images\ci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5597" y="2089391"/>
              <a:ext cx="1345856" cy="972000"/>
            </a:xfrm>
            <a:prstGeom prst="rect">
              <a:avLst/>
            </a:prstGeom>
            <a:noFill/>
          </p:spPr>
        </p:pic>
      </p:grpSp>
      <p:grpSp>
        <p:nvGrpSpPr>
          <p:cNvPr id="9" name="Groupe 8"/>
          <p:cNvGrpSpPr/>
          <p:nvPr/>
        </p:nvGrpSpPr>
        <p:grpSpPr>
          <a:xfrm>
            <a:off x="1035168" y="3856338"/>
            <a:ext cx="7073664" cy="1466872"/>
            <a:chOff x="696518" y="3113388"/>
            <a:chExt cx="7073664" cy="1466872"/>
          </a:xfrm>
        </p:grpSpPr>
        <p:grpSp>
          <p:nvGrpSpPr>
            <p:cNvPr id="10" name="Groupe 22"/>
            <p:cNvGrpSpPr/>
            <p:nvPr/>
          </p:nvGrpSpPr>
          <p:grpSpPr>
            <a:xfrm>
              <a:off x="2820934" y="3113388"/>
              <a:ext cx="4949248" cy="1466872"/>
              <a:chOff x="2863063" y="3001965"/>
              <a:chExt cx="4949248" cy="1466872"/>
            </a:xfrm>
          </p:grpSpPr>
          <p:pic>
            <p:nvPicPr>
              <p:cNvPr id="12" name="Picture 2" descr="D:\backup\Autre utilisateur\Intrication\figures et images\CA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72747" y="3748837"/>
                <a:ext cx="1318553" cy="720000"/>
              </a:xfrm>
              <a:prstGeom prst="rect">
                <a:avLst/>
              </a:prstGeom>
              <a:noFill/>
            </p:spPr>
          </p:pic>
          <p:pic>
            <p:nvPicPr>
              <p:cNvPr id="13" name="Picture 3" descr="D:\backup\Autre utilisateur\Intrication\figures et images\Cate Bancaire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378733" y="3003788"/>
                <a:ext cx="716800" cy="720000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D:\backup\Autre utilisateur\Intrication\figures et images\société géné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421172" y="3001965"/>
                <a:ext cx="1318550" cy="720000"/>
              </a:xfrm>
              <a:prstGeom prst="rect">
                <a:avLst/>
              </a:prstGeom>
              <a:noFill/>
            </p:spPr>
          </p:pic>
          <p:pic>
            <p:nvPicPr>
              <p:cNvPr id="15" name="Picture 6" descr="D:\backup\Autre utilisateur\Intrication\figures et images\visa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08689" y="3047124"/>
                <a:ext cx="720000" cy="720000"/>
              </a:xfrm>
              <a:prstGeom prst="rect">
                <a:avLst/>
              </a:prstGeom>
              <a:noFill/>
            </p:spPr>
          </p:pic>
          <p:pic>
            <p:nvPicPr>
              <p:cNvPr id="16" name="Picture 7" descr="D:\backup\Autre utilisateur\Intrication\figures et images\FBF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63063" y="3268665"/>
                <a:ext cx="1515670" cy="720000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D:\backup\Autre utilisateur\Intrication\figures et images\HSBC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736573" y="3767124"/>
                <a:ext cx="1075738" cy="659686"/>
              </a:xfrm>
              <a:prstGeom prst="rect">
                <a:avLst/>
              </a:prstGeom>
              <a:noFill/>
            </p:spPr>
          </p:pic>
          <p:pic>
            <p:nvPicPr>
              <p:cNvPr id="18" name="Picture 9" descr="D:\backup\Autre utilisateur\Intrication\figures et images\BNP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395518" y="3721965"/>
                <a:ext cx="913171" cy="684000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10" descr="D:\backup\Autre utilisateur\Intrication\figures et images\coocle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6518" y="3170538"/>
              <a:ext cx="1922383" cy="1198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19" name="Groupe 18"/>
          <p:cNvGrpSpPr/>
          <p:nvPr/>
        </p:nvGrpSpPr>
        <p:grpSpPr>
          <a:xfrm>
            <a:off x="2181035" y="5370972"/>
            <a:ext cx="4781931" cy="1162313"/>
            <a:chOff x="4130644" y="5113797"/>
            <a:chExt cx="4781931" cy="1162313"/>
          </a:xfrm>
        </p:grpSpPr>
        <p:pic>
          <p:nvPicPr>
            <p:cNvPr id="20" name="Picture 14" descr="D:\backup\Autre utilisateur\Intrication\figures et images\logo-fdj-gaming-solutions-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30644" y="5279700"/>
              <a:ext cx="2905506" cy="977360"/>
            </a:xfrm>
            <a:prstGeom prst="rect">
              <a:avLst/>
            </a:prstGeom>
            <a:noFill/>
          </p:spPr>
        </p:pic>
        <p:pic>
          <p:nvPicPr>
            <p:cNvPr id="21" name="Picture 22" descr="D:\backup\Autre utilisateur\Intrication\figures et images\jeux argent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362825" y="5113797"/>
              <a:ext cx="1549750" cy="11623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274636"/>
            <a:ext cx="8280000" cy="18000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Introduction, très simple des 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 règles du jeu »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nécessaires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pour comprendre le principe le la cryptographie quantique, à partir du phénomène de </a:t>
            </a:r>
            <a:r>
              <a:rPr kumimoji="0" lang="fr-FR" sz="28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polarisation de la lumière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e 18"/>
          <p:cNvGrpSpPr/>
          <p:nvPr/>
        </p:nvGrpSpPr>
        <p:grpSpPr>
          <a:xfrm>
            <a:off x="432000" y="2162175"/>
            <a:ext cx="8280000" cy="2688482"/>
            <a:chOff x="432000" y="2228850"/>
            <a:chExt cx="8280000" cy="2688482"/>
          </a:xfrm>
        </p:grpSpPr>
        <p:sp>
          <p:nvSpPr>
            <p:cNvPr id="6" name="ZoneTexte 5"/>
            <p:cNvSpPr txBox="1"/>
            <p:nvPr/>
          </p:nvSpPr>
          <p:spPr>
            <a:xfrm>
              <a:off x="432000" y="2228850"/>
              <a:ext cx="8280000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latin typeface="Times New Roman" pitchFamily="18" charset="0"/>
                  <a:cs typeface="Times New Roman" pitchFamily="18" charset="0"/>
                </a:rPr>
                <a:t>Rappelons que la polarisation de la lumière correspond à la direction dans laquelle oscille la </a:t>
              </a:r>
              <a:r>
                <a:rPr lang="fr-FR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vibration lumineuse</a:t>
              </a:r>
              <a:r>
                <a:rPr lang="fr-FR" sz="2400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fr-FR" sz="2400" dirty="0"/>
            </a:p>
          </p:txBody>
        </p:sp>
        <p:grpSp>
          <p:nvGrpSpPr>
            <p:cNvPr id="4" name="Groupe 14"/>
            <p:cNvGrpSpPr/>
            <p:nvPr/>
          </p:nvGrpSpPr>
          <p:grpSpPr>
            <a:xfrm>
              <a:off x="846975" y="3261332"/>
              <a:ext cx="3240000" cy="1656000"/>
              <a:chOff x="742200" y="3261332"/>
              <a:chExt cx="3240000" cy="1656000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2498647" y="3982744"/>
                <a:ext cx="108000" cy="21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Flèche droite 9"/>
              <p:cNvSpPr/>
              <p:nvPr/>
            </p:nvSpPr>
            <p:spPr>
              <a:xfrm>
                <a:off x="742200" y="4047280"/>
                <a:ext cx="3240000" cy="108000"/>
              </a:xfrm>
              <a:prstGeom prst="rightArrow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Parallélogramme 17"/>
              <p:cNvSpPr/>
              <p:nvPr/>
            </p:nvSpPr>
            <p:spPr>
              <a:xfrm rot="5400000" flipH="1">
                <a:off x="949665" y="3801332"/>
                <a:ext cx="1656000" cy="576000"/>
              </a:xfrm>
              <a:prstGeom prst="parallelogram">
                <a:avLst>
                  <a:gd name="adj" fmla="val 10000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2193540" y="4127230"/>
                <a:ext cx="1728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Rayon lumineux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" name="Connecteur droit avec flèche 32"/>
              <p:cNvCxnSpPr/>
              <p:nvPr/>
            </p:nvCxnSpPr>
            <p:spPr>
              <a:xfrm rot="20640000" flipH="1">
                <a:off x="1678016" y="3678376"/>
                <a:ext cx="228600" cy="82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1745865" y="4067175"/>
                <a:ext cx="108000" cy="7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ZoneTexte 37"/>
          <p:cNvSpPr txBox="1"/>
          <p:nvPr/>
        </p:nvSpPr>
        <p:spPr>
          <a:xfrm>
            <a:off x="432000" y="4886325"/>
            <a:ext cx="8280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vibrations lumineuses sont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« véhiculées» par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les ondes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lumineuses (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électromagnétiques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400" dirty="0"/>
          </a:p>
        </p:txBody>
      </p:sp>
      <p:grpSp>
        <p:nvGrpSpPr>
          <p:cNvPr id="7" name="Groupe 16"/>
          <p:cNvGrpSpPr/>
          <p:nvPr/>
        </p:nvGrpSpPr>
        <p:grpSpPr>
          <a:xfrm>
            <a:off x="4610100" y="3324225"/>
            <a:ext cx="3629025" cy="1141991"/>
            <a:chOff x="4610100" y="3429000"/>
            <a:chExt cx="3629025" cy="1141991"/>
          </a:xfrm>
        </p:grpSpPr>
        <p:pic>
          <p:nvPicPr>
            <p:cNvPr id="1027" name="Picture 3" descr="D:\backup\Autre utilisateur\Intrication\figures et images\onde-electr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0100" y="3676650"/>
              <a:ext cx="3629025" cy="894341"/>
            </a:xfrm>
            <a:prstGeom prst="rect">
              <a:avLst/>
            </a:prstGeom>
            <a:noFill/>
          </p:spPr>
        </p:pic>
        <p:sp>
          <p:nvSpPr>
            <p:cNvPr id="14" name="Flèche droite 13"/>
            <p:cNvSpPr/>
            <p:nvPr/>
          </p:nvSpPr>
          <p:spPr>
            <a:xfrm>
              <a:off x="4647450" y="4075855"/>
              <a:ext cx="2772000" cy="108000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391149" y="3429000"/>
              <a:ext cx="1872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Vibration lumineuse</a:t>
              </a:r>
              <a:endParaRPr lang="fr-FR" sz="1600" dirty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32000" y="5593497"/>
            <a:ext cx="8280000" cy="936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… auxquelles sont associées les photons. </a:t>
            </a:r>
          </a:p>
          <a:p>
            <a:pPr marL="0" lvl="1" algn="ctr"/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Relation de Planck-Einstein</a:t>
            </a:r>
            <a:r>
              <a:rPr lang="fr-FR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= </a:t>
            </a:r>
            <a:r>
              <a:rPr lang="fr-FR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hf</a:t>
            </a:r>
            <a:endParaRPr lang="fr-FR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oneTexte 48"/>
          <p:cNvSpPr txBox="1"/>
          <p:nvPr/>
        </p:nvSpPr>
        <p:spPr>
          <a:xfrm>
            <a:off x="818784" y="266700"/>
            <a:ext cx="75064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Les vibrations lumineuses de la lumière «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naturelle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» sont normales au rayon lumineux et distribuées dans toutes les directions 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e 66"/>
          <p:cNvGrpSpPr/>
          <p:nvPr/>
        </p:nvGrpSpPr>
        <p:grpSpPr>
          <a:xfrm>
            <a:off x="1120927" y="918182"/>
            <a:ext cx="6902147" cy="1656000"/>
            <a:chOff x="1120927" y="918182"/>
            <a:chExt cx="6902147" cy="1656000"/>
          </a:xfrm>
        </p:grpSpPr>
        <p:sp>
          <p:nvSpPr>
            <p:cNvPr id="46" name="Ellipse 45"/>
            <p:cNvSpPr/>
            <p:nvPr/>
          </p:nvSpPr>
          <p:spPr>
            <a:xfrm>
              <a:off x="4930969" y="1190625"/>
              <a:ext cx="108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97"/>
            <p:cNvGrpSpPr/>
            <p:nvPr/>
          </p:nvGrpSpPr>
          <p:grpSpPr>
            <a:xfrm>
              <a:off x="4581243" y="1024214"/>
              <a:ext cx="540000" cy="1440000"/>
              <a:chOff x="2633760" y="1689670"/>
              <a:chExt cx="540000" cy="1440000"/>
            </a:xfrm>
          </p:grpSpPr>
          <p:sp>
            <p:nvSpPr>
              <p:cNvPr id="50" name="Parallélogramme 49"/>
              <p:cNvSpPr/>
              <p:nvPr/>
            </p:nvSpPr>
            <p:spPr>
              <a:xfrm rot="5400000" flipH="1">
                <a:off x="2183760" y="2139670"/>
                <a:ext cx="1440000" cy="540000"/>
              </a:xfrm>
              <a:prstGeom prst="parallelogram">
                <a:avLst>
                  <a:gd name="adj" fmla="val 100000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2826841" y="2268411"/>
                <a:ext cx="180000" cy="32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5" name="Flèche droite 94"/>
            <p:cNvSpPr/>
            <p:nvPr/>
          </p:nvSpPr>
          <p:spPr>
            <a:xfrm>
              <a:off x="4783074" y="1704130"/>
              <a:ext cx="3240000" cy="108000"/>
            </a:xfrm>
            <a:prstGeom prst="rightArrow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93"/>
            <p:cNvGrpSpPr/>
            <p:nvPr/>
          </p:nvGrpSpPr>
          <p:grpSpPr>
            <a:xfrm>
              <a:off x="5557147" y="918182"/>
              <a:ext cx="576000" cy="1656000"/>
              <a:chOff x="4126560" y="1597125"/>
              <a:chExt cx="576000" cy="1656000"/>
            </a:xfrm>
          </p:grpSpPr>
          <p:sp>
            <p:nvSpPr>
              <p:cNvPr id="81" name="Parallélogramme 80"/>
              <p:cNvSpPr/>
              <p:nvPr/>
            </p:nvSpPr>
            <p:spPr>
              <a:xfrm rot="5400000" flipH="1">
                <a:off x="3586560" y="2137125"/>
                <a:ext cx="1656000" cy="576000"/>
              </a:xfrm>
              <a:prstGeom prst="parallelogram">
                <a:avLst>
                  <a:gd name="adj" fmla="val 100000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3" name="Connecteur droit avec flèche 82"/>
              <p:cNvCxnSpPr/>
              <p:nvPr/>
            </p:nvCxnSpPr>
            <p:spPr>
              <a:xfrm flipV="1">
                <a:off x="4432560" y="2016679"/>
                <a:ext cx="0" cy="396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avec flèche 83"/>
              <p:cNvCxnSpPr/>
              <p:nvPr/>
            </p:nvCxnSpPr>
            <p:spPr>
              <a:xfrm>
                <a:off x="4432560" y="2435779"/>
                <a:ext cx="0" cy="396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avec flèche 84"/>
              <p:cNvCxnSpPr/>
              <p:nvPr/>
            </p:nvCxnSpPr>
            <p:spPr>
              <a:xfrm rot="1080000" flipV="1">
                <a:off x="4480185" y="2035729"/>
                <a:ext cx="0" cy="396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avec flèche 85"/>
              <p:cNvCxnSpPr/>
              <p:nvPr/>
            </p:nvCxnSpPr>
            <p:spPr>
              <a:xfrm rot="20520000" flipH="1" flipV="1">
                <a:off x="4368249" y="2143147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avec flèche 86"/>
              <p:cNvCxnSpPr/>
              <p:nvPr/>
            </p:nvCxnSpPr>
            <p:spPr>
              <a:xfrm rot="2460000" flipV="1">
                <a:off x="4534662" y="2172799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avec flèche 87"/>
              <p:cNvCxnSpPr/>
              <p:nvPr/>
            </p:nvCxnSpPr>
            <p:spPr>
              <a:xfrm rot="13920000" flipH="1" flipV="1">
                <a:off x="4315587" y="2382349"/>
                <a:ext cx="0" cy="28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avec flèche 88"/>
              <p:cNvCxnSpPr/>
              <p:nvPr/>
            </p:nvCxnSpPr>
            <p:spPr>
              <a:xfrm rot="8880000" flipV="1">
                <a:off x="4515626" y="2444189"/>
                <a:ext cx="0" cy="252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avec flèche 89"/>
              <p:cNvCxnSpPr/>
              <p:nvPr/>
            </p:nvCxnSpPr>
            <p:spPr>
              <a:xfrm rot="6300000" flipV="1">
                <a:off x="4550386" y="2351467"/>
                <a:ext cx="0" cy="216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avec flèche 90"/>
              <p:cNvCxnSpPr/>
              <p:nvPr/>
            </p:nvCxnSpPr>
            <p:spPr>
              <a:xfrm rot="17880000" flipH="1" flipV="1">
                <a:off x="4318744" y="2249024"/>
                <a:ext cx="0" cy="252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avec flèche 91"/>
              <p:cNvCxnSpPr/>
              <p:nvPr/>
            </p:nvCxnSpPr>
            <p:spPr>
              <a:xfrm rot="12300000" flipH="1" flipV="1">
                <a:off x="4363609" y="2426043"/>
                <a:ext cx="0" cy="36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avec flèche 92"/>
              <p:cNvCxnSpPr/>
              <p:nvPr/>
            </p:nvCxnSpPr>
            <p:spPr>
              <a:xfrm rot="15480000" flipH="1" flipV="1">
                <a:off x="4296242" y="2350485"/>
                <a:ext cx="0" cy="216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ZoneTexte 57"/>
            <p:cNvSpPr txBox="1"/>
            <p:nvPr/>
          </p:nvSpPr>
          <p:spPr>
            <a:xfrm>
              <a:off x="6234414" y="1784080"/>
              <a:ext cx="1728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Rayon lumineux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2498647" y="1639594"/>
              <a:ext cx="108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4" name="Groupe 95"/>
            <p:cNvGrpSpPr/>
            <p:nvPr/>
          </p:nvGrpSpPr>
          <p:grpSpPr>
            <a:xfrm>
              <a:off x="4260172" y="1542170"/>
              <a:ext cx="276225" cy="613081"/>
              <a:chOff x="2255539" y="2236201"/>
              <a:chExt cx="276225" cy="613081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2255539" y="2236201"/>
                <a:ext cx="276225" cy="459820"/>
              </a:xfrm>
              <a:prstGeom prst="ellipse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Cylindre 56"/>
              <p:cNvSpPr/>
              <p:nvPr/>
            </p:nvSpPr>
            <p:spPr>
              <a:xfrm>
                <a:off x="2322214" y="2627208"/>
                <a:ext cx="142875" cy="222074"/>
              </a:xfrm>
              <a:prstGeom prst="can">
                <a:avLst/>
              </a:prstGeom>
              <a:solidFill>
                <a:srgbClr val="FFFF0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1120927" y="1473589"/>
              <a:ext cx="2880000" cy="72000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Source de lumière 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naturelle</a:t>
              </a:r>
            </a:p>
            <a:p>
              <a:pPr algn="ctr"/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( </a:t>
              </a:r>
              <a:r>
                <a:rPr lang="fr-FR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≈10 </a:t>
              </a:r>
              <a:r>
                <a:rPr lang="fr-FR" i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20 </a:t>
              </a:r>
              <a:r>
                <a:rPr lang="fr-FR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 /sec par Watt</a:t>
              </a: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fr-FR" dirty="0" smtClean="0"/>
            </a:p>
            <a:p>
              <a:pPr algn="ctr"/>
              <a:endParaRPr lang="fr-FR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ZoneTexte 63"/>
          <p:cNvSpPr txBox="1"/>
          <p:nvPr/>
        </p:nvSpPr>
        <p:spPr>
          <a:xfrm>
            <a:off x="4640974" y="5041175"/>
            <a:ext cx="4104000" cy="133200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Le polariseur biréfringent « filtre » deux directions de polarisation.</a:t>
            </a:r>
          </a:p>
          <a:p>
            <a:pPr algn="ctr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Chaque direction est un « </a:t>
            </a:r>
            <a:r>
              <a:rPr lang="fr-FR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Etat Propre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» de polarisation.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50697" y="3323667"/>
            <a:ext cx="410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Après traversée du polariseur la lumière incidente « 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naturelle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 » est:</a:t>
            </a:r>
          </a:p>
          <a:p>
            <a:pPr algn="ctr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 sur la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voie 1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polarisée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horizontalement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 sur la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voie 2,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polarisée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verticalement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437363" y="2738398"/>
            <a:ext cx="8301825" cy="3569863"/>
            <a:chOff x="437363" y="2738398"/>
            <a:chExt cx="8301825" cy="3569863"/>
          </a:xfrm>
        </p:grpSpPr>
        <p:sp>
          <p:nvSpPr>
            <p:cNvPr id="18" name="ZoneTexte 17"/>
            <p:cNvSpPr txBox="1"/>
            <p:nvPr/>
          </p:nvSpPr>
          <p:spPr>
            <a:xfrm>
              <a:off x="461963" y="2738398"/>
              <a:ext cx="8277225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Principe du polariseur biréfringent à deux voies  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sz="2000" dirty="0" smtClean="0">
                  <a:latin typeface="Times New Roman" pitchFamily="18" charset="0"/>
                  <a:cs typeface="Times New Roman" pitchFamily="18" charset="0"/>
                </a:rPr>
                <a:t>bi prisme de calcite)</a:t>
              </a:r>
            </a:p>
          </p:txBody>
        </p:sp>
        <p:grpSp>
          <p:nvGrpSpPr>
            <p:cNvPr id="37" name="Groupe 62"/>
            <p:cNvGrpSpPr/>
            <p:nvPr/>
          </p:nvGrpSpPr>
          <p:grpSpPr>
            <a:xfrm>
              <a:off x="437363" y="3479889"/>
              <a:ext cx="3898017" cy="2828372"/>
              <a:chOff x="437363" y="3727539"/>
              <a:chExt cx="3898017" cy="2828372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2342907" y="4549956"/>
                <a:ext cx="576064" cy="576064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7" name="Connecteur droit 6"/>
              <p:cNvCxnSpPr/>
              <p:nvPr/>
            </p:nvCxnSpPr>
            <p:spPr>
              <a:xfrm>
                <a:off x="2486923" y="4549956"/>
                <a:ext cx="288032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avec flèche 7"/>
              <p:cNvCxnSpPr/>
              <p:nvPr/>
            </p:nvCxnSpPr>
            <p:spPr>
              <a:xfrm rot="600000" flipV="1">
                <a:off x="2868873" y="3943072"/>
                <a:ext cx="342322" cy="62172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 flipH="1">
                <a:off x="1334795" y="4837988"/>
                <a:ext cx="100811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 rot="5400000" flipH="1">
                <a:off x="1622827" y="4621964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 flipH="1">
                <a:off x="2342907" y="4909996"/>
                <a:ext cx="216024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11"/>
              <p:cNvSpPr txBox="1"/>
              <p:nvPr/>
            </p:nvSpPr>
            <p:spPr>
              <a:xfrm>
                <a:off x="3381132" y="3728343"/>
                <a:ext cx="792088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Voie 1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416328" y="3727539"/>
                <a:ext cx="792088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Voie 2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 rot="16200000" flipH="1" flipV="1">
                <a:off x="1623968" y="5062768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e 61"/>
              <p:cNvGrpSpPr/>
              <p:nvPr/>
            </p:nvGrpSpPr>
            <p:grpSpPr>
              <a:xfrm>
                <a:off x="2549406" y="4313742"/>
                <a:ext cx="889248" cy="0"/>
                <a:chOff x="2558931" y="4189917"/>
                <a:chExt cx="889248" cy="0"/>
              </a:xfrm>
            </p:grpSpPr>
            <p:cxnSp>
              <p:nvCxnSpPr>
                <p:cNvPr id="5" name="Connecteur droit avec flèche 4"/>
                <p:cNvCxnSpPr/>
                <p:nvPr/>
              </p:nvCxnSpPr>
              <p:spPr>
                <a:xfrm rot="16200000" flipV="1">
                  <a:off x="2774955" y="3973893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avec flèche 14"/>
                <p:cNvCxnSpPr/>
                <p:nvPr/>
              </p:nvCxnSpPr>
              <p:spPr>
                <a:xfrm rot="5400000" flipH="1" flipV="1">
                  <a:off x="3232155" y="3973893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ZoneTexte 15"/>
              <p:cNvSpPr txBox="1"/>
              <p:nvPr/>
            </p:nvSpPr>
            <p:spPr>
              <a:xfrm>
                <a:off x="3111380" y="4422093"/>
                <a:ext cx="1224000" cy="648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i="1" dirty="0" smtClean="0">
                    <a:latin typeface="Times New Roman" pitchFamily="18" charset="0"/>
                    <a:cs typeface="Times New Roman" pitchFamily="18" charset="0"/>
                  </a:rPr>
                  <a:t>Polarisation horizontale</a:t>
                </a:r>
                <a:endParaRPr lang="fr-FR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437363" y="4159867"/>
                <a:ext cx="1224000" cy="576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i="1" dirty="0" smtClean="0">
                    <a:latin typeface="Times New Roman" pitchFamily="18" charset="0"/>
                    <a:cs typeface="Times New Roman" pitchFamily="18" charset="0"/>
                  </a:rPr>
                  <a:t>Polarisation verticale</a:t>
                </a:r>
                <a:endParaRPr lang="fr-FR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1" name="Connecteur droit 20"/>
              <p:cNvCxnSpPr/>
              <p:nvPr/>
            </p:nvCxnSpPr>
            <p:spPr>
              <a:xfrm rot="21300000">
                <a:off x="1404698" y="6188237"/>
                <a:ext cx="1044000" cy="934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>
                <a:off x="1397278" y="5774092"/>
                <a:ext cx="528439" cy="6724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1950138" y="5198028"/>
                <a:ext cx="392769" cy="5479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 rot="360000" flipV="1">
                <a:off x="1334795" y="6228749"/>
                <a:ext cx="215041" cy="3271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rot="21300000">
                <a:off x="1404698" y="5302412"/>
                <a:ext cx="1044000" cy="934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e 59"/>
              <p:cNvGrpSpPr/>
              <p:nvPr/>
            </p:nvGrpSpPr>
            <p:grpSpPr>
              <a:xfrm>
                <a:off x="1397278" y="5342044"/>
                <a:ext cx="1074787" cy="905999"/>
                <a:chOff x="1397278" y="5342044"/>
                <a:chExt cx="1074787" cy="905999"/>
              </a:xfrm>
            </p:grpSpPr>
            <p:cxnSp>
              <p:nvCxnSpPr>
                <p:cNvPr id="20" name="Connecteur droit 19"/>
                <p:cNvCxnSpPr/>
                <p:nvPr/>
              </p:nvCxnSpPr>
              <p:spPr>
                <a:xfrm>
                  <a:off x="1397278" y="5360664"/>
                  <a:ext cx="0" cy="86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16"/>
                <p:cNvCxnSpPr/>
                <p:nvPr/>
              </p:nvCxnSpPr>
              <p:spPr>
                <a:xfrm>
                  <a:off x="2472065" y="5348043"/>
                  <a:ext cx="0" cy="90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avec flèche 25"/>
                <p:cNvCxnSpPr/>
                <p:nvPr/>
              </p:nvCxnSpPr>
              <p:spPr>
                <a:xfrm rot="5400000" flipH="1">
                  <a:off x="1709693" y="5558068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avec flèche 26"/>
                <p:cNvCxnSpPr/>
                <p:nvPr/>
              </p:nvCxnSpPr>
              <p:spPr>
                <a:xfrm rot="16200000" flipV="1">
                  <a:off x="1694835" y="5558068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avec flèche 27"/>
                <p:cNvCxnSpPr/>
                <p:nvPr/>
              </p:nvCxnSpPr>
              <p:spPr>
                <a:xfrm rot="5400000" flipH="1" flipV="1">
                  <a:off x="2158856" y="5549049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28"/>
                <p:cNvCxnSpPr/>
                <p:nvPr/>
              </p:nvCxnSpPr>
              <p:spPr>
                <a:xfrm rot="16200000" flipH="1" flipV="1">
                  <a:off x="1709693" y="5986693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avec flèche 30"/>
                <p:cNvCxnSpPr/>
                <p:nvPr/>
              </p:nvCxnSpPr>
              <p:spPr>
                <a:xfrm rot="20880000">
                  <a:off x="1673219" y="5507564"/>
                  <a:ext cx="576000" cy="54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avec flèche 31"/>
                <p:cNvCxnSpPr/>
                <p:nvPr/>
              </p:nvCxnSpPr>
              <p:spPr>
                <a:xfrm rot="16560000">
                  <a:off x="1673982" y="5438162"/>
                  <a:ext cx="540000" cy="612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avec flèche 32"/>
                <p:cNvCxnSpPr/>
                <p:nvPr/>
              </p:nvCxnSpPr>
              <p:spPr>
                <a:xfrm rot="1380000">
                  <a:off x="1603493" y="5519040"/>
                  <a:ext cx="684000" cy="504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6" name="ZoneTexte 65"/>
            <p:cNvSpPr txBox="1"/>
            <p:nvPr/>
          </p:nvSpPr>
          <p:spPr>
            <a:xfrm>
              <a:off x="2817492" y="5180119"/>
              <a:ext cx="1253566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Bi prisme de calcite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0000" y="295275"/>
            <a:ext cx="82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L’utilisation de le lumière 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naturelle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suppose que l’on envoie sur le polariseur biréfringent un </a:t>
            </a:r>
            <a:r>
              <a:rPr lang="fr-FR" sz="3200" b="1" i="1" u="sng" dirty="0" smtClean="0">
                <a:latin typeface="Times New Roman" pitchFamily="18" charset="0"/>
                <a:cs typeface="Times New Roman" pitchFamily="18" charset="0"/>
              </a:rPr>
              <a:t>grand nombre N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de photons.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450000" y="2114550"/>
            <a:ext cx="8244000" cy="4068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Le photon étant une </a:t>
            </a:r>
            <a:r>
              <a:rPr lang="fr-FR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particule indivisible</a:t>
            </a:r>
            <a:r>
              <a:rPr lang="fr-FR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que se passe-t-il si on envoie </a:t>
            </a:r>
            <a:r>
              <a:rPr lang="fr-FR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 seul</a:t>
            </a:r>
            <a:r>
              <a:rPr lang="fr-F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photon ???</a:t>
            </a:r>
            <a:endParaRPr lang="fr-FR" sz="3200" dirty="0"/>
          </a:p>
        </p:txBody>
      </p:sp>
      <p:grpSp>
        <p:nvGrpSpPr>
          <p:cNvPr id="4" name="Groupe 3"/>
          <p:cNvGrpSpPr/>
          <p:nvPr/>
        </p:nvGrpSpPr>
        <p:grpSpPr>
          <a:xfrm>
            <a:off x="3432192" y="3390900"/>
            <a:ext cx="2279617" cy="2486263"/>
            <a:chOff x="5705475" y="4265612"/>
            <a:chExt cx="1879051" cy="2054225"/>
          </a:xfrm>
        </p:grpSpPr>
        <p:pic>
          <p:nvPicPr>
            <p:cNvPr id="5" name="Picture 2" descr="D:\backup\Autre utilisateur\Intrication\figures et images\Chip-02-LowRes-690x64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05475" y="4265612"/>
              <a:ext cx="1879051" cy="2054225"/>
            </a:xfrm>
            <a:prstGeom prst="rect">
              <a:avLst/>
            </a:prstGeom>
            <a:noFill/>
          </p:spPr>
        </p:pic>
        <p:sp>
          <p:nvSpPr>
            <p:cNvPr id="6" name="ZoneTexte 5"/>
            <p:cNvSpPr txBox="1"/>
            <p:nvPr/>
          </p:nvSpPr>
          <p:spPr>
            <a:xfrm>
              <a:off x="5886450" y="4265612"/>
              <a:ext cx="1491730" cy="4826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i="1" dirty="0" err="1" smtClean="0">
                  <a:latin typeface="Times New Roman" pitchFamily="18" charset="0"/>
                  <a:cs typeface="Times New Roman" pitchFamily="18" charset="0"/>
                </a:rPr>
                <a:t>Quandela</a:t>
              </a:r>
              <a:endParaRPr lang="fr-FR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/>
          <p:cNvSpPr txBox="1">
            <a:spLocks/>
          </p:cNvSpPr>
          <p:nvPr/>
        </p:nvSpPr>
        <p:spPr>
          <a:xfrm>
            <a:off x="457200" y="274638"/>
            <a:ext cx="8229600" cy="468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Quatre </a:t>
            </a:r>
            <a:r>
              <a:rPr kumimoji="0" lang="fr-FR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 Etats» </a:t>
            </a:r>
            <a:r>
              <a:rPr kumimoji="0" lang="fr-FR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 polarisation dans le cas d’un </a:t>
            </a:r>
            <a:r>
              <a:rPr kumimoji="0" lang="fr-FR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seul photon incident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83318" y="1038573"/>
            <a:ext cx="150575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Voie 2;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fr-F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e 112"/>
          <p:cNvGrpSpPr/>
          <p:nvPr/>
        </p:nvGrpSpPr>
        <p:grpSpPr>
          <a:xfrm>
            <a:off x="5417133" y="1280842"/>
            <a:ext cx="3276000" cy="2128379"/>
            <a:chOff x="5417133" y="1280842"/>
            <a:chExt cx="3276000" cy="2128379"/>
          </a:xfrm>
        </p:grpSpPr>
        <p:sp>
          <p:nvSpPr>
            <p:cNvPr id="8" name="Cube 7"/>
            <p:cNvSpPr/>
            <p:nvPr/>
          </p:nvSpPr>
          <p:spPr>
            <a:xfrm>
              <a:off x="7241871" y="1325784"/>
              <a:ext cx="633755" cy="636963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7400309" y="1325784"/>
              <a:ext cx="316877" cy="159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6132799" y="1644265"/>
              <a:ext cx="110907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7241871" y="1723886"/>
              <a:ext cx="237658" cy="3184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6620640" y="2345955"/>
              <a:ext cx="360000" cy="43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120000" flipH="1">
              <a:off x="6809243" y="2000833"/>
              <a:ext cx="432000" cy="576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rot="360000" flipV="1">
              <a:off x="6647149" y="2429577"/>
              <a:ext cx="236577" cy="3617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5400000" flipH="1">
              <a:off x="6509141" y="1459037"/>
              <a:ext cx="356389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rot="16200000" flipH="1" flipV="1">
              <a:off x="6510396" y="1822649"/>
              <a:ext cx="356389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8"/>
            <p:cNvCxnSpPr/>
            <p:nvPr/>
          </p:nvCxnSpPr>
          <p:spPr>
            <a:xfrm>
              <a:off x="6547934" y="2030315"/>
              <a:ext cx="0" cy="794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21300000">
              <a:off x="6554147" y="2790858"/>
              <a:ext cx="874220" cy="85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7447934" y="2018715"/>
              <a:ext cx="0" cy="827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21300000">
              <a:off x="6554147" y="1976780"/>
              <a:ext cx="874220" cy="859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e 137"/>
            <p:cNvGrpSpPr/>
            <p:nvPr/>
          </p:nvGrpSpPr>
          <p:grpSpPr>
            <a:xfrm>
              <a:off x="7001976" y="2027613"/>
              <a:ext cx="1255" cy="720001"/>
              <a:chOff x="7001976" y="2027613"/>
              <a:chExt cx="1255" cy="720001"/>
            </a:xfrm>
          </p:grpSpPr>
          <p:cxnSp>
            <p:nvCxnSpPr>
              <p:cNvPr id="18" name="Connecteur droit avec flèche 17"/>
              <p:cNvCxnSpPr/>
              <p:nvPr/>
            </p:nvCxnSpPr>
            <p:spPr>
              <a:xfrm rot="5400000" flipH="1">
                <a:off x="6823781" y="2205808"/>
                <a:ext cx="356389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rot="16200000" flipH="1" flipV="1">
                <a:off x="6825036" y="2569420"/>
                <a:ext cx="356389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Espace réservé du texte 4"/>
            <p:cNvSpPr txBox="1">
              <a:spLocks/>
            </p:cNvSpPr>
            <p:nvPr/>
          </p:nvSpPr>
          <p:spPr>
            <a:xfrm>
              <a:off x="5417133" y="3013221"/>
              <a:ext cx="3276000" cy="396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Polarisation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verticale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notée</a:t>
              </a:r>
              <a:r>
                <a:rPr lang="fr-FR" b="1" i="1" dirty="0" smtClean="0">
                  <a:latin typeface="Symbol" pitchFamily="18" charset="2"/>
                  <a:cs typeface="Times New Roman" pitchFamily="18" charset="0"/>
                </a:rPr>
                <a:t>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b="1" dirty="0" smtClean="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↑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</a:t>
              </a:r>
              <a:endPara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745442" y="1042717"/>
            <a:ext cx="1505759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Voie 1;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fr-F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e 111"/>
          <p:cNvGrpSpPr/>
          <p:nvPr/>
        </p:nvGrpSpPr>
        <p:grpSpPr>
          <a:xfrm>
            <a:off x="482724" y="1281877"/>
            <a:ext cx="3636000" cy="2127344"/>
            <a:chOff x="482724" y="1281877"/>
            <a:chExt cx="3636000" cy="2127344"/>
          </a:xfrm>
        </p:grpSpPr>
        <p:sp>
          <p:nvSpPr>
            <p:cNvPr id="27" name="Espace réservé du texte 6"/>
            <p:cNvSpPr txBox="1">
              <a:spLocks/>
            </p:cNvSpPr>
            <p:nvPr/>
          </p:nvSpPr>
          <p:spPr>
            <a:xfrm>
              <a:off x="482724" y="3013221"/>
              <a:ext cx="3636000" cy="396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>
              <a:no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Polarisation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horizontale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notée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b="1" dirty="0" smtClean="0">
                  <a:ln w="28575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→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</a:t>
              </a:r>
              <a:endPara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2108138" y="1724005"/>
              <a:ext cx="634004" cy="636963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2266639" y="1724005"/>
              <a:ext cx="317002" cy="159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2642202" y="1281877"/>
              <a:ext cx="349379" cy="4315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rot="19980000" flipH="1" flipV="1">
              <a:off x="2418083" y="1352327"/>
              <a:ext cx="720000" cy="351468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47"/>
            <p:cNvGrpSpPr/>
            <p:nvPr/>
          </p:nvGrpSpPr>
          <p:grpSpPr>
            <a:xfrm>
              <a:off x="1608754" y="2053952"/>
              <a:ext cx="900000" cy="900000"/>
              <a:chOff x="2143257" y="2999036"/>
              <a:chExt cx="900000" cy="900000"/>
            </a:xfrm>
          </p:grpSpPr>
          <p:cxnSp>
            <p:nvCxnSpPr>
              <p:cNvPr id="79" name="Connecteur droit 18"/>
              <p:cNvCxnSpPr/>
              <p:nvPr/>
            </p:nvCxnSpPr>
            <p:spPr>
              <a:xfrm>
                <a:off x="2143257" y="3052571"/>
                <a:ext cx="0" cy="7940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rot="21300000">
                <a:off x="2149470" y="3813114"/>
                <a:ext cx="874220" cy="859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3043257" y="3040971"/>
                <a:ext cx="0" cy="827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rot="21300000">
                <a:off x="2149470" y="2999036"/>
                <a:ext cx="874220" cy="859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e 53"/>
            <p:cNvGrpSpPr/>
            <p:nvPr/>
          </p:nvGrpSpPr>
          <p:grpSpPr>
            <a:xfrm rot="5400000">
              <a:off x="2062796" y="2142885"/>
              <a:ext cx="1255" cy="720001"/>
              <a:chOff x="2597299" y="3049869"/>
              <a:chExt cx="1255" cy="720001"/>
            </a:xfrm>
          </p:grpSpPr>
          <p:cxnSp>
            <p:nvCxnSpPr>
              <p:cNvPr id="84" name="Connecteur droit avec flèche 83"/>
              <p:cNvCxnSpPr/>
              <p:nvPr/>
            </p:nvCxnSpPr>
            <p:spPr>
              <a:xfrm rot="5400000" flipH="1">
                <a:off x="2419104" y="3228064"/>
                <a:ext cx="356389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avec flèche 84"/>
              <p:cNvCxnSpPr/>
              <p:nvPr/>
            </p:nvCxnSpPr>
            <p:spPr>
              <a:xfrm rot="16200000" flipH="1" flipV="1">
                <a:off x="2420359" y="3591676"/>
                <a:ext cx="356389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Connecteur droit 86"/>
            <p:cNvCxnSpPr/>
            <p:nvPr/>
          </p:nvCxnSpPr>
          <p:spPr>
            <a:xfrm flipH="1">
              <a:off x="1703423" y="2527554"/>
              <a:ext cx="352735" cy="4643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240000" flipH="1">
              <a:off x="2080253" y="2046667"/>
              <a:ext cx="319210" cy="46751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 rot="360000" flipV="1">
              <a:off x="1727019" y="2630574"/>
              <a:ext cx="236577" cy="3617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41"/>
          <p:cNvGrpSpPr/>
          <p:nvPr/>
        </p:nvGrpSpPr>
        <p:grpSpPr>
          <a:xfrm>
            <a:off x="566929" y="3779579"/>
            <a:ext cx="3636000" cy="2722728"/>
            <a:chOff x="566929" y="3779579"/>
            <a:chExt cx="3636000" cy="2722728"/>
          </a:xfrm>
        </p:grpSpPr>
        <p:sp>
          <p:nvSpPr>
            <p:cNvPr id="48" name="ZoneTexte 47"/>
            <p:cNvSpPr txBox="1"/>
            <p:nvPr/>
          </p:nvSpPr>
          <p:spPr>
            <a:xfrm>
              <a:off x="2682865" y="5455076"/>
              <a:ext cx="936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i="1" dirty="0" smtClean="0">
                  <a:latin typeface="Symbol" pitchFamily="18" charset="2"/>
                  <a:cs typeface="Times New Roman" pitchFamily="18" charset="0"/>
                </a:rPr>
                <a:t>q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= </a:t>
              </a:r>
              <a:r>
                <a:rPr lang="fr-FR" sz="1600" b="1" i="1" dirty="0" smtClean="0">
                  <a:latin typeface="Symbol" pitchFamily="18" charset="2"/>
                  <a:cs typeface="Times New Roman" pitchFamily="18" charset="0"/>
                </a:rPr>
                <a:t>p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</a:rPr>
                <a:t>/ 4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flipH="1">
              <a:off x="1627127" y="4688249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be 49"/>
            <p:cNvSpPr/>
            <p:nvPr/>
          </p:nvSpPr>
          <p:spPr>
            <a:xfrm>
              <a:off x="2300724" y="4400217"/>
              <a:ext cx="576064" cy="576064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2444740" y="4400217"/>
              <a:ext cx="288032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rot="1980000" flipV="1">
              <a:off x="2980422" y="3779579"/>
              <a:ext cx="144000" cy="72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>
              <a:off x="2300724" y="4760257"/>
              <a:ext cx="216024" cy="28803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flipH="1">
              <a:off x="1907955" y="5048289"/>
              <a:ext cx="392769" cy="54799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 rot="360000" flipV="1">
              <a:off x="1559312" y="5755160"/>
              <a:ext cx="215041" cy="3271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e 64"/>
            <p:cNvGrpSpPr/>
            <p:nvPr/>
          </p:nvGrpSpPr>
          <p:grpSpPr>
            <a:xfrm>
              <a:off x="1949068" y="4256201"/>
              <a:ext cx="1141" cy="872852"/>
              <a:chOff x="2590428" y="2774454"/>
              <a:chExt cx="1141" cy="872852"/>
            </a:xfrm>
          </p:grpSpPr>
          <p:cxnSp>
            <p:nvCxnSpPr>
              <p:cNvPr id="74" name="Connecteur droit avec flèche 73"/>
              <p:cNvCxnSpPr/>
              <p:nvPr/>
            </p:nvCxnSpPr>
            <p:spPr>
              <a:xfrm rot="5400000" flipH="1">
                <a:off x="2374404" y="2990478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/>
              <p:cNvCxnSpPr/>
              <p:nvPr/>
            </p:nvCxnSpPr>
            <p:spPr>
              <a:xfrm rot="16200000" flipH="1" flipV="1">
                <a:off x="2375545" y="343128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63"/>
            <p:cNvGrpSpPr/>
            <p:nvPr/>
          </p:nvGrpSpPr>
          <p:grpSpPr>
            <a:xfrm>
              <a:off x="2535798" y="4221153"/>
              <a:ext cx="870198" cy="0"/>
              <a:chOff x="3081908" y="2682256"/>
              <a:chExt cx="870198" cy="0"/>
            </a:xfrm>
          </p:grpSpPr>
          <p:cxnSp>
            <p:nvCxnSpPr>
              <p:cNvPr id="72" name="Connecteur droit avec flèche 71"/>
              <p:cNvCxnSpPr/>
              <p:nvPr/>
            </p:nvCxnSpPr>
            <p:spPr>
              <a:xfrm rot="16200000" flipV="1">
                <a:off x="3297932" y="2466232"/>
                <a:ext cx="0" cy="4320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72"/>
              <p:cNvCxnSpPr/>
              <p:nvPr/>
            </p:nvCxnSpPr>
            <p:spPr>
              <a:xfrm rot="5400000" flipH="1" flipV="1">
                <a:off x="3736082" y="2466232"/>
                <a:ext cx="0" cy="4320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e 68"/>
            <p:cNvGrpSpPr/>
            <p:nvPr/>
          </p:nvGrpSpPr>
          <p:grpSpPr>
            <a:xfrm>
              <a:off x="1574170" y="4895498"/>
              <a:ext cx="1074787" cy="1144134"/>
              <a:chOff x="1939305" y="3670926"/>
              <a:chExt cx="1074787" cy="1144134"/>
            </a:xfrm>
          </p:grpSpPr>
          <p:cxnSp>
            <p:nvCxnSpPr>
              <p:cNvPr id="61" name="Connecteur droit 60"/>
              <p:cNvCxnSpPr/>
              <p:nvPr/>
            </p:nvCxnSpPr>
            <p:spPr>
              <a:xfrm>
                <a:off x="1939305" y="3729178"/>
                <a:ext cx="0" cy="86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rot="21300000">
                <a:off x="1946725" y="4556751"/>
                <a:ext cx="1044000" cy="934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3014092" y="3716557"/>
                <a:ext cx="0" cy="90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flipH="1">
                <a:off x="1939305" y="4142606"/>
                <a:ext cx="528439" cy="6724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avec flèche 64"/>
              <p:cNvCxnSpPr/>
              <p:nvPr/>
            </p:nvCxnSpPr>
            <p:spPr>
              <a:xfrm rot="5400000" flipH="1">
                <a:off x="2251720" y="3926582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avec flèche 65"/>
              <p:cNvCxnSpPr/>
              <p:nvPr/>
            </p:nvCxnSpPr>
            <p:spPr>
              <a:xfrm rot="16200000" flipV="1">
                <a:off x="2236862" y="3926582"/>
                <a:ext cx="0" cy="4320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avec flèche 66"/>
              <p:cNvCxnSpPr/>
              <p:nvPr/>
            </p:nvCxnSpPr>
            <p:spPr>
              <a:xfrm rot="5400000" flipH="1" flipV="1">
                <a:off x="2700883" y="3917563"/>
                <a:ext cx="0" cy="4320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avec flèche 67"/>
              <p:cNvCxnSpPr/>
              <p:nvPr/>
            </p:nvCxnSpPr>
            <p:spPr>
              <a:xfrm rot="16200000" flipH="1" flipV="1">
                <a:off x="2251720" y="4355207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rot="21300000">
                <a:off x="1946725" y="3670926"/>
                <a:ext cx="1044000" cy="934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/>
              <p:cNvCxnSpPr/>
              <p:nvPr/>
            </p:nvCxnSpPr>
            <p:spPr>
              <a:xfrm rot="16020000">
                <a:off x="2198390" y="3796283"/>
                <a:ext cx="519583" cy="66141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Arc 70"/>
              <p:cNvSpPr/>
              <p:nvPr/>
            </p:nvSpPr>
            <p:spPr>
              <a:xfrm rot="5400000" flipH="1">
                <a:off x="2360687" y="3819263"/>
                <a:ext cx="216023" cy="2952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" name="Groupe 99"/>
            <p:cNvGrpSpPr/>
            <p:nvPr/>
          </p:nvGrpSpPr>
          <p:grpSpPr>
            <a:xfrm>
              <a:off x="566929" y="6106307"/>
              <a:ext cx="3636000" cy="396000"/>
              <a:chOff x="4955040" y="4649236"/>
              <a:chExt cx="3636000" cy="396000"/>
            </a:xfrm>
          </p:grpSpPr>
          <p:sp>
            <p:nvSpPr>
              <p:cNvPr id="95" name="Espace réservé du texte 6"/>
              <p:cNvSpPr txBox="1">
                <a:spLocks/>
              </p:cNvSpPr>
              <p:nvPr/>
            </p:nvSpPr>
            <p:spPr>
              <a:xfrm>
                <a:off x="4955040" y="4649236"/>
                <a:ext cx="3636000" cy="396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Polarisation</a:t>
                </a:r>
                <a:r>
                  <a:rPr kumimoji="0" lang="fr-FR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fr-FR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(</a:t>
                </a: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Times New Roman" pitchFamily="18" charset="0"/>
                  </a:rPr>
                  <a:t>q </a:t>
                </a: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=</a:t>
                </a: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Times New Roman" pitchFamily="18" charset="0"/>
                  </a:rPr>
                  <a:t> p </a:t>
                </a: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/4</a:t>
                </a: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Times New Roman" pitchFamily="18" charset="0"/>
                  </a:rPr>
                  <a:t>) </a:t>
                </a: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notée</a:t>
                </a: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    &gt;</a:t>
                </a:r>
                <a:endPara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cxnSp>
            <p:nvCxnSpPr>
              <p:cNvPr id="97" name="Connecteur droit avec flèche 96"/>
              <p:cNvCxnSpPr/>
              <p:nvPr/>
            </p:nvCxnSpPr>
            <p:spPr>
              <a:xfrm rot="20340000" flipV="1">
                <a:off x="7953284" y="4756987"/>
                <a:ext cx="252000" cy="108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e 144"/>
          <p:cNvGrpSpPr/>
          <p:nvPr/>
        </p:nvGrpSpPr>
        <p:grpSpPr>
          <a:xfrm>
            <a:off x="5345328" y="3530833"/>
            <a:ext cx="1980405" cy="1417200"/>
            <a:chOff x="5345328" y="3530833"/>
            <a:chExt cx="1980405" cy="1417200"/>
          </a:xfrm>
        </p:grpSpPr>
        <p:sp>
          <p:nvSpPr>
            <p:cNvPr id="125" name="ZoneTexte 124"/>
            <p:cNvSpPr txBox="1"/>
            <p:nvPr/>
          </p:nvSpPr>
          <p:spPr>
            <a:xfrm>
              <a:off x="6533645" y="3530833"/>
              <a:ext cx="79208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Voie 1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50%</a:t>
              </a:r>
              <a:endPara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ZoneTexte 108"/>
            <p:cNvSpPr txBox="1"/>
            <p:nvPr/>
          </p:nvSpPr>
          <p:spPr>
            <a:xfrm>
              <a:off x="5345328" y="4363258"/>
              <a:ext cx="79208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Voie 2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50%</a:t>
              </a:r>
              <a:endPara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e 143"/>
          <p:cNvGrpSpPr/>
          <p:nvPr/>
        </p:nvGrpSpPr>
        <p:grpSpPr>
          <a:xfrm>
            <a:off x="5022225" y="3760529"/>
            <a:ext cx="3636000" cy="2721580"/>
            <a:chOff x="5022225" y="3760529"/>
            <a:chExt cx="3636000" cy="2721580"/>
          </a:xfrm>
        </p:grpSpPr>
        <p:sp>
          <p:nvSpPr>
            <p:cNvPr id="98" name="Espace réservé du texte 6"/>
            <p:cNvSpPr txBox="1">
              <a:spLocks/>
            </p:cNvSpPr>
            <p:nvPr/>
          </p:nvSpPr>
          <p:spPr>
            <a:xfrm>
              <a:off x="5022225" y="6086109"/>
              <a:ext cx="3636000" cy="396000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no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Polarisation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q 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=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 -p 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/4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) 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notée</a:t>
              </a:r>
              <a:r>
                <a:rPr kumimoji="0" lang="fr-FR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b="1" dirty="0" smtClean="0">
                  <a:ln w="28575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  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 &gt;</a:t>
              </a:r>
              <a:endPara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99" name="Connecteur droit avec flèche 98"/>
            <p:cNvCxnSpPr/>
            <p:nvPr/>
          </p:nvCxnSpPr>
          <p:spPr>
            <a:xfrm rot="14940000" flipV="1">
              <a:off x="8067584" y="6166687"/>
              <a:ext cx="252000" cy="108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02"/>
            <p:cNvSpPr txBox="1"/>
            <p:nvPr/>
          </p:nvSpPr>
          <p:spPr>
            <a:xfrm>
              <a:off x="7332977" y="5436026"/>
              <a:ext cx="1080000" cy="360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i="1" dirty="0" smtClean="0">
                  <a:latin typeface="Symbol" pitchFamily="18" charset="2"/>
                  <a:cs typeface="Times New Roman" pitchFamily="18" charset="0"/>
                </a:rPr>
                <a:t>q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= - </a:t>
              </a:r>
              <a:r>
                <a:rPr lang="fr-FR" sz="1600" b="1" i="1" dirty="0" smtClean="0">
                  <a:latin typeface="Symbol" pitchFamily="18" charset="2"/>
                  <a:cs typeface="Times New Roman" pitchFamily="18" charset="0"/>
                </a:rPr>
                <a:t>p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</a:rPr>
                <a:t>/ 4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6" name="Connecteur droit 105"/>
            <p:cNvCxnSpPr/>
            <p:nvPr/>
          </p:nvCxnSpPr>
          <p:spPr>
            <a:xfrm>
              <a:off x="7094852" y="4381167"/>
              <a:ext cx="288032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avec flèche 106"/>
            <p:cNvCxnSpPr/>
            <p:nvPr/>
          </p:nvCxnSpPr>
          <p:spPr>
            <a:xfrm rot="1980000" flipV="1">
              <a:off x="7630534" y="3760529"/>
              <a:ext cx="144000" cy="72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/>
            <p:cNvCxnSpPr/>
            <p:nvPr/>
          </p:nvCxnSpPr>
          <p:spPr>
            <a:xfrm rot="360000" flipV="1">
              <a:off x="6209424" y="5736110"/>
              <a:ext cx="215041" cy="3271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/>
            <p:cNvCxnSpPr/>
            <p:nvPr/>
          </p:nvCxnSpPr>
          <p:spPr>
            <a:xfrm rot="5400000" flipH="1">
              <a:off x="6383156" y="4453175"/>
              <a:ext cx="432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avec flèche 125"/>
            <p:cNvCxnSpPr/>
            <p:nvPr/>
          </p:nvCxnSpPr>
          <p:spPr>
            <a:xfrm rot="16200000" flipV="1">
              <a:off x="7401934" y="3986079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 rot="5400000" flipH="1" flipV="1">
              <a:off x="7840084" y="3986079"/>
              <a:ext cx="0" cy="43204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 flipH="1">
              <a:off x="6224282" y="5348128"/>
              <a:ext cx="528439" cy="6724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flipH="1">
              <a:off x="6277239" y="4669199"/>
              <a:ext cx="10081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avec flèche 128"/>
            <p:cNvCxnSpPr/>
            <p:nvPr/>
          </p:nvCxnSpPr>
          <p:spPr>
            <a:xfrm rot="16200000" flipH="1" flipV="1">
              <a:off x="6384297" y="4893979"/>
              <a:ext cx="4320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ube 104"/>
            <p:cNvSpPr/>
            <p:nvPr/>
          </p:nvSpPr>
          <p:spPr>
            <a:xfrm>
              <a:off x="6950836" y="4381167"/>
              <a:ext cx="576064" cy="576064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noFill/>
              </a:endParaRPr>
            </a:p>
          </p:txBody>
        </p:sp>
        <p:grpSp>
          <p:nvGrpSpPr>
            <p:cNvPr id="36" name="Groupe 129"/>
            <p:cNvGrpSpPr/>
            <p:nvPr/>
          </p:nvGrpSpPr>
          <p:grpSpPr>
            <a:xfrm>
              <a:off x="6224282" y="4741207"/>
              <a:ext cx="1074787" cy="1114560"/>
              <a:chOff x="6224282" y="4741207"/>
              <a:chExt cx="1074787" cy="1114560"/>
            </a:xfrm>
          </p:grpSpPr>
          <p:cxnSp>
            <p:nvCxnSpPr>
              <p:cNvPr id="115" name="Connecteur droit 114"/>
              <p:cNvCxnSpPr/>
              <p:nvPr/>
            </p:nvCxnSpPr>
            <p:spPr>
              <a:xfrm rot="21300000">
                <a:off x="6231702" y="5762273"/>
                <a:ext cx="1044000" cy="934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6224282" y="4934700"/>
                <a:ext cx="0" cy="86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/>
              <p:cNvCxnSpPr/>
              <p:nvPr/>
            </p:nvCxnSpPr>
            <p:spPr>
              <a:xfrm>
                <a:off x="7299069" y="4922079"/>
                <a:ext cx="0" cy="90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avec flèche 117"/>
              <p:cNvCxnSpPr/>
              <p:nvPr/>
            </p:nvCxnSpPr>
            <p:spPr>
              <a:xfrm rot="5400000" flipH="1">
                <a:off x="6536697" y="5132104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avec flèche 118"/>
              <p:cNvCxnSpPr/>
              <p:nvPr/>
            </p:nvCxnSpPr>
            <p:spPr>
              <a:xfrm rot="16200000" flipV="1">
                <a:off x="6521839" y="5132104"/>
                <a:ext cx="0" cy="4320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cteur droit avec flèche 119"/>
              <p:cNvCxnSpPr/>
              <p:nvPr/>
            </p:nvCxnSpPr>
            <p:spPr>
              <a:xfrm rot="5400000" flipH="1" flipV="1">
                <a:off x="6985860" y="5123085"/>
                <a:ext cx="0" cy="4320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avec flèche 120"/>
              <p:cNvCxnSpPr/>
              <p:nvPr/>
            </p:nvCxnSpPr>
            <p:spPr>
              <a:xfrm rot="16200000" flipH="1" flipV="1">
                <a:off x="6536697" y="5560729"/>
                <a:ext cx="4320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avec flèche 122"/>
              <p:cNvCxnSpPr/>
              <p:nvPr/>
            </p:nvCxnSpPr>
            <p:spPr>
              <a:xfrm rot="10320000">
                <a:off x="6483367" y="5001805"/>
                <a:ext cx="519583" cy="66141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Arc 123"/>
              <p:cNvSpPr/>
              <p:nvPr/>
            </p:nvSpPr>
            <p:spPr>
              <a:xfrm rot="16200000">
                <a:off x="6645664" y="5024785"/>
                <a:ext cx="216023" cy="295274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0" name="Connecteur droit 109"/>
              <p:cNvCxnSpPr/>
              <p:nvPr/>
            </p:nvCxnSpPr>
            <p:spPr>
              <a:xfrm flipH="1">
                <a:off x="6558067" y="5029239"/>
                <a:ext cx="392769" cy="5479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 flipH="1">
                <a:off x="6950836" y="4741207"/>
                <a:ext cx="216024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 rot="21300000">
                <a:off x="6231702" y="4876448"/>
                <a:ext cx="1044000" cy="934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e 139"/>
          <p:cNvGrpSpPr/>
          <p:nvPr/>
        </p:nvGrpSpPr>
        <p:grpSpPr>
          <a:xfrm>
            <a:off x="2993013" y="1998831"/>
            <a:ext cx="2929497" cy="768453"/>
            <a:chOff x="2993013" y="1998831"/>
            <a:chExt cx="2929497" cy="768453"/>
          </a:xfrm>
        </p:grpSpPr>
        <p:sp>
          <p:nvSpPr>
            <p:cNvPr id="133" name="TextBox 3">
              <a:extLst>
                <a:ext uri="{FF2B5EF4-FFF2-40B4-BE49-F238E27FC236}">
                  <a16:creationId xmlns:a16="http://schemas.microsoft.com/office/drawing/2014/main" xmlns="" id="{F766CF8B-D5C7-4F3F-BD50-7C02137294E7}"/>
                </a:ext>
              </a:extLst>
            </p:cNvPr>
            <p:cNvSpPr txBox="1"/>
            <p:nvPr/>
          </p:nvSpPr>
          <p:spPr>
            <a:xfrm>
              <a:off x="3618865" y="1998831"/>
              <a:ext cx="1692000" cy="43200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Etats propres</a:t>
              </a:r>
            </a:p>
          </p:txBody>
        </p:sp>
        <p:cxnSp>
          <p:nvCxnSpPr>
            <p:cNvPr id="135" name="Straight Arrow Connector 5">
              <a:extLst>
                <a:ext uri="{FF2B5EF4-FFF2-40B4-BE49-F238E27FC236}">
                  <a16:creationId xmlns:a16="http://schemas.microsoft.com/office/drawing/2014/main" xmlns="" id="{63309975-EA2E-4AE4-ADA0-D9F265221E64}"/>
                </a:ext>
              </a:extLst>
            </p:cNvPr>
            <p:cNvCxnSpPr/>
            <p:nvPr/>
          </p:nvCxnSpPr>
          <p:spPr>
            <a:xfrm flipH="1">
              <a:off x="2993013" y="2211731"/>
              <a:ext cx="621124" cy="5555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Arrow Connector 131">
              <a:extLst>
                <a:ext uri="{FF2B5EF4-FFF2-40B4-BE49-F238E27FC236}">
                  <a16:creationId xmlns:a16="http://schemas.microsoft.com/office/drawing/2014/main" xmlns="" id="{A3905418-FA39-4F46-8118-943096FD29D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386" y="2204740"/>
              <a:ext cx="621124" cy="5555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1" name="ZoneTexte 130"/>
          <p:cNvSpPr txBox="1"/>
          <p:nvPr/>
        </p:nvSpPr>
        <p:spPr>
          <a:xfrm>
            <a:off x="3405997" y="3790950"/>
            <a:ext cx="189539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Alice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envoie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des vibrations polarisées à Bob qui </a:t>
            </a:r>
            <a:r>
              <a:rPr lang="fr-F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dispose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du polariseur</a:t>
            </a:r>
          </a:p>
        </p:txBody>
      </p:sp>
      <p:grpSp>
        <p:nvGrpSpPr>
          <p:cNvPr id="38" name="Groupe 129"/>
          <p:cNvGrpSpPr/>
          <p:nvPr/>
        </p:nvGrpSpPr>
        <p:grpSpPr>
          <a:xfrm>
            <a:off x="1883533" y="3540358"/>
            <a:ext cx="1523490" cy="682903"/>
            <a:chOff x="1883533" y="3540358"/>
            <a:chExt cx="1523490" cy="682903"/>
          </a:xfrm>
        </p:grpSpPr>
        <p:sp>
          <p:nvSpPr>
            <p:cNvPr id="60" name="ZoneTexte 59"/>
            <p:cNvSpPr txBox="1"/>
            <p:nvPr/>
          </p:nvSpPr>
          <p:spPr>
            <a:xfrm>
              <a:off x="1883533" y="3540358"/>
              <a:ext cx="79208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Voie 1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50%</a:t>
              </a:r>
              <a:endPara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Groupe 131"/>
            <p:cNvGrpSpPr/>
            <p:nvPr/>
          </p:nvGrpSpPr>
          <p:grpSpPr>
            <a:xfrm>
              <a:off x="2507023" y="4215890"/>
              <a:ext cx="900000" cy="7371"/>
              <a:chOff x="385441" y="5629562"/>
              <a:chExt cx="720001" cy="7371"/>
            </a:xfrm>
          </p:grpSpPr>
          <p:cxnSp>
            <p:nvCxnSpPr>
              <p:cNvPr id="134" name="Connecteur droit avec flèche 133"/>
              <p:cNvCxnSpPr/>
              <p:nvPr/>
            </p:nvCxnSpPr>
            <p:spPr>
              <a:xfrm rot="10800000" flipH="1">
                <a:off x="749053" y="5636933"/>
                <a:ext cx="356389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avec flèche 136"/>
              <p:cNvCxnSpPr/>
              <p:nvPr/>
            </p:nvCxnSpPr>
            <p:spPr>
              <a:xfrm flipH="1" flipV="1">
                <a:off x="385441" y="5629562"/>
                <a:ext cx="356389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e 131"/>
          <p:cNvGrpSpPr/>
          <p:nvPr/>
        </p:nvGrpSpPr>
        <p:grpSpPr>
          <a:xfrm>
            <a:off x="733316" y="4245826"/>
            <a:ext cx="1217742" cy="900000"/>
            <a:chOff x="733316" y="4245826"/>
            <a:chExt cx="1217742" cy="900000"/>
          </a:xfrm>
        </p:grpSpPr>
        <p:sp>
          <p:nvSpPr>
            <p:cNvPr id="54" name="ZoneTexte 53"/>
            <p:cNvSpPr txBox="1"/>
            <p:nvPr/>
          </p:nvSpPr>
          <p:spPr>
            <a:xfrm>
              <a:off x="733316" y="4344208"/>
              <a:ext cx="79208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Voie 2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50%</a:t>
              </a:r>
              <a:endPara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" name="Groupe 140"/>
            <p:cNvGrpSpPr/>
            <p:nvPr/>
          </p:nvGrpSpPr>
          <p:grpSpPr>
            <a:xfrm rot="16200000">
              <a:off x="1497373" y="4692140"/>
              <a:ext cx="900000" cy="7371"/>
              <a:chOff x="385441" y="5629562"/>
              <a:chExt cx="720001" cy="7371"/>
            </a:xfrm>
          </p:grpSpPr>
          <p:cxnSp>
            <p:nvCxnSpPr>
              <p:cNvPr id="146" name="Connecteur droit avec flèche 145"/>
              <p:cNvCxnSpPr/>
              <p:nvPr/>
            </p:nvCxnSpPr>
            <p:spPr>
              <a:xfrm rot="10800000" flipH="1">
                <a:off x="749053" y="5636933"/>
                <a:ext cx="356389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avec flèche 146"/>
              <p:cNvCxnSpPr/>
              <p:nvPr/>
            </p:nvCxnSpPr>
            <p:spPr>
              <a:xfrm flipH="1" flipV="1">
                <a:off x="385441" y="5629562"/>
                <a:ext cx="356389" cy="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3" grpId="0" animBg="1"/>
      <p:bldP spid="1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32000" y="5371308"/>
            <a:ext cx="8280000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 mesure »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détruit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l’état initial du système.</a:t>
            </a:r>
          </a:p>
          <a:p>
            <a:pPr algn="ctr"/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En MQ on dit qu’il y a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réduction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au niveau des « états » puisque le système physique voit son état entièrement réduit à celui qui a été mesuré.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32000" y="279915"/>
            <a:ext cx="828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Note importante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39468" y="1987475"/>
            <a:ext cx="2988000" cy="32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Cube 69"/>
          <p:cNvSpPr/>
          <p:nvPr/>
        </p:nvSpPr>
        <p:spPr>
          <a:xfrm>
            <a:off x="1995216" y="3672037"/>
            <a:ext cx="576064" cy="576064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2139232" y="3672037"/>
            <a:ext cx="288032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2496078" y="2991394"/>
            <a:ext cx="672826" cy="66339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63"/>
          <p:cNvGrpSpPr/>
          <p:nvPr/>
        </p:nvGrpSpPr>
        <p:grpSpPr>
          <a:xfrm>
            <a:off x="2172624" y="3542401"/>
            <a:ext cx="845484" cy="0"/>
            <a:chOff x="3081908" y="2682256"/>
            <a:chExt cx="845484" cy="0"/>
          </a:xfrm>
        </p:grpSpPr>
        <p:cxnSp>
          <p:nvCxnSpPr>
            <p:cNvPr id="98" name="Connecteur droit avec flèche 97"/>
            <p:cNvCxnSpPr/>
            <p:nvPr/>
          </p:nvCxnSpPr>
          <p:spPr>
            <a:xfrm rot="16200000" flipV="1">
              <a:off x="3297932" y="2466232"/>
              <a:ext cx="0" cy="43204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/>
            <p:nvPr/>
          </p:nvCxnSpPr>
          <p:spPr>
            <a:xfrm rot="5400000" flipH="1" flipV="1">
              <a:off x="3711368" y="2466232"/>
              <a:ext cx="0" cy="43204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74"/>
          <p:cNvGrpSpPr/>
          <p:nvPr/>
        </p:nvGrpSpPr>
        <p:grpSpPr>
          <a:xfrm>
            <a:off x="2557143" y="1563184"/>
            <a:ext cx="1882355" cy="1750649"/>
            <a:chOff x="2557143" y="1563184"/>
            <a:chExt cx="1882355" cy="1750649"/>
          </a:xfrm>
        </p:grpSpPr>
        <p:pic>
          <p:nvPicPr>
            <p:cNvPr id="1027" name="Picture 3" descr="D:\backup\Autre utilisateur\Intrication\figures et images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7143" y="2579278"/>
              <a:ext cx="1469110" cy="734555"/>
            </a:xfrm>
            <a:prstGeom prst="rect">
              <a:avLst/>
            </a:prstGeom>
            <a:noFill/>
          </p:spPr>
        </p:pic>
        <p:grpSp>
          <p:nvGrpSpPr>
            <p:cNvPr id="5" name="Groupe 65"/>
            <p:cNvGrpSpPr/>
            <p:nvPr/>
          </p:nvGrpSpPr>
          <p:grpSpPr>
            <a:xfrm>
              <a:off x="2806269" y="1563184"/>
              <a:ext cx="1633229" cy="828000"/>
              <a:chOff x="1593904" y="1561394"/>
              <a:chExt cx="1633229" cy="828000"/>
            </a:xfrm>
          </p:grpSpPr>
          <p:sp>
            <p:nvSpPr>
              <p:cNvPr id="49" name="Bulle ronde 48"/>
              <p:cNvSpPr/>
              <p:nvPr/>
            </p:nvSpPr>
            <p:spPr>
              <a:xfrm>
                <a:off x="1593904" y="1561394"/>
                <a:ext cx="1633229" cy="828000"/>
              </a:xfrm>
              <a:prstGeom prst="wedgeEllipseCallout">
                <a:avLst>
                  <a:gd name="adj1" fmla="val -34868"/>
                  <a:gd name="adj2" fmla="val 87510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028" name="Picture 4" descr="D:\backup\Autre utilisateur\Intrication\figures et images\intéro 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69247" y="1644119"/>
                <a:ext cx="326028" cy="326028"/>
              </a:xfrm>
              <a:prstGeom prst="rect">
                <a:avLst/>
              </a:prstGeom>
              <a:noFill/>
            </p:spPr>
          </p:pic>
          <p:grpSp>
            <p:nvGrpSpPr>
              <p:cNvPr id="6" name="Groupe 63"/>
              <p:cNvGrpSpPr/>
              <p:nvPr/>
            </p:nvGrpSpPr>
            <p:grpSpPr>
              <a:xfrm>
                <a:off x="1737247" y="2076627"/>
                <a:ext cx="432000" cy="0"/>
                <a:chOff x="3081908" y="2682256"/>
                <a:chExt cx="870198" cy="0"/>
              </a:xfrm>
            </p:grpSpPr>
            <p:cxnSp>
              <p:nvCxnSpPr>
                <p:cNvPr id="46" name="Connecteur droit avec flèche 45"/>
                <p:cNvCxnSpPr/>
                <p:nvPr/>
              </p:nvCxnSpPr>
              <p:spPr>
                <a:xfrm rot="16200000" flipV="1">
                  <a:off x="3297932" y="2466232"/>
                  <a:ext cx="0" cy="43204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avec flèche 46"/>
                <p:cNvCxnSpPr/>
                <p:nvPr/>
              </p:nvCxnSpPr>
              <p:spPr>
                <a:xfrm rot="5400000" flipH="1" flipV="1">
                  <a:off x="3736082" y="2466232"/>
                  <a:ext cx="0" cy="43204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cteur droit avec flèche 47"/>
              <p:cNvCxnSpPr>
                <a:cxnSpLocks noChangeAspect="1"/>
              </p:cNvCxnSpPr>
              <p:nvPr/>
            </p:nvCxnSpPr>
            <p:spPr>
              <a:xfrm rot="16020000">
                <a:off x="2611615" y="1878200"/>
                <a:ext cx="311750" cy="39685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51"/>
              <p:cNvSpPr txBox="1"/>
              <p:nvPr/>
            </p:nvSpPr>
            <p:spPr>
              <a:xfrm>
                <a:off x="2177485" y="1865277"/>
                <a:ext cx="43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ou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8" name="Connecteur droit avec flèche 67"/>
              <p:cNvCxnSpPr>
                <a:cxnSpLocks noChangeAspect="1"/>
              </p:cNvCxnSpPr>
              <p:nvPr/>
            </p:nvCxnSpPr>
            <p:spPr>
              <a:xfrm rot="10620000">
                <a:off x="2623969" y="1874078"/>
                <a:ext cx="311750" cy="39685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e 64"/>
          <p:cNvGrpSpPr/>
          <p:nvPr/>
        </p:nvGrpSpPr>
        <p:grpSpPr>
          <a:xfrm>
            <a:off x="1899472" y="3403798"/>
            <a:ext cx="1141" cy="872852"/>
            <a:chOff x="2590428" y="2774454"/>
            <a:chExt cx="1141" cy="872852"/>
          </a:xfrm>
        </p:grpSpPr>
        <p:cxnSp>
          <p:nvCxnSpPr>
            <p:cNvPr id="100" name="Connecteur droit avec flèche 99"/>
            <p:cNvCxnSpPr/>
            <p:nvPr/>
          </p:nvCxnSpPr>
          <p:spPr>
            <a:xfrm rot="5400000" flipH="1">
              <a:off x="2374404" y="2990478"/>
              <a:ext cx="43204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100"/>
            <p:cNvCxnSpPr/>
            <p:nvPr/>
          </p:nvCxnSpPr>
          <p:spPr>
            <a:xfrm rot="16200000" flipH="1" flipV="1">
              <a:off x="2375545" y="3431282"/>
              <a:ext cx="432048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Connecteur droit avec flèche 68"/>
          <p:cNvCxnSpPr/>
          <p:nvPr/>
        </p:nvCxnSpPr>
        <p:spPr>
          <a:xfrm flipH="1">
            <a:off x="1278489" y="3836499"/>
            <a:ext cx="7200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80"/>
          <p:cNvGrpSpPr/>
          <p:nvPr/>
        </p:nvGrpSpPr>
        <p:grpSpPr>
          <a:xfrm>
            <a:off x="408390" y="1881623"/>
            <a:ext cx="1633229" cy="2627404"/>
            <a:chOff x="408390" y="1881623"/>
            <a:chExt cx="1633229" cy="2627404"/>
          </a:xfrm>
        </p:grpSpPr>
        <p:pic>
          <p:nvPicPr>
            <p:cNvPr id="54" name="Picture 3" descr="D:\backup\Autre utilisateur\Intrication\figures et images\imag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61337" y="3407194"/>
              <a:ext cx="1469110" cy="734555"/>
            </a:xfrm>
            <a:prstGeom prst="rect">
              <a:avLst/>
            </a:prstGeom>
            <a:noFill/>
          </p:spPr>
        </p:pic>
        <p:grpSp>
          <p:nvGrpSpPr>
            <p:cNvPr id="9" name="Groupe 80"/>
            <p:cNvGrpSpPr/>
            <p:nvPr/>
          </p:nvGrpSpPr>
          <p:grpSpPr>
            <a:xfrm>
              <a:off x="408390" y="1881623"/>
              <a:ext cx="1633229" cy="998513"/>
              <a:chOff x="4854068" y="3100635"/>
              <a:chExt cx="1633229" cy="998513"/>
            </a:xfrm>
          </p:grpSpPr>
          <p:sp>
            <p:nvSpPr>
              <p:cNvPr id="58" name="Bulle ronde 57"/>
              <p:cNvSpPr/>
              <p:nvPr/>
            </p:nvSpPr>
            <p:spPr>
              <a:xfrm>
                <a:off x="4854068" y="3100635"/>
                <a:ext cx="1633229" cy="998513"/>
              </a:xfrm>
              <a:prstGeom prst="wedgeEllipseCallout">
                <a:avLst>
                  <a:gd name="adj1" fmla="val -11823"/>
                  <a:gd name="adj2" fmla="val 128079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9" name="Picture 4" descr="D:\backup\Autre utilisateur\Intrication\figures et images\intéro 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15671" y="3226490"/>
                <a:ext cx="326028" cy="326028"/>
              </a:xfrm>
              <a:prstGeom prst="rect">
                <a:avLst/>
              </a:prstGeom>
              <a:noFill/>
            </p:spPr>
          </p:pic>
          <p:grpSp>
            <p:nvGrpSpPr>
              <p:cNvPr id="10" name="Groupe 63"/>
              <p:cNvGrpSpPr/>
              <p:nvPr/>
            </p:nvGrpSpPr>
            <p:grpSpPr>
              <a:xfrm rot="16200000">
                <a:off x="5083671" y="3753884"/>
                <a:ext cx="432000" cy="0"/>
                <a:chOff x="3081908" y="2682256"/>
                <a:chExt cx="870198" cy="0"/>
              </a:xfrm>
            </p:grpSpPr>
            <p:cxnSp>
              <p:nvCxnSpPr>
                <p:cNvPr id="63" name="Connecteur droit avec flèche 62"/>
                <p:cNvCxnSpPr/>
                <p:nvPr/>
              </p:nvCxnSpPr>
              <p:spPr>
                <a:xfrm rot="16200000" flipV="1">
                  <a:off x="3297932" y="2466232"/>
                  <a:ext cx="0" cy="43204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avec flèche 64"/>
                <p:cNvCxnSpPr/>
                <p:nvPr/>
              </p:nvCxnSpPr>
              <p:spPr>
                <a:xfrm rot="5400000" flipH="1" flipV="1">
                  <a:off x="3736082" y="2466232"/>
                  <a:ext cx="0" cy="432048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Connecteur droit avec flèche 60"/>
              <p:cNvCxnSpPr>
                <a:cxnSpLocks noChangeAspect="1"/>
              </p:cNvCxnSpPr>
              <p:nvPr/>
            </p:nvCxnSpPr>
            <p:spPr>
              <a:xfrm rot="16020000">
                <a:off x="5958039" y="3555457"/>
                <a:ext cx="311750" cy="39685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>
                <a:off x="5523909" y="3542534"/>
                <a:ext cx="43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ou</a:t>
                </a:r>
                <a:endParaRPr lang="fr-FR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Connecteur droit avec flèche 70"/>
              <p:cNvCxnSpPr>
                <a:cxnSpLocks noChangeAspect="1"/>
              </p:cNvCxnSpPr>
              <p:nvPr/>
            </p:nvCxnSpPr>
            <p:spPr>
              <a:xfrm rot="10620000">
                <a:off x="5945679" y="3551335"/>
                <a:ext cx="311750" cy="396851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ZoneTexte 73"/>
          <p:cNvSpPr txBox="1"/>
          <p:nvPr/>
        </p:nvSpPr>
        <p:spPr>
          <a:xfrm>
            <a:off x="432000" y="991378"/>
            <a:ext cx="8280000" cy="396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Si 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Columbo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observe la polarisation d’un photon transmis par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le biréfringent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i="1" dirty="0" smtClean="0">
                <a:latin typeface="Times New Roman" pitchFamily="18" charset="0"/>
                <a:cs typeface="Times New Roman" pitchFamily="18" charset="0"/>
              </a:rPr>
            </a:b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backup\Autre utilisateur\Intrication\figures et images\chat de schrödin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854" y="3625817"/>
            <a:ext cx="3096000" cy="15925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grpSp>
        <p:nvGrpSpPr>
          <p:cNvPr id="11" name="Groupe 104"/>
          <p:cNvGrpSpPr/>
          <p:nvPr/>
        </p:nvGrpSpPr>
        <p:grpSpPr>
          <a:xfrm>
            <a:off x="1158261" y="4062977"/>
            <a:ext cx="1071968" cy="1167595"/>
            <a:chOff x="3487281" y="3338393"/>
            <a:chExt cx="1071968" cy="1167595"/>
          </a:xfrm>
        </p:grpSpPr>
        <p:cxnSp>
          <p:nvCxnSpPr>
            <p:cNvPr id="80" name="Connecteur droit avec flèche 79"/>
            <p:cNvCxnSpPr/>
            <p:nvPr/>
          </p:nvCxnSpPr>
          <p:spPr>
            <a:xfrm rot="360000" flipV="1">
              <a:off x="3582824" y="4178826"/>
              <a:ext cx="215041" cy="32716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H="1">
              <a:off x="3597682" y="3790844"/>
              <a:ext cx="528439" cy="67245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21300000">
              <a:off x="3503463" y="4345347"/>
              <a:ext cx="972000" cy="93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3487281" y="3531888"/>
              <a:ext cx="0" cy="864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4501686" y="3519267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 rot="16200000" flipV="1">
              <a:off x="3784838" y="3729292"/>
              <a:ext cx="0" cy="43204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rot="5400000" flipH="1" flipV="1">
              <a:off x="4248859" y="3720273"/>
              <a:ext cx="0" cy="432048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e 71"/>
            <p:cNvGrpSpPr/>
            <p:nvPr/>
          </p:nvGrpSpPr>
          <p:grpSpPr>
            <a:xfrm>
              <a:off x="4015720" y="3513268"/>
              <a:ext cx="0" cy="860673"/>
              <a:chOff x="4126121" y="2823984"/>
              <a:chExt cx="0" cy="860673"/>
            </a:xfrm>
          </p:grpSpPr>
          <p:cxnSp>
            <p:nvCxnSpPr>
              <p:cNvPr id="91" name="Connecteur droit avec flèche 90"/>
              <p:cNvCxnSpPr/>
              <p:nvPr/>
            </p:nvCxnSpPr>
            <p:spPr>
              <a:xfrm rot="5400000" flipH="1">
                <a:off x="3910097" y="3040008"/>
                <a:ext cx="432048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avec flèche 93"/>
              <p:cNvCxnSpPr/>
              <p:nvPr/>
            </p:nvCxnSpPr>
            <p:spPr>
              <a:xfrm rot="16200000" flipH="1" flipV="1">
                <a:off x="3910097" y="3468633"/>
                <a:ext cx="432048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Connecteur droit 94"/>
            <p:cNvCxnSpPr/>
            <p:nvPr/>
          </p:nvCxnSpPr>
          <p:spPr>
            <a:xfrm rot="21300000">
              <a:off x="3494701" y="3473636"/>
              <a:ext cx="1044000" cy="93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Arc 96"/>
            <p:cNvSpPr/>
            <p:nvPr/>
          </p:nvSpPr>
          <p:spPr>
            <a:xfrm rot="5400000" flipH="1">
              <a:off x="3908663" y="3621973"/>
              <a:ext cx="216023" cy="295274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77"/>
            <p:cNvCxnSpPr/>
            <p:nvPr/>
          </p:nvCxnSpPr>
          <p:spPr>
            <a:xfrm flipH="1">
              <a:off x="4213835" y="3461965"/>
              <a:ext cx="216024" cy="288032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rot="21420000">
              <a:off x="3752124" y="3596125"/>
              <a:ext cx="519583" cy="66141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rot="21000000" flipV="1">
              <a:off x="4418049" y="3338393"/>
              <a:ext cx="141200" cy="13305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 rot="16020000">
              <a:off x="3746366" y="3598993"/>
              <a:ext cx="519583" cy="661417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78"/>
          <p:cNvGrpSpPr/>
          <p:nvPr/>
        </p:nvGrpSpPr>
        <p:grpSpPr>
          <a:xfrm>
            <a:off x="4564452" y="1417085"/>
            <a:ext cx="4140000" cy="2052000"/>
            <a:chOff x="4735902" y="1466508"/>
            <a:chExt cx="3960000" cy="1944000"/>
          </a:xfrm>
        </p:grpSpPr>
        <p:sp>
          <p:nvSpPr>
            <p:cNvPr id="102" name="Espace réservé du texte 6"/>
            <p:cNvSpPr txBox="1">
              <a:spLocks/>
            </p:cNvSpPr>
            <p:nvPr/>
          </p:nvSpPr>
          <p:spPr>
            <a:xfrm>
              <a:off x="4735902" y="1466508"/>
              <a:ext cx="3960000" cy="1944000"/>
            </a:xfrm>
            <a:prstGeom prst="rect">
              <a:avLst/>
            </a:prstGeom>
            <a:solidFill>
              <a:srgbClr val="92D050"/>
            </a:solidFill>
          </p:spPr>
          <p:txBody>
            <a:bodyPr lIns="108000" rIns="108000" anchor="t" anchorCtr="1">
              <a:no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Si la polarisation du photon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incident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est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b="1" i="1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q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= ± </a:t>
              </a:r>
              <a:r>
                <a:rPr lang="fr-FR" b="1" i="1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p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 4 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on doit </a:t>
              </a:r>
              <a:r>
                <a:rPr lang="fr-FR" b="1" i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admettre</a:t>
              </a: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 que ce photon est dans la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superposition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 des états propres d’où,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soit: 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     &gt; 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≡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b="1" dirty="0" smtClean="0">
                  <a:ln w="28575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→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 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et à la fois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b="1" dirty="0" smtClean="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↑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fr-FR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soit: 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     &gt;</a:t>
              </a: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≡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b="1" dirty="0" smtClean="0">
                  <a:ln w="28575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→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 </a:t>
              </a:r>
              <a:r>
                <a:rPr lang="fr-FR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et à la fois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b="1" dirty="0" smtClean="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↑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</a:t>
              </a:r>
              <a:endPara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4" name="Groupe 71"/>
            <p:cNvGrpSpPr/>
            <p:nvPr/>
          </p:nvGrpSpPr>
          <p:grpSpPr>
            <a:xfrm>
              <a:off x="5733943" y="2734139"/>
              <a:ext cx="252000" cy="481686"/>
              <a:chOff x="6793770" y="4641332"/>
              <a:chExt cx="252000" cy="481686"/>
            </a:xfrm>
          </p:grpSpPr>
          <p:cxnSp>
            <p:nvCxnSpPr>
              <p:cNvPr id="106" name="Connecteur droit avec flèche 105"/>
              <p:cNvCxnSpPr/>
              <p:nvPr/>
            </p:nvCxnSpPr>
            <p:spPr>
              <a:xfrm rot="20340000" flipV="1">
                <a:off x="6793770" y="4641332"/>
                <a:ext cx="252000" cy="108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avec flèche 106"/>
              <p:cNvCxnSpPr/>
              <p:nvPr/>
            </p:nvCxnSpPr>
            <p:spPr>
              <a:xfrm rot="14940000" flipV="1">
                <a:off x="6788872" y="4943018"/>
                <a:ext cx="252000" cy="108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ZoneTexte 132"/>
          <p:cNvSpPr txBox="1"/>
          <p:nvPr/>
        </p:nvSpPr>
        <p:spPr>
          <a:xfrm>
            <a:off x="2362199" y="87523"/>
            <a:ext cx="51339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Deux cas possibles</a:t>
            </a:r>
            <a:endParaRPr lang="fr-F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itre 1"/>
          <p:cNvSpPr txBox="1">
            <a:spLocks/>
          </p:cNvSpPr>
          <p:nvPr/>
        </p:nvSpPr>
        <p:spPr>
          <a:xfrm>
            <a:off x="219075" y="716020"/>
            <a:ext cx="4140000" cy="7200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Choix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déterministe (D)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Alice et Bob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opèrent dans les mêmes conditions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5" name="Titre 1"/>
          <p:cNvSpPr txBox="1">
            <a:spLocks/>
          </p:cNvSpPr>
          <p:nvPr/>
        </p:nvSpPr>
        <p:spPr>
          <a:xfrm>
            <a:off x="147975" y="5984858"/>
            <a:ext cx="4181475" cy="756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Bob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connaitra avec certitude (100%)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le choix d’Alice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3" name="Titre 1"/>
          <p:cNvSpPr txBox="1">
            <a:spLocks/>
          </p:cNvSpPr>
          <p:nvPr/>
        </p:nvSpPr>
        <p:spPr>
          <a:xfrm>
            <a:off x="4487375" y="706802"/>
            <a:ext cx="4392000" cy="72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Choix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indéterministe (I): Alice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et Bob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opèrent dans </a:t>
            </a:r>
            <a:r>
              <a:rPr kumimoji="0" lang="fr-FR" sz="20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des</a:t>
            </a:r>
            <a:r>
              <a:rPr kumimoji="0" lang="fr-FR" sz="2000" b="1" i="1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2000" b="1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conditions différentes</a:t>
            </a: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8" name="Titre 1"/>
          <p:cNvSpPr txBox="1">
            <a:spLocks/>
          </p:cNvSpPr>
          <p:nvPr/>
        </p:nvSpPr>
        <p:spPr>
          <a:xfrm>
            <a:off x="4558597" y="5984858"/>
            <a:ext cx="4181475" cy="756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résultats obtenus par Bob sont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aléatoires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(50 %)</a:t>
            </a:r>
            <a:endParaRPr kumimoji="0" lang="fr-FR" sz="2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61439" y="2300432"/>
            <a:ext cx="540000" cy="5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45"/>
          <p:cNvCxnSpPr/>
          <p:nvPr/>
        </p:nvCxnSpPr>
        <p:spPr>
          <a:xfrm rot="18180000" flipH="1">
            <a:off x="2476073" y="2768059"/>
            <a:ext cx="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20100000">
            <a:off x="2102317" y="2222301"/>
            <a:ext cx="250980" cy="6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rot="5400000">
            <a:off x="2321791" y="2492901"/>
            <a:ext cx="5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3720000">
            <a:off x="2108075" y="2219433"/>
            <a:ext cx="250980" cy="6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78"/>
          <p:cNvGrpSpPr/>
          <p:nvPr/>
        </p:nvGrpSpPr>
        <p:grpSpPr>
          <a:xfrm rot="21420000">
            <a:off x="1802322" y="2537960"/>
            <a:ext cx="389950" cy="1114439"/>
            <a:chOff x="3323705" y="4192579"/>
            <a:chExt cx="389950" cy="1114439"/>
          </a:xfrm>
        </p:grpSpPr>
        <p:cxnSp>
          <p:nvCxnSpPr>
            <p:cNvPr id="74" name="Connecteur droit avec flèche 73"/>
            <p:cNvCxnSpPr/>
            <p:nvPr/>
          </p:nvCxnSpPr>
          <p:spPr>
            <a:xfrm rot="-1560000" flipV="1">
              <a:off x="3510940" y="4568689"/>
              <a:ext cx="144000" cy="1043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rot="420000" flipH="1">
              <a:off x="3323705" y="4192579"/>
              <a:ext cx="389950" cy="1114439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198"/>
          <p:cNvGrpSpPr/>
          <p:nvPr/>
        </p:nvGrpSpPr>
        <p:grpSpPr>
          <a:xfrm>
            <a:off x="5302114" y="1548531"/>
            <a:ext cx="2908221" cy="2196964"/>
            <a:chOff x="5880056" y="1548531"/>
            <a:chExt cx="2908221" cy="2196964"/>
          </a:xfrm>
        </p:grpSpPr>
        <p:grpSp>
          <p:nvGrpSpPr>
            <p:cNvPr id="6" name="Groupe 171"/>
            <p:cNvGrpSpPr/>
            <p:nvPr/>
          </p:nvGrpSpPr>
          <p:grpSpPr>
            <a:xfrm>
              <a:off x="5989120" y="1548531"/>
              <a:ext cx="1651470" cy="2196964"/>
              <a:chOff x="5833852" y="970589"/>
              <a:chExt cx="1651470" cy="2196964"/>
            </a:xfrm>
          </p:grpSpPr>
          <p:grpSp>
            <p:nvGrpSpPr>
              <p:cNvPr id="7" name="Groupe 161"/>
              <p:cNvGrpSpPr/>
              <p:nvPr/>
            </p:nvGrpSpPr>
            <p:grpSpPr>
              <a:xfrm>
                <a:off x="5833852" y="970589"/>
                <a:ext cx="1651470" cy="2196964"/>
                <a:chOff x="2116274" y="3590580"/>
                <a:chExt cx="1651470" cy="2196964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2877329" y="4351646"/>
                  <a:ext cx="540000" cy="5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38" name="Connecteur droit 137"/>
                <p:cNvCxnSpPr/>
                <p:nvPr/>
              </p:nvCxnSpPr>
              <p:spPr>
                <a:xfrm rot="18300000" flipH="1">
                  <a:off x="2854818" y="4309053"/>
                  <a:ext cx="11643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necteur droit 138"/>
                <p:cNvCxnSpPr/>
                <p:nvPr/>
              </p:nvCxnSpPr>
              <p:spPr>
                <a:xfrm rot="18180000" flipH="1">
                  <a:off x="3396705" y="4314489"/>
                  <a:ext cx="11643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necteur droit 139"/>
                <p:cNvCxnSpPr/>
                <p:nvPr/>
              </p:nvCxnSpPr>
              <p:spPr>
                <a:xfrm rot="18180000" flipH="1">
                  <a:off x="3391963" y="4819273"/>
                  <a:ext cx="14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droit 140"/>
                <p:cNvCxnSpPr/>
                <p:nvPr/>
              </p:nvCxnSpPr>
              <p:spPr>
                <a:xfrm rot="20100000">
                  <a:off x="3018207" y="4273515"/>
                  <a:ext cx="250980" cy="68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necteur droit 141"/>
                <p:cNvCxnSpPr/>
                <p:nvPr/>
              </p:nvCxnSpPr>
              <p:spPr>
                <a:xfrm>
                  <a:off x="2945574" y="4272642"/>
                  <a:ext cx="54188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necteur droit 142"/>
                <p:cNvCxnSpPr/>
                <p:nvPr/>
              </p:nvCxnSpPr>
              <p:spPr>
                <a:xfrm rot="5400000">
                  <a:off x="3237681" y="4544115"/>
                  <a:ext cx="504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droit 143"/>
                <p:cNvCxnSpPr/>
                <p:nvPr/>
              </p:nvCxnSpPr>
              <p:spPr>
                <a:xfrm rot="3720000">
                  <a:off x="3023965" y="4270647"/>
                  <a:ext cx="250980" cy="68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droit avec flèche 144"/>
                <p:cNvCxnSpPr/>
                <p:nvPr/>
              </p:nvCxnSpPr>
              <p:spPr>
                <a:xfrm rot="21540000" flipV="1">
                  <a:off x="3299286" y="3590580"/>
                  <a:ext cx="302680" cy="66819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e 78"/>
                <p:cNvGrpSpPr/>
                <p:nvPr/>
              </p:nvGrpSpPr>
              <p:grpSpPr>
                <a:xfrm rot="21420000">
                  <a:off x="2718212" y="4589174"/>
                  <a:ext cx="389950" cy="1114439"/>
                  <a:chOff x="3323705" y="4192579"/>
                  <a:chExt cx="389950" cy="1114439"/>
                </a:xfrm>
              </p:grpSpPr>
              <p:cxnSp>
                <p:nvCxnSpPr>
                  <p:cNvPr id="153" name="Connecteur droit avec flèche 152"/>
                  <p:cNvCxnSpPr/>
                  <p:nvPr/>
                </p:nvCxnSpPr>
                <p:spPr>
                  <a:xfrm rot="-1560000" flipV="1">
                    <a:off x="3510940" y="4568689"/>
                    <a:ext cx="144000" cy="104345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Connecteur droit 153"/>
                  <p:cNvCxnSpPr/>
                  <p:nvPr/>
                </p:nvCxnSpPr>
                <p:spPr>
                  <a:xfrm rot="420000" flipH="1">
                    <a:off x="3323705" y="4192579"/>
                    <a:ext cx="389950" cy="111443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e 99"/>
                <p:cNvGrpSpPr/>
                <p:nvPr/>
              </p:nvGrpSpPr>
              <p:grpSpPr>
                <a:xfrm rot="-2700000">
                  <a:off x="2476893" y="5085165"/>
                  <a:ext cx="701393" cy="701393"/>
                  <a:chOff x="3677580" y="4688570"/>
                  <a:chExt cx="701393" cy="701393"/>
                </a:xfrm>
              </p:grpSpPr>
              <p:cxnSp>
                <p:nvCxnSpPr>
                  <p:cNvPr id="151" name="Connecteur droit avec flèche 150"/>
                  <p:cNvCxnSpPr/>
                  <p:nvPr/>
                </p:nvCxnSpPr>
                <p:spPr>
                  <a:xfrm flipV="1">
                    <a:off x="3677580" y="4994691"/>
                    <a:ext cx="701393" cy="25879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Connecteur droit avec flèche 151"/>
                  <p:cNvCxnSpPr/>
                  <p:nvPr/>
                </p:nvCxnSpPr>
                <p:spPr>
                  <a:xfrm rot="16200000" flipV="1">
                    <a:off x="3691964" y="5026327"/>
                    <a:ext cx="701393" cy="25879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8" name="Connecteur droit avec flèche 147"/>
                <p:cNvCxnSpPr/>
                <p:nvPr/>
              </p:nvCxnSpPr>
              <p:spPr>
                <a:xfrm flipH="1">
                  <a:off x="2116274" y="4611434"/>
                  <a:ext cx="758558" cy="35367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necteur droit avec flèche 148"/>
                <p:cNvCxnSpPr/>
                <p:nvPr/>
              </p:nvCxnSpPr>
              <p:spPr>
                <a:xfrm rot="10800000" flipV="1">
                  <a:off x="3066351" y="3927756"/>
                  <a:ext cx="701393" cy="2587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ash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necteur droit avec flèche 149"/>
                <p:cNvCxnSpPr/>
                <p:nvPr/>
              </p:nvCxnSpPr>
              <p:spPr>
                <a:xfrm rot="16200000" flipV="1">
                  <a:off x="2074361" y="4626462"/>
                  <a:ext cx="701393" cy="2587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ash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e 157"/>
                <p:cNvGrpSpPr/>
                <p:nvPr/>
              </p:nvGrpSpPr>
              <p:grpSpPr>
                <a:xfrm>
                  <a:off x="2423125" y="5067385"/>
                  <a:ext cx="720159" cy="720159"/>
                  <a:chOff x="2423125" y="5067385"/>
                  <a:chExt cx="720159" cy="720159"/>
                </a:xfrm>
              </p:grpSpPr>
              <p:cxnSp>
                <p:nvCxnSpPr>
                  <p:cNvPr id="156" name="Connecteur droit 155"/>
                  <p:cNvCxnSpPr/>
                  <p:nvPr/>
                </p:nvCxnSpPr>
                <p:spPr>
                  <a:xfrm flipV="1">
                    <a:off x="2423125" y="5374263"/>
                    <a:ext cx="720159" cy="431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necteur droit 156"/>
                  <p:cNvCxnSpPr/>
                  <p:nvPr/>
                </p:nvCxnSpPr>
                <p:spPr>
                  <a:xfrm rot="16200000" flipV="1">
                    <a:off x="2428883" y="5405899"/>
                    <a:ext cx="720159" cy="431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Groupe 106"/>
              <p:cNvGrpSpPr/>
              <p:nvPr/>
            </p:nvGrpSpPr>
            <p:grpSpPr>
              <a:xfrm>
                <a:off x="6761009" y="2560653"/>
                <a:ext cx="648000" cy="509911"/>
                <a:chOff x="6605741" y="2715921"/>
                <a:chExt cx="648000" cy="509911"/>
              </a:xfrm>
            </p:grpSpPr>
            <p:sp>
              <p:nvSpPr>
                <p:cNvPr id="104" name="Flèche en arc 103"/>
                <p:cNvSpPr/>
                <p:nvPr/>
              </p:nvSpPr>
              <p:spPr>
                <a:xfrm rot="7740000">
                  <a:off x="6730053" y="2763184"/>
                  <a:ext cx="509911" cy="415386"/>
                </a:xfrm>
                <a:prstGeom prst="circularArrow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Espace réservé du texte 6"/>
                <p:cNvSpPr txBox="1">
                  <a:spLocks/>
                </p:cNvSpPr>
                <p:nvPr/>
              </p:nvSpPr>
              <p:spPr>
                <a:xfrm flipH="1">
                  <a:off x="6605741" y="2797404"/>
                  <a:ext cx="648000" cy="396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 marL="342900" lvl="0" indent="-342900" algn="ctr">
                    <a:spcBef>
                      <a:spcPct val="20000"/>
                    </a:spcBef>
                    <a:defRPr/>
                  </a:pPr>
                  <a:r>
                    <a:rPr kumimoji="0" lang="fr-FR" sz="140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ymbol" pitchFamily="18" charset="2"/>
                      <a:ea typeface="+mn-ea"/>
                      <a:cs typeface="Times New Roman" pitchFamily="18" charset="0"/>
                    </a:rPr>
                    <a:t>p </a:t>
                  </a:r>
                  <a:r>
                    <a:rPr kumimoji="0" lang="fr-FR" sz="140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/4</a:t>
                  </a:r>
                </a:p>
              </p:txBody>
            </p:sp>
          </p:grpSp>
        </p:grpSp>
        <p:sp>
          <p:nvSpPr>
            <p:cNvPr id="180" name="ZoneTexte 179"/>
            <p:cNvSpPr txBox="1"/>
            <p:nvPr/>
          </p:nvSpPr>
          <p:spPr>
            <a:xfrm>
              <a:off x="5880056" y="1691230"/>
              <a:ext cx="6480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Voie 2</a:t>
              </a:r>
            </a:p>
            <a:p>
              <a:pPr algn="ctr"/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50%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7470791" y="2011661"/>
              <a:ext cx="6480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Voie 1</a:t>
              </a:r>
            </a:p>
            <a:p>
              <a:pPr algn="ctr"/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50%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e 193"/>
            <p:cNvGrpSpPr/>
            <p:nvPr/>
          </p:nvGrpSpPr>
          <p:grpSpPr>
            <a:xfrm>
              <a:off x="7564277" y="2575624"/>
              <a:ext cx="1224000" cy="1040454"/>
              <a:chOff x="7564277" y="2575624"/>
              <a:chExt cx="1224000" cy="1040454"/>
            </a:xfrm>
          </p:grpSpPr>
          <p:sp>
            <p:nvSpPr>
              <p:cNvPr id="192" name="ZoneTexte 191"/>
              <p:cNvSpPr txBox="1"/>
              <p:nvPr/>
            </p:nvSpPr>
            <p:spPr>
              <a:xfrm>
                <a:off x="7564277" y="3308301"/>
                <a:ext cx="1224000" cy="30777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Alice</a:t>
                </a:r>
                <a:r>
                  <a:rPr lang="fr-FR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mode </a:t>
                </a:r>
                <a:r>
                  <a:rPr lang="fr-FR" sz="1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X</a:t>
                </a:r>
                <a:r>
                  <a:rPr lang="fr-FR" sz="1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fr-FR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" name="ZoneTexte 192"/>
              <p:cNvSpPr txBox="1"/>
              <p:nvPr/>
            </p:nvSpPr>
            <p:spPr>
              <a:xfrm>
                <a:off x="7564277" y="2575624"/>
                <a:ext cx="1224000" cy="33855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Bob: </a:t>
                </a:r>
                <a:r>
                  <a:rPr lang="fr-FR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mode</a:t>
                </a:r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fr-FR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Groupe 197"/>
          <p:cNvGrpSpPr/>
          <p:nvPr/>
        </p:nvGrpSpPr>
        <p:grpSpPr>
          <a:xfrm>
            <a:off x="5169856" y="3673611"/>
            <a:ext cx="3116792" cy="2253330"/>
            <a:chOff x="5747798" y="3673611"/>
            <a:chExt cx="3116792" cy="2253330"/>
          </a:xfrm>
        </p:grpSpPr>
        <p:grpSp>
          <p:nvGrpSpPr>
            <p:cNvPr id="14" name="Groupe 183"/>
            <p:cNvGrpSpPr/>
            <p:nvPr/>
          </p:nvGrpSpPr>
          <p:grpSpPr>
            <a:xfrm>
              <a:off x="5747798" y="3673611"/>
              <a:ext cx="2532019" cy="2253330"/>
              <a:chOff x="5747798" y="3673611"/>
              <a:chExt cx="2532019" cy="2253330"/>
            </a:xfrm>
          </p:grpSpPr>
          <p:grpSp>
            <p:nvGrpSpPr>
              <p:cNvPr id="15" name="Groupe 70"/>
              <p:cNvGrpSpPr/>
              <p:nvPr/>
            </p:nvGrpSpPr>
            <p:grpSpPr>
              <a:xfrm>
                <a:off x="6674573" y="4366477"/>
                <a:ext cx="723133" cy="779862"/>
                <a:chOff x="1253083" y="3946259"/>
                <a:chExt cx="723133" cy="77986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 rot="2700000">
                  <a:off x="1320365" y="4167833"/>
                  <a:ext cx="511197" cy="4913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56" name="Connecteur droit 55"/>
                <p:cNvCxnSpPr/>
                <p:nvPr/>
              </p:nvCxnSpPr>
              <p:spPr>
                <a:xfrm rot="3960000">
                  <a:off x="1272298" y="4285999"/>
                  <a:ext cx="612000" cy="2682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 rot="18300000" flipH="1">
                  <a:off x="1551097" y="4004476"/>
                  <a:ext cx="11643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 rot="17520000" flipH="1">
                  <a:off x="1901895" y="4363900"/>
                  <a:ext cx="11643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 rot="18300000" flipH="1">
                  <a:off x="1200321" y="4335154"/>
                  <a:ext cx="11643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 rot="-360000">
                  <a:off x="1652216" y="3953138"/>
                  <a:ext cx="324000" cy="3919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 rot="5040000">
                  <a:off x="1287056" y="3933018"/>
                  <a:ext cx="324000" cy="39194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69"/>
                <p:cNvCxnSpPr/>
                <p:nvPr/>
              </p:nvCxnSpPr>
              <p:spPr>
                <a:xfrm rot="9360000">
                  <a:off x="1269430" y="4274505"/>
                  <a:ext cx="612000" cy="2682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Connecteur droit avec flèche 95"/>
              <p:cNvCxnSpPr/>
              <p:nvPr/>
            </p:nvCxnSpPr>
            <p:spPr>
              <a:xfrm rot="21540000" flipV="1">
                <a:off x="7162303" y="3792481"/>
                <a:ext cx="302680" cy="6681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e 96"/>
              <p:cNvGrpSpPr/>
              <p:nvPr/>
            </p:nvGrpSpPr>
            <p:grpSpPr>
              <a:xfrm rot="21420000">
                <a:off x="6566451" y="4812502"/>
                <a:ext cx="389950" cy="1114439"/>
                <a:chOff x="3323705" y="4192579"/>
                <a:chExt cx="389950" cy="1114439"/>
              </a:xfrm>
            </p:grpSpPr>
            <p:cxnSp>
              <p:nvCxnSpPr>
                <p:cNvPr id="98" name="Connecteur droit avec flèche 97"/>
                <p:cNvCxnSpPr/>
                <p:nvPr/>
              </p:nvCxnSpPr>
              <p:spPr>
                <a:xfrm rot="-1560000" flipV="1">
                  <a:off x="3510940" y="4568689"/>
                  <a:ext cx="144000" cy="1043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Connecteur droit 98"/>
                <p:cNvCxnSpPr/>
                <p:nvPr/>
              </p:nvCxnSpPr>
              <p:spPr>
                <a:xfrm rot="420000" flipH="1">
                  <a:off x="3323705" y="4192579"/>
                  <a:ext cx="389950" cy="11144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e 100"/>
              <p:cNvGrpSpPr/>
              <p:nvPr/>
            </p:nvGrpSpPr>
            <p:grpSpPr>
              <a:xfrm>
                <a:off x="6327256" y="5200806"/>
                <a:ext cx="701393" cy="701393"/>
                <a:chOff x="3677580" y="4688570"/>
                <a:chExt cx="701393" cy="701393"/>
              </a:xfrm>
            </p:grpSpPr>
            <p:cxnSp>
              <p:nvCxnSpPr>
                <p:cNvPr id="102" name="Connecteur droit avec flèche 101"/>
                <p:cNvCxnSpPr/>
                <p:nvPr/>
              </p:nvCxnSpPr>
              <p:spPr>
                <a:xfrm flipV="1">
                  <a:off x="3677580" y="4994691"/>
                  <a:ext cx="701393" cy="2587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ash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onnecteur droit avec flèche 102"/>
                <p:cNvCxnSpPr/>
                <p:nvPr/>
              </p:nvCxnSpPr>
              <p:spPr>
                <a:xfrm rot="16200000" flipV="1">
                  <a:off x="3691964" y="5026327"/>
                  <a:ext cx="701393" cy="2587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prstDash val="sysDash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Connecteur droit avec flèche 105"/>
              <p:cNvCxnSpPr/>
              <p:nvPr/>
            </p:nvCxnSpPr>
            <p:spPr>
              <a:xfrm rot="13500000" flipV="1">
                <a:off x="7004862" y="4084836"/>
                <a:ext cx="701393" cy="2587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avec flèche 107"/>
              <p:cNvCxnSpPr/>
              <p:nvPr/>
            </p:nvCxnSpPr>
            <p:spPr>
              <a:xfrm rot="18900000" flipV="1">
                <a:off x="6331129" y="4432061"/>
                <a:ext cx="701393" cy="2587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avec flèche 109"/>
              <p:cNvCxnSpPr/>
              <p:nvPr/>
            </p:nvCxnSpPr>
            <p:spPr>
              <a:xfrm rot="2700000" flipH="1">
                <a:off x="6193351" y="4325022"/>
                <a:ext cx="758558" cy="3536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Flèche en arc 111"/>
              <p:cNvSpPr/>
              <p:nvPr/>
            </p:nvSpPr>
            <p:spPr>
              <a:xfrm rot="7740000">
                <a:off x="7416891" y="4633957"/>
                <a:ext cx="509911" cy="415386"/>
              </a:xfrm>
              <a:prstGeom prst="circularArrow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Espace réservé du texte 6"/>
              <p:cNvSpPr txBox="1">
                <a:spLocks/>
              </p:cNvSpPr>
              <p:nvPr/>
            </p:nvSpPr>
            <p:spPr>
              <a:xfrm flipH="1">
                <a:off x="7292579" y="4668177"/>
                <a:ext cx="648000" cy="3960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kumimoji="0" lang="fr-FR" sz="140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Times New Roman" pitchFamily="18" charset="0"/>
                  </a:rPr>
                  <a:t>p </a:t>
                </a:r>
                <a:r>
                  <a:rPr kumimoji="0" lang="fr-FR" sz="140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/4</a:t>
                </a:r>
              </a:p>
            </p:txBody>
          </p:sp>
          <p:sp>
            <p:nvSpPr>
              <p:cNvPr id="182" name="ZoneTexte 181"/>
              <p:cNvSpPr txBox="1"/>
              <p:nvPr/>
            </p:nvSpPr>
            <p:spPr>
              <a:xfrm>
                <a:off x="7631817" y="3673611"/>
                <a:ext cx="648000" cy="52322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Voie 1</a:t>
                </a:r>
              </a:p>
              <a:p>
                <a:pPr algn="ctr"/>
                <a:r>
                  <a:rPr lang="fr-FR" sz="1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50%</a:t>
                </a:r>
                <a:endParaRPr lang="fr-FR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" name="ZoneTexte 182"/>
              <p:cNvSpPr txBox="1"/>
              <p:nvPr/>
            </p:nvSpPr>
            <p:spPr>
              <a:xfrm>
                <a:off x="5747798" y="4258910"/>
                <a:ext cx="648000" cy="52322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latin typeface="Times New Roman" pitchFamily="18" charset="0"/>
                    <a:cs typeface="Times New Roman" pitchFamily="18" charset="0"/>
                  </a:rPr>
                  <a:t>Voie 2</a:t>
                </a:r>
              </a:p>
              <a:p>
                <a:pPr algn="ctr"/>
                <a:r>
                  <a:rPr lang="fr-FR" sz="1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50%</a:t>
                </a:r>
                <a:endParaRPr lang="fr-FR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6" name="ZoneTexte 195"/>
            <p:cNvSpPr txBox="1"/>
            <p:nvPr/>
          </p:nvSpPr>
          <p:spPr>
            <a:xfrm>
              <a:off x="7166324" y="5490583"/>
              <a:ext cx="1260000" cy="324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Alice</a:t>
              </a:r>
              <a:r>
                <a:rPr lang="fr-FR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mode </a:t>
              </a:r>
              <a:r>
                <a:rPr lang="fr-FR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7640590" y="4315624"/>
              <a:ext cx="1224000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Bob: </a:t>
              </a:r>
              <a:r>
                <a:rPr lang="fr-FR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mode</a:t>
              </a:r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400" dirty="0" smtClean="0">
                  <a:solidFill>
                    <a:srgbClr val="FF0000"/>
                  </a:solidFill>
                  <a:cs typeface="Times New Roman" pitchFamily="18" charset="0"/>
                </a:rPr>
                <a:t>X</a:t>
              </a:r>
              <a:endPara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3" name="Connecteur droit avec flèche 72"/>
          <p:cNvCxnSpPr/>
          <p:nvPr/>
        </p:nvCxnSpPr>
        <p:spPr>
          <a:xfrm rot="21540000" flipV="1">
            <a:off x="2383396" y="1539366"/>
            <a:ext cx="302680" cy="6681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8180000" flipH="1">
            <a:off x="2480815" y="2263275"/>
            <a:ext cx="116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2029684" y="2221428"/>
            <a:ext cx="5418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e 146"/>
          <p:cNvGrpSpPr/>
          <p:nvPr/>
        </p:nvGrpSpPr>
        <p:grpSpPr>
          <a:xfrm>
            <a:off x="1529102" y="1482969"/>
            <a:ext cx="2086661" cy="1890767"/>
            <a:chOff x="1529102" y="1482969"/>
            <a:chExt cx="2086661" cy="1890767"/>
          </a:xfrm>
        </p:grpSpPr>
        <p:sp>
          <p:nvSpPr>
            <p:cNvPr id="164" name="ZoneTexte 163"/>
            <p:cNvSpPr txBox="1"/>
            <p:nvPr/>
          </p:nvSpPr>
          <p:spPr>
            <a:xfrm>
              <a:off x="2967763" y="1482969"/>
              <a:ext cx="6480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Voie 1</a:t>
              </a:r>
            </a:p>
            <a:p>
              <a:pPr algn="ctr"/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4" name="Connecteur droit avec flèche 133"/>
            <p:cNvCxnSpPr/>
            <p:nvPr/>
          </p:nvCxnSpPr>
          <p:spPr>
            <a:xfrm rot="60000" flipV="1">
              <a:off x="1529102" y="3347857"/>
              <a:ext cx="701393" cy="2587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avec flèche 145"/>
            <p:cNvCxnSpPr/>
            <p:nvPr/>
          </p:nvCxnSpPr>
          <p:spPr>
            <a:xfrm rot="60000" flipV="1">
              <a:off x="2171915" y="1859827"/>
              <a:ext cx="701393" cy="2587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necteur droit 43"/>
          <p:cNvCxnSpPr/>
          <p:nvPr/>
        </p:nvCxnSpPr>
        <p:spPr>
          <a:xfrm rot="18300000" flipH="1">
            <a:off x="1938928" y="2257839"/>
            <a:ext cx="116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rot="120000" flipH="1">
            <a:off x="1076516" y="2553163"/>
            <a:ext cx="900000" cy="353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e 131"/>
          <p:cNvGrpSpPr/>
          <p:nvPr/>
        </p:nvGrpSpPr>
        <p:grpSpPr>
          <a:xfrm>
            <a:off x="874622" y="1875744"/>
            <a:ext cx="1013164" cy="1859531"/>
            <a:chOff x="883954" y="1938193"/>
            <a:chExt cx="1013164" cy="1859531"/>
          </a:xfrm>
        </p:grpSpPr>
        <p:sp>
          <p:nvSpPr>
            <p:cNvPr id="163" name="ZoneTexte 162"/>
            <p:cNvSpPr txBox="1"/>
            <p:nvPr/>
          </p:nvSpPr>
          <p:spPr>
            <a:xfrm>
              <a:off x="883954" y="1938193"/>
              <a:ext cx="6480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Voie 2</a:t>
              </a:r>
            </a:p>
            <a:p>
              <a:pPr algn="ctr"/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5" name="Connecteur droit avec flèche 134"/>
            <p:cNvCxnSpPr/>
            <p:nvPr/>
          </p:nvCxnSpPr>
          <p:spPr>
            <a:xfrm rot="5460000" flipV="1">
              <a:off x="1533482" y="3434088"/>
              <a:ext cx="701393" cy="2587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avec flèche 157"/>
            <p:cNvCxnSpPr/>
            <p:nvPr/>
          </p:nvCxnSpPr>
          <p:spPr>
            <a:xfrm rot="5460000" flipV="1">
              <a:off x="1342280" y="2587030"/>
              <a:ext cx="701393" cy="2587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199"/>
          <p:cNvGrpSpPr/>
          <p:nvPr/>
        </p:nvGrpSpPr>
        <p:grpSpPr>
          <a:xfrm>
            <a:off x="2625176" y="2609495"/>
            <a:ext cx="1260000" cy="947179"/>
            <a:chOff x="3768176" y="2609495"/>
            <a:chExt cx="1260000" cy="947179"/>
          </a:xfrm>
        </p:grpSpPr>
        <p:sp>
          <p:nvSpPr>
            <p:cNvPr id="198" name="ZoneTexte 197"/>
            <p:cNvSpPr txBox="1"/>
            <p:nvPr/>
          </p:nvSpPr>
          <p:spPr>
            <a:xfrm>
              <a:off x="3769702" y="2609495"/>
              <a:ext cx="1224000" cy="33855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Bob</a:t>
              </a:r>
              <a:r>
                <a:rPr lang="fr-FR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mode </a:t>
              </a:r>
              <a:r>
                <a:rPr lang="fr-FR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" name="ZoneTexte 198"/>
            <p:cNvSpPr txBox="1"/>
            <p:nvPr/>
          </p:nvSpPr>
          <p:spPr>
            <a:xfrm>
              <a:off x="3768176" y="3196674"/>
              <a:ext cx="1260000" cy="3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Alice: </a:t>
              </a:r>
              <a:r>
                <a:rPr lang="fr-FR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mode </a:t>
              </a:r>
              <a:r>
                <a:rPr lang="fr-FR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2005232" y="3880878"/>
            <a:ext cx="1538419" cy="1967934"/>
            <a:chOff x="-33622" y="3822251"/>
            <a:chExt cx="1538419" cy="1967934"/>
          </a:xfrm>
        </p:grpSpPr>
        <p:cxnSp>
          <p:nvCxnSpPr>
            <p:cNvPr id="162" name="Connecteur droit avec flèche 161"/>
            <p:cNvCxnSpPr/>
            <p:nvPr/>
          </p:nvCxnSpPr>
          <p:spPr>
            <a:xfrm rot="2700000" flipV="1">
              <a:off x="-371379" y="5426549"/>
              <a:ext cx="701393" cy="2587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avec flèche 166"/>
            <p:cNvCxnSpPr/>
            <p:nvPr/>
          </p:nvCxnSpPr>
          <p:spPr>
            <a:xfrm rot="2700000" flipV="1">
              <a:off x="188150" y="4209195"/>
              <a:ext cx="701393" cy="2587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ZoneTexte 206"/>
            <p:cNvSpPr txBox="1"/>
            <p:nvPr/>
          </p:nvSpPr>
          <p:spPr>
            <a:xfrm>
              <a:off x="856797" y="3822251"/>
              <a:ext cx="6480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Voie 1</a:t>
              </a:r>
            </a:p>
            <a:p>
              <a:pPr algn="ctr"/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923491" y="4187652"/>
            <a:ext cx="1416272" cy="1361384"/>
            <a:chOff x="-190953" y="2907233"/>
            <a:chExt cx="1416272" cy="1361384"/>
          </a:xfrm>
        </p:grpSpPr>
        <p:cxnSp>
          <p:nvCxnSpPr>
            <p:cNvPr id="169" name="Connecteur droit avec flèche 168"/>
            <p:cNvCxnSpPr/>
            <p:nvPr/>
          </p:nvCxnSpPr>
          <p:spPr>
            <a:xfrm rot="18900000" flipV="1">
              <a:off x="523926" y="4242738"/>
              <a:ext cx="701393" cy="2587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avec flèche 170"/>
            <p:cNvCxnSpPr/>
            <p:nvPr/>
          </p:nvCxnSpPr>
          <p:spPr>
            <a:xfrm rot="18900000" flipV="1">
              <a:off x="523926" y="3103911"/>
              <a:ext cx="701393" cy="25879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ZoneTexte 207"/>
            <p:cNvSpPr txBox="1"/>
            <p:nvPr/>
          </p:nvSpPr>
          <p:spPr>
            <a:xfrm>
              <a:off x="-190953" y="2907233"/>
              <a:ext cx="64800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Voie 2</a:t>
              </a:r>
            </a:p>
            <a:p>
              <a:pPr algn="ctr"/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100%</a:t>
              </a:r>
              <a:endParaRPr lang="fr-F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1678916" y="3767739"/>
            <a:ext cx="1910438" cy="2134460"/>
            <a:chOff x="1678916" y="3767739"/>
            <a:chExt cx="1910438" cy="2134460"/>
          </a:xfrm>
        </p:grpSpPr>
        <p:sp>
          <p:nvSpPr>
            <p:cNvPr id="177" name="Rectangle 176"/>
            <p:cNvSpPr/>
            <p:nvPr/>
          </p:nvSpPr>
          <p:spPr>
            <a:xfrm rot="18900000">
              <a:off x="1925797" y="4252329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176"/>
            <p:cNvGrpSpPr/>
            <p:nvPr/>
          </p:nvGrpSpPr>
          <p:grpSpPr>
            <a:xfrm>
              <a:off x="2525531" y="4117622"/>
              <a:ext cx="101924" cy="113558"/>
              <a:chOff x="2508857" y="3999669"/>
              <a:chExt cx="101924" cy="113558"/>
            </a:xfrm>
          </p:grpSpPr>
          <p:cxnSp>
            <p:nvCxnSpPr>
              <p:cNvPr id="185" name="Connecteur droit 184"/>
              <p:cNvCxnSpPr/>
              <p:nvPr/>
            </p:nvCxnSpPr>
            <p:spPr>
              <a:xfrm rot="1320000" flipV="1">
                <a:off x="2508857" y="3999669"/>
                <a:ext cx="0" cy="1135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necteur droit 190"/>
              <p:cNvCxnSpPr/>
              <p:nvPr/>
            </p:nvCxnSpPr>
            <p:spPr>
              <a:xfrm rot="18720000" flipV="1">
                <a:off x="2574781" y="4021119"/>
                <a:ext cx="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e 158"/>
            <p:cNvGrpSpPr/>
            <p:nvPr/>
          </p:nvGrpSpPr>
          <p:grpSpPr>
            <a:xfrm>
              <a:off x="1678916" y="5177032"/>
              <a:ext cx="720159" cy="720159"/>
              <a:chOff x="2423125" y="5067385"/>
              <a:chExt cx="720159" cy="720159"/>
            </a:xfrm>
          </p:grpSpPr>
          <p:cxnSp>
            <p:nvCxnSpPr>
              <p:cNvPr id="223" name="Connecteur droit 222"/>
              <p:cNvCxnSpPr/>
              <p:nvPr/>
            </p:nvCxnSpPr>
            <p:spPr>
              <a:xfrm flipV="1">
                <a:off x="2423125" y="5374263"/>
                <a:ext cx="720159" cy="431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necteur droit 223"/>
              <p:cNvCxnSpPr/>
              <p:nvPr/>
            </p:nvCxnSpPr>
            <p:spPr>
              <a:xfrm rot="16200000" flipV="1">
                <a:off x="2428883" y="5405899"/>
                <a:ext cx="720159" cy="4313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e 70"/>
            <p:cNvGrpSpPr/>
            <p:nvPr/>
          </p:nvGrpSpPr>
          <p:grpSpPr>
            <a:xfrm>
              <a:off x="2019540" y="4341735"/>
              <a:ext cx="723133" cy="779862"/>
              <a:chOff x="1253083" y="3946259"/>
              <a:chExt cx="723133" cy="779862"/>
            </a:xfrm>
          </p:grpSpPr>
          <p:sp>
            <p:nvSpPr>
              <p:cNvPr id="215" name="Rectangle 214"/>
              <p:cNvSpPr/>
              <p:nvPr/>
            </p:nvSpPr>
            <p:spPr>
              <a:xfrm rot="2700000">
                <a:off x="1320365" y="4167833"/>
                <a:ext cx="511197" cy="491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16" name="Connecteur droit 215"/>
              <p:cNvCxnSpPr/>
              <p:nvPr/>
            </p:nvCxnSpPr>
            <p:spPr>
              <a:xfrm rot="3960000">
                <a:off x="1272298" y="4285999"/>
                <a:ext cx="612000" cy="2682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Connecteur droit 216"/>
              <p:cNvCxnSpPr/>
              <p:nvPr/>
            </p:nvCxnSpPr>
            <p:spPr>
              <a:xfrm rot="18300000" flipH="1">
                <a:off x="1551097" y="4004476"/>
                <a:ext cx="1164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Connecteur droit 217"/>
              <p:cNvCxnSpPr/>
              <p:nvPr/>
            </p:nvCxnSpPr>
            <p:spPr>
              <a:xfrm rot="17520000" flipH="1">
                <a:off x="1901895" y="4363900"/>
                <a:ext cx="1164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Connecteur droit 218"/>
              <p:cNvCxnSpPr/>
              <p:nvPr/>
            </p:nvCxnSpPr>
            <p:spPr>
              <a:xfrm rot="18300000" flipH="1">
                <a:off x="1200321" y="4335154"/>
                <a:ext cx="1164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Connecteur droit 219"/>
              <p:cNvCxnSpPr/>
              <p:nvPr/>
            </p:nvCxnSpPr>
            <p:spPr>
              <a:xfrm rot="-360000">
                <a:off x="1652216" y="3953138"/>
                <a:ext cx="324000" cy="3919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Connecteur droit 220"/>
              <p:cNvCxnSpPr/>
              <p:nvPr/>
            </p:nvCxnSpPr>
            <p:spPr>
              <a:xfrm rot="5040000">
                <a:off x="1287056" y="3933018"/>
                <a:ext cx="324000" cy="3919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necteur droit 221"/>
              <p:cNvCxnSpPr/>
              <p:nvPr/>
            </p:nvCxnSpPr>
            <p:spPr>
              <a:xfrm rot="9360000">
                <a:off x="1269430" y="4274505"/>
                <a:ext cx="612000" cy="2682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4" name="Connecteur droit avec flèche 203"/>
            <p:cNvCxnSpPr/>
            <p:nvPr/>
          </p:nvCxnSpPr>
          <p:spPr>
            <a:xfrm rot="21540000" flipV="1">
              <a:off x="2507270" y="3767739"/>
              <a:ext cx="302680" cy="6681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e 96"/>
            <p:cNvGrpSpPr/>
            <p:nvPr/>
          </p:nvGrpSpPr>
          <p:grpSpPr>
            <a:xfrm rot="21420000">
              <a:off x="1911418" y="4787760"/>
              <a:ext cx="389950" cy="1114439"/>
              <a:chOff x="3323705" y="4192579"/>
              <a:chExt cx="389950" cy="1114439"/>
            </a:xfrm>
          </p:grpSpPr>
          <p:cxnSp>
            <p:nvCxnSpPr>
              <p:cNvPr id="213" name="Connecteur droit avec flèche 212"/>
              <p:cNvCxnSpPr/>
              <p:nvPr/>
            </p:nvCxnSpPr>
            <p:spPr>
              <a:xfrm rot="-1560000" flipV="1">
                <a:off x="3510940" y="4568689"/>
                <a:ext cx="144000" cy="1043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Connecteur droit 213"/>
              <p:cNvCxnSpPr/>
              <p:nvPr/>
            </p:nvCxnSpPr>
            <p:spPr>
              <a:xfrm rot="420000" flipH="1">
                <a:off x="3323705" y="4192579"/>
                <a:ext cx="389950" cy="1114439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Connecteur droit avec flèche 205"/>
            <p:cNvCxnSpPr/>
            <p:nvPr/>
          </p:nvCxnSpPr>
          <p:spPr>
            <a:xfrm rot="2700000" flipH="1">
              <a:off x="1538318" y="4300280"/>
              <a:ext cx="758558" cy="353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Espace réservé du texte 6"/>
            <p:cNvSpPr txBox="1">
              <a:spLocks/>
            </p:cNvSpPr>
            <p:nvPr/>
          </p:nvSpPr>
          <p:spPr>
            <a:xfrm flipH="1">
              <a:off x="3085354" y="4899079"/>
              <a:ext cx="504000" cy="288000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marL="342900" lvl="0" indent="-342900" algn="ctr">
                <a:spcBef>
                  <a:spcPct val="20000"/>
                </a:spcBef>
                <a:defRPr/>
              </a:pP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Times New Roman" pitchFamily="18" charset="0"/>
                </a:rPr>
                <a:t>p </a:t>
              </a:r>
              <a:r>
                <a:rPr kumimoji="0" lang="fr-FR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/4</a:t>
              </a:r>
            </a:p>
          </p:txBody>
        </p:sp>
        <p:sp>
          <p:nvSpPr>
            <p:cNvPr id="212" name="Flèche en arc 211"/>
            <p:cNvSpPr/>
            <p:nvPr/>
          </p:nvSpPr>
          <p:spPr>
            <a:xfrm rot="13140000">
              <a:off x="3009039" y="4880683"/>
              <a:ext cx="509911" cy="415386"/>
            </a:xfrm>
            <a:prstGeom prst="circularArrow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e 226"/>
          <p:cNvGrpSpPr/>
          <p:nvPr/>
        </p:nvGrpSpPr>
        <p:grpSpPr>
          <a:xfrm>
            <a:off x="3220901" y="4476713"/>
            <a:ext cx="1232394" cy="1269353"/>
            <a:chOff x="3888422" y="4457663"/>
            <a:chExt cx="1232394" cy="1269353"/>
          </a:xfrm>
        </p:grpSpPr>
        <p:sp>
          <p:nvSpPr>
            <p:cNvPr id="225" name="ZoneTexte 224"/>
            <p:cNvSpPr txBox="1"/>
            <p:nvPr/>
          </p:nvSpPr>
          <p:spPr>
            <a:xfrm>
              <a:off x="3888422" y="4457663"/>
              <a:ext cx="1224000" cy="33855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Bob</a:t>
              </a:r>
              <a:r>
                <a:rPr lang="fr-FR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mode </a:t>
              </a:r>
              <a:r>
                <a:rPr lang="fr-FR" sz="1600" dirty="0" smtClean="0">
                  <a:solidFill>
                    <a:srgbClr val="FF0000"/>
                  </a:solidFill>
                  <a:cs typeface="Times New Roman" pitchFamily="18" charset="0"/>
                </a:rPr>
                <a:t>X</a:t>
              </a:r>
              <a:endPara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ZoneTexte 225"/>
            <p:cNvSpPr txBox="1"/>
            <p:nvPr/>
          </p:nvSpPr>
          <p:spPr>
            <a:xfrm>
              <a:off x="3896816" y="5419239"/>
              <a:ext cx="1224000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Alice: </a:t>
              </a:r>
              <a:r>
                <a:rPr lang="fr-FR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mode</a:t>
              </a:r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400" dirty="0" smtClean="0">
                  <a:solidFill>
                    <a:srgbClr val="FF0000"/>
                  </a:solidFill>
                  <a:cs typeface="Times New Roman" pitchFamily="18" charset="0"/>
                </a:rPr>
                <a:t>X</a:t>
              </a:r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55" grpId="0" animBg="1"/>
      <p:bldP spid="173" grpId="0" animBg="1"/>
      <p:bldP spid="1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432000" y="419099"/>
            <a:ext cx="8280000" cy="5976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Alice envoie un photon polarisé à Bob lequel ignorant le choix d’Alice 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choisit au hasard</a:t>
            </a: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un mode de réception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4" name="Picture 2" descr="D:\backup\Autre utilisateur\Intrication\articles Intrication crypto\bb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1437692"/>
            <a:ext cx="6696075" cy="4776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grpSp>
        <p:nvGrpSpPr>
          <p:cNvPr id="2" name="Groupe 6"/>
          <p:cNvGrpSpPr/>
          <p:nvPr/>
        </p:nvGrpSpPr>
        <p:grpSpPr>
          <a:xfrm>
            <a:off x="4153333" y="2320859"/>
            <a:ext cx="433649" cy="600075"/>
            <a:chOff x="3990975" y="2362200"/>
            <a:chExt cx="432000" cy="600075"/>
          </a:xfrm>
        </p:grpSpPr>
        <p:sp>
          <p:nvSpPr>
            <p:cNvPr id="84" name="ZoneTexte 7"/>
            <p:cNvSpPr txBox="1"/>
            <p:nvPr/>
          </p:nvSpPr>
          <p:spPr>
            <a:xfrm>
              <a:off x="3990975" y="2362200"/>
              <a:ext cx="4320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Symbol" pitchFamily="18" charset="2"/>
                  <a:cs typeface="Times New Roman" pitchFamily="18" charset="0"/>
                </a:rPr>
                <a:t>p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/4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Connecteur droit avec flèche 8"/>
            <p:cNvCxnSpPr/>
            <p:nvPr/>
          </p:nvCxnSpPr>
          <p:spPr>
            <a:xfrm>
              <a:off x="4214400" y="2686050"/>
              <a:ext cx="0" cy="2762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9"/>
          <p:cNvGrpSpPr/>
          <p:nvPr/>
        </p:nvGrpSpPr>
        <p:grpSpPr>
          <a:xfrm>
            <a:off x="3685154" y="3073334"/>
            <a:ext cx="542061" cy="600225"/>
            <a:chOff x="3829050" y="3190875"/>
            <a:chExt cx="540000" cy="600225"/>
          </a:xfrm>
        </p:grpSpPr>
        <p:sp>
          <p:nvSpPr>
            <p:cNvPr id="82" name="ZoneTexte 81"/>
            <p:cNvSpPr txBox="1"/>
            <p:nvPr/>
          </p:nvSpPr>
          <p:spPr>
            <a:xfrm>
              <a:off x="3829050" y="3467100"/>
              <a:ext cx="540000" cy="324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latin typeface="Symbol" pitchFamily="18" charset="2"/>
                  <a:cs typeface="Times New Roman" pitchFamily="18" charset="0"/>
                </a:rPr>
                <a:t>-p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/4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Connecteur droit avec flèche 82"/>
            <p:cNvCxnSpPr/>
            <p:nvPr/>
          </p:nvCxnSpPr>
          <p:spPr>
            <a:xfrm flipV="1">
              <a:off x="4100100" y="3190875"/>
              <a:ext cx="0" cy="2762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12"/>
          <p:cNvGrpSpPr/>
          <p:nvPr/>
        </p:nvGrpSpPr>
        <p:grpSpPr>
          <a:xfrm>
            <a:off x="4451229" y="3073334"/>
            <a:ext cx="433649" cy="584002"/>
            <a:chOff x="3876675" y="3190875"/>
            <a:chExt cx="432000" cy="584002"/>
          </a:xfrm>
        </p:grpSpPr>
        <p:sp>
          <p:nvSpPr>
            <p:cNvPr id="80" name="ZoneTexte 79"/>
            <p:cNvSpPr txBox="1"/>
            <p:nvPr/>
          </p:nvSpPr>
          <p:spPr>
            <a:xfrm>
              <a:off x="3876675" y="3467100"/>
              <a:ext cx="4320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Symbol" pitchFamily="18" charset="2"/>
                  <a:cs typeface="Times New Roman" pitchFamily="18" charset="0"/>
                </a:rPr>
                <a:t>p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/2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 flipV="1">
              <a:off x="4100100" y="3190875"/>
              <a:ext cx="0" cy="2762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15"/>
          <p:cNvGrpSpPr/>
          <p:nvPr/>
        </p:nvGrpSpPr>
        <p:grpSpPr>
          <a:xfrm>
            <a:off x="5005569" y="2311334"/>
            <a:ext cx="433649" cy="600075"/>
            <a:chOff x="3990975" y="2362200"/>
            <a:chExt cx="432000" cy="600075"/>
          </a:xfrm>
        </p:grpSpPr>
        <p:sp>
          <p:nvSpPr>
            <p:cNvPr id="78" name="ZoneTexte 77"/>
            <p:cNvSpPr txBox="1"/>
            <p:nvPr/>
          </p:nvSpPr>
          <p:spPr>
            <a:xfrm>
              <a:off x="3990975" y="2362200"/>
              <a:ext cx="4320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Symbol" pitchFamily="18" charset="2"/>
                  <a:cs typeface="Times New Roman" pitchFamily="18" charset="0"/>
                </a:rPr>
                <a:t>0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>
              <a:off x="4214400" y="2686050"/>
              <a:ext cx="0" cy="2762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18"/>
          <p:cNvGrpSpPr/>
          <p:nvPr/>
        </p:nvGrpSpPr>
        <p:grpSpPr>
          <a:xfrm>
            <a:off x="5415542" y="3054284"/>
            <a:ext cx="433649" cy="584002"/>
            <a:chOff x="3876675" y="3190875"/>
            <a:chExt cx="432000" cy="584002"/>
          </a:xfrm>
        </p:grpSpPr>
        <p:sp>
          <p:nvSpPr>
            <p:cNvPr id="76" name="ZoneTexte 75"/>
            <p:cNvSpPr txBox="1"/>
            <p:nvPr/>
          </p:nvSpPr>
          <p:spPr>
            <a:xfrm>
              <a:off x="3876675" y="3467100"/>
              <a:ext cx="4320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Symbol" pitchFamily="18" charset="2"/>
                  <a:cs typeface="Times New Roman" pitchFamily="18" charset="0"/>
                </a:rPr>
                <a:t>p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/4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Connecteur droit avec flèche 76"/>
            <p:cNvCxnSpPr/>
            <p:nvPr/>
          </p:nvCxnSpPr>
          <p:spPr>
            <a:xfrm flipV="1">
              <a:off x="4100100" y="3190875"/>
              <a:ext cx="0" cy="2762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895475" y="4219575"/>
            <a:ext cx="561975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466975" y="5191125"/>
            <a:ext cx="48960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476500" y="5600700"/>
            <a:ext cx="4896000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695450" y="5289793"/>
            <a:ext cx="762000" cy="86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732838" y="5353050"/>
            <a:ext cx="648000" cy="684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Canal public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e 29"/>
          <p:cNvGrpSpPr/>
          <p:nvPr/>
        </p:nvGrpSpPr>
        <p:grpSpPr>
          <a:xfrm>
            <a:off x="4124325" y="5895975"/>
            <a:ext cx="4307700" cy="370650"/>
            <a:chOff x="4124325" y="5895975"/>
            <a:chExt cx="4307700" cy="370650"/>
          </a:xfrm>
        </p:grpSpPr>
        <p:sp>
          <p:nvSpPr>
            <p:cNvPr id="31" name="Rectangle 30"/>
            <p:cNvSpPr/>
            <p:nvPr/>
          </p:nvSpPr>
          <p:spPr>
            <a:xfrm>
              <a:off x="4124325" y="5905500"/>
              <a:ext cx="3314700" cy="25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820025" y="5895975"/>
              <a:ext cx="612000" cy="370650"/>
            </a:xfrm>
            <a:prstGeom prst="wedgeRoundRectCallout">
              <a:avLst>
                <a:gd name="adj1" fmla="val -112179"/>
                <a:gd name="adj2" fmla="val -431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Clé</a:t>
              </a:r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124325" y="4152899"/>
            <a:ext cx="43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4552950" y="4152899"/>
            <a:ext cx="43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953000" y="4162424"/>
            <a:ext cx="43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5348867" y="4171949"/>
            <a:ext cx="828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134100" y="4152899"/>
            <a:ext cx="43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6553200" y="4152899"/>
            <a:ext cx="7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223963" y="1428167"/>
            <a:ext cx="2461191" cy="252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  <p:bldP spid="30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32000" y="274637"/>
            <a:ext cx="8280000" cy="6345237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Procédure de cryptage « Protocole BB84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(Bennett et Brassard)</a:t>
            </a:r>
            <a:r>
              <a:rPr kumimoji="0" lang="fr-FR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fr-FR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000" y="1533525"/>
            <a:ext cx="8280000" cy="720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1. Alice choisit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arbitrairement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un mode et envoie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un photon polarisé à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Bob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canal quantique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sz="2000" dirty="0" smtClean="0"/>
          </a:p>
          <a:p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432000" y="2373372"/>
            <a:ext cx="8280000" cy="504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Bob choisit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des deux modes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enregistre une direction de polarisation.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432000" y="3016658"/>
            <a:ext cx="8280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Alice et Bob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comparent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canal classique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modes qu’ils ont choisis et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éliminent les résultats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50 %)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qui correspondent à l’utilisation de modes différents. Seuls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bits 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correspondant aux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résultats retenus sont conservés.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32000" y="4471762"/>
            <a:ext cx="8280000" cy="18360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l’espionne, Eve, intercepte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un photon polarisé, 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elle détruit l’état initial de ce photon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pour ne pas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trahir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sa présence Eve renvoie un photon à Bob elle se trompera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fois sur 2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par rapport au choix d’Alice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 Alice et Bob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s’en apercevront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612475" y="327810"/>
            <a:ext cx="8316000" cy="6228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 quels moyens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dispose Alice 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pour envoyer des photons polarisés à Bob </a:t>
            </a: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(nature du canal quantique)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fr-FR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1950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  <p:grpSp>
        <p:nvGrpSpPr>
          <p:cNvPr id="5" name="Groupe 12"/>
          <p:cNvGrpSpPr/>
          <p:nvPr/>
        </p:nvGrpSpPr>
        <p:grpSpPr>
          <a:xfrm>
            <a:off x="711843" y="1480911"/>
            <a:ext cx="3744000" cy="4685994"/>
            <a:chOff x="711843" y="1480911"/>
            <a:chExt cx="3744000" cy="4685994"/>
          </a:xfrm>
        </p:grpSpPr>
        <p:sp>
          <p:nvSpPr>
            <p:cNvPr id="3" name="ZoneTexte 2"/>
            <p:cNvSpPr txBox="1"/>
            <p:nvPr/>
          </p:nvSpPr>
          <p:spPr>
            <a:xfrm>
              <a:off x="711843" y="1480911"/>
              <a:ext cx="3744000" cy="246221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200" b="1" i="1" dirty="0" smtClean="0">
                  <a:latin typeface="Times New Roman" pitchFamily="18" charset="0"/>
                  <a:cs typeface="Times New Roman" pitchFamily="18" charset="0"/>
                </a:rPr>
                <a:t>de fibres optique. </a:t>
              </a:r>
            </a:p>
            <a:p>
              <a:r>
                <a:rPr lang="fr-FR" sz="2200" i="1" dirty="0" smtClean="0">
                  <a:latin typeface="Times New Roman" pitchFamily="18" charset="0"/>
                  <a:cs typeface="Times New Roman" pitchFamily="18" charset="0"/>
                </a:rPr>
                <a:t>En pratique sur des distances qui ne dépassent pas 80 km (phénomène de décohérence), d’où </a:t>
              </a:r>
              <a:r>
                <a:rPr lang="fr-FR" sz="2200" b="1" i="1" u="sng" dirty="0" smtClean="0">
                  <a:latin typeface="Times New Roman" pitchFamily="18" charset="0"/>
                  <a:cs typeface="Times New Roman" pitchFamily="18" charset="0"/>
                </a:rPr>
                <a:t>la nécessité d’utiliser des répéteurs </a:t>
              </a:r>
              <a:r>
                <a:rPr lang="fr-FR" sz="2200" i="1" dirty="0" smtClean="0">
                  <a:latin typeface="Times New Roman" pitchFamily="18" charset="0"/>
                  <a:cs typeface="Times New Roman" pitchFamily="18" charset="0"/>
                </a:rPr>
                <a:t>pour les grandes distances.</a:t>
              </a:r>
              <a:endParaRPr lang="fr-FR" sz="2200" dirty="0"/>
            </a:p>
          </p:txBody>
        </p:sp>
        <p:pic>
          <p:nvPicPr>
            <p:cNvPr id="4" name="Picture 2" descr="D:\backup\Autre utilisateur\Intrication\figures et images\downloa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431" y="4244185"/>
              <a:ext cx="3421984" cy="1922720"/>
            </a:xfrm>
            <a:prstGeom prst="rect">
              <a:avLst/>
            </a:prstGeom>
            <a:noFill/>
          </p:spPr>
        </p:pic>
      </p:grpSp>
      <p:sp>
        <p:nvSpPr>
          <p:cNvPr id="9" name="Espace réservé du texte 4"/>
          <p:cNvSpPr txBox="1">
            <a:spLocks/>
          </p:cNvSpPr>
          <p:nvPr/>
        </p:nvSpPr>
        <p:spPr>
          <a:xfrm>
            <a:off x="4637720" y="4232605"/>
            <a:ext cx="4040188" cy="2314575"/>
          </a:xfrm>
          <a:prstGeom prst="rect">
            <a:avLst/>
          </a:prstGeom>
          <a:solidFill>
            <a:srgbClr val="FFFF00"/>
          </a:solidFill>
        </p:spPr>
        <p:txBody>
          <a:bodyPr lIns="0" anchor="ctr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La Recherche </a:t>
            </a: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mensuel 531</a:t>
            </a: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 janvier 2018 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« L'Internet quantique chinois combinera fibre optique et satellites »</a:t>
            </a:r>
            <a:b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Entretien avec </a:t>
            </a:r>
            <a:r>
              <a:rPr kumimoji="0" lang="fr-FR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Jian</a:t>
            </a:r>
            <a:r>
              <a:rPr kumimoji="0" lang="fr-FR" sz="2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-Wei Pan, </a:t>
            </a:r>
          </a:p>
          <a:p>
            <a:pPr marL="800100" lvl="1" indent="-342900" algn="ctr">
              <a:spcBef>
                <a:spcPct val="20000"/>
              </a:spcBef>
              <a:defRPr/>
            </a:pPr>
            <a: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université de sciences et technologie de Chine USTC, Hefei </a:t>
            </a:r>
            <a:br>
              <a:rPr kumimoji="0" lang="fr-FR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fr-FR" sz="29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e 11"/>
          <p:cNvGrpSpPr/>
          <p:nvPr/>
        </p:nvGrpSpPr>
        <p:grpSpPr>
          <a:xfrm>
            <a:off x="4637720" y="1515606"/>
            <a:ext cx="4204495" cy="2728579"/>
            <a:chOff x="298448" y="3582194"/>
            <a:chExt cx="4204495" cy="2728579"/>
          </a:xfrm>
        </p:grpSpPr>
        <p:pic>
          <p:nvPicPr>
            <p:cNvPr id="11" name="Picture 2" descr="D:\backup\Autre utilisateur\Intrication\figures et images\Chine-QKD_thum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448" y="3582194"/>
              <a:ext cx="4204495" cy="2403765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424655" y="5941441"/>
              <a:ext cx="407828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uantum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ey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istribution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32000" y="274638"/>
            <a:ext cx="8280000" cy="5314673"/>
            <a:chOff x="432000" y="274638"/>
            <a:chExt cx="8280000" cy="5314673"/>
          </a:xfrm>
        </p:grpSpPr>
        <p:sp>
          <p:nvSpPr>
            <p:cNvPr id="2" name="Titre 1"/>
            <p:cNvSpPr txBox="1">
              <a:spLocks/>
            </p:cNvSpPr>
            <p:nvPr/>
          </p:nvSpPr>
          <p:spPr>
            <a:xfrm>
              <a:off x="432000" y="274638"/>
              <a:ext cx="8280000" cy="1554162"/>
            </a:xfrm>
            <a:prstGeom prst="rect">
              <a:avLst/>
            </a:prstGeom>
            <a:solidFill>
              <a:srgbClr val="92D050"/>
            </a:solidFill>
          </p:spPr>
          <p:txBody>
            <a:bodyPr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fr-FR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(L’USINEDIGITALE, </a:t>
              </a:r>
              <a:r>
                <a:rPr lang="fr-FR" sz="2400" i="1" dirty="0" smtClean="0">
                  <a:latin typeface="Times New Roman" pitchFamily="18" charset="0"/>
                  <a:cs typeface="Times New Roman" pitchFamily="18" charset="0"/>
                </a:rPr>
                <a:t>publié le 13 décembre 2018</a:t>
              </a:r>
              <a:r>
                <a:rPr lang="fr-FR" sz="2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fr-F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L’IBM Q Hub place Montpellier sur la carte internationale du calcul quantique</a:t>
              </a:r>
              <a:r>
                <a:rPr kumimoji="0" lang="fr-F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/>
              </a:r>
              <a:br>
                <a:rPr kumimoji="0" lang="fr-F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</a:br>
              <a:endPara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3" name="Picture 2" descr="D:\backup\Autre utilisateur\Intrication\figures et images\ordi Q Montpelli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8150" y="2609850"/>
              <a:ext cx="4493613" cy="2979461"/>
            </a:xfrm>
            <a:prstGeom prst="rect">
              <a:avLst/>
            </a:prstGeom>
            <a:solidFill>
              <a:srgbClr val="92D050"/>
            </a:solidFill>
          </p:spPr>
        </p:pic>
      </p:grp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128275" y="3770550"/>
            <a:ext cx="3600000" cy="2448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305300" algn="l"/>
              </a:tabLst>
              <a:defRPr/>
            </a:pPr>
            <a:r>
              <a:rPr kumimoji="0" lang="fr-FR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"Cela nous aidera à monter une chaire, à faire venir des chercheurs internationaux, ….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305300" algn="l"/>
              </a:tabLst>
              <a:defRPr/>
            </a:pPr>
            <a:r>
              <a:rPr lang="fr-FR" sz="1900" i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kumimoji="0" lang="fr-FR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 accéder </a:t>
            </a:r>
            <a:r>
              <a:rPr kumimoji="0" lang="fr-FR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aux ordinateurs quantiques</a:t>
            </a:r>
            <a:r>
              <a:rPr kumimoji="0" lang="fr-FR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305300" algn="l"/>
              </a:tabLst>
              <a:defRPr/>
            </a:pPr>
            <a:r>
              <a:rPr kumimoji="0" lang="fr-FR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commente le président de l’université Philippe Augé. </a:t>
            </a:r>
            <a:endParaRPr kumimoji="0" lang="fr-FR" sz="1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128275" y="2133600"/>
            <a:ext cx="3600000" cy="1656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305300" algn="l"/>
              </a:tabLst>
              <a:defRPr/>
            </a:pPr>
            <a:r>
              <a:rPr kumimoji="0" lang="fr-FR" sz="1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Pour monter sa filière quantique, </a:t>
            </a:r>
            <a:r>
              <a:rPr kumimoji="0" lang="fr-FR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l’université de Montpellier est aidée par la région Occitanie, qui apporte un financement de 1,25 million d’euros sur trois ans. </a:t>
            </a:r>
            <a:endParaRPr kumimoji="0" lang="fr-FR" sz="1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4000" b="1" i="1" dirty="0" smtClean="0">
                <a:latin typeface="Times New Roman" pitchFamily="18" charset="0"/>
                <a:cs typeface="Times New Roman" pitchFamily="18" charset="0"/>
              </a:rPr>
              <a:t>Le satellite chinois Micius utilise une source de photons intriqués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06987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</a:p>
          <a:p>
            <a:pPr>
              <a:buNone/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800" dirty="0"/>
          </a:p>
        </p:txBody>
      </p:sp>
      <p:pic>
        <p:nvPicPr>
          <p:cNvPr id="1026" name="Picture 2" descr="D:\backup\Autre utilisateur\Intrication\figures et images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496" y="1785938"/>
            <a:ext cx="4455009" cy="277653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28000" y="4705350"/>
            <a:ext cx="7488000" cy="166199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La cryptographie quantique 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photons intriqués assure une sécurité maximum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par rapport à la cryptographie quantique utilisant un seul photon. </a:t>
            </a: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288000" y="1847621"/>
            <a:ext cx="8568000" cy="1815882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même extrêmement éloignés les uns des autres</a:t>
            </a:r>
            <a:r>
              <a:rPr lang="fr-FR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ils </a:t>
            </a:r>
            <a:r>
              <a:rPr lang="fr-FR" sz="2800" b="1" i="1" u="sng" dirty="0" smtClean="0">
                <a:latin typeface="Times New Roman" pitchFamily="18" charset="0"/>
                <a:cs typeface="Times New Roman" pitchFamily="18" charset="0"/>
              </a:rPr>
              <a:t>peuvent former un tout</a:t>
            </a:r>
            <a:r>
              <a:rPr lang="fr-FR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telle façon que si on </a:t>
            </a:r>
            <a:r>
              <a:rPr lang="fr-FR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«perturbe»</a:t>
            </a:r>
            <a:r>
              <a:rPr lang="fr-FR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l’un des objets, </a:t>
            </a:r>
          </a:p>
          <a:p>
            <a:pPr algn="ctr"/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l’autre est </a:t>
            </a:r>
            <a:r>
              <a:rPr lang="fr-FR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instantanément</a:t>
            </a:r>
            <a:r>
              <a:rPr lang="fr-FR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«perturbé»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" y="4760643"/>
            <a:ext cx="8077201" cy="158400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Attention,</a:t>
            </a:r>
          </a:p>
          <a:p>
            <a:pPr algn="ctr"/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le phénomène d’intrication ne permet pas de transmettre des informations. 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00238" y="3945206"/>
            <a:ext cx="5343525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d’où la notion de </a:t>
            </a:r>
            <a:r>
              <a:rPr lang="fr-FR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localité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288000" y="264259"/>
            <a:ext cx="8568000" cy="1631216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Définition de l’intrication</a:t>
            </a:r>
          </a:p>
          <a:p>
            <a:pPr algn="ctr"/>
            <a:endParaRPr lang="fr-FR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La physique quantique atteste qu’à </a:t>
            </a:r>
            <a:r>
              <a:rPr lang="fr-FR" sz="2800" b="1" i="1" u="sng" dirty="0" smtClean="0">
                <a:latin typeface="Times New Roman" pitchFamily="18" charset="0"/>
                <a:cs typeface="Times New Roman" pitchFamily="18" charset="0"/>
              </a:rPr>
              <a:t>l’échelle atomique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 objets » sont </a:t>
            </a:r>
            <a:r>
              <a:rPr lang="fr-FR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intriqués</a:t>
            </a:r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(par exemple deux photons) si: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00" y="333374"/>
            <a:ext cx="8604000" cy="6192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Le concept de « Qubit »</a:t>
            </a:r>
          </a:p>
          <a:p>
            <a:pPr algn="ctr">
              <a:buNone/>
            </a:pPr>
            <a:endParaRPr lang="fr-FR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2000" y="2981325"/>
            <a:ext cx="8460000" cy="1116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MONSIEUR JOURDAIN.—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Quoi, en cryptographie quantique, je manipule des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Qubits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MAÎTRE DE PHILOSOPHIE.—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Oui, Monsieur.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re 3"/>
          <p:cNvSpPr txBox="1">
            <a:spLocks/>
          </p:cNvSpPr>
          <p:nvPr/>
        </p:nvSpPr>
        <p:spPr>
          <a:xfrm>
            <a:off x="1530000" y="150812"/>
            <a:ext cx="6084000" cy="720000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 concept de Qubit est défini par:</a:t>
            </a:r>
            <a:endParaRPr kumimoji="0" lang="fr-FR" sz="8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Groupe 196"/>
          <p:cNvGrpSpPr/>
          <p:nvPr/>
        </p:nvGrpSpPr>
        <p:grpSpPr>
          <a:xfrm>
            <a:off x="1130574" y="3258203"/>
            <a:ext cx="2736000" cy="3002518"/>
            <a:chOff x="1130574" y="3486803"/>
            <a:chExt cx="2736000" cy="3002518"/>
          </a:xfrm>
        </p:grpSpPr>
        <p:grpSp>
          <p:nvGrpSpPr>
            <p:cNvPr id="3" name="Groupe 154"/>
            <p:cNvGrpSpPr/>
            <p:nvPr/>
          </p:nvGrpSpPr>
          <p:grpSpPr>
            <a:xfrm>
              <a:off x="1270509" y="3486803"/>
              <a:ext cx="2389436" cy="2583379"/>
              <a:chOff x="1037803" y="3559980"/>
              <a:chExt cx="2389436" cy="2583379"/>
            </a:xfrm>
          </p:grpSpPr>
          <p:grpSp>
            <p:nvGrpSpPr>
              <p:cNvPr id="4" name="Groupe 97"/>
              <p:cNvGrpSpPr/>
              <p:nvPr/>
            </p:nvGrpSpPr>
            <p:grpSpPr>
              <a:xfrm>
                <a:off x="1559312" y="3779579"/>
                <a:ext cx="1846684" cy="2302743"/>
                <a:chOff x="1559312" y="3779579"/>
                <a:chExt cx="1846684" cy="2302743"/>
              </a:xfrm>
            </p:grpSpPr>
            <p:cxnSp>
              <p:nvCxnSpPr>
                <p:cNvPr id="5" name="Connecteur droit avec flèche 4"/>
                <p:cNvCxnSpPr/>
                <p:nvPr/>
              </p:nvCxnSpPr>
              <p:spPr>
                <a:xfrm flipH="1">
                  <a:off x="1627127" y="4688249"/>
                  <a:ext cx="100811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Cube 5"/>
                <p:cNvSpPr/>
                <p:nvPr/>
              </p:nvSpPr>
              <p:spPr>
                <a:xfrm>
                  <a:off x="2300724" y="4400217"/>
                  <a:ext cx="576064" cy="576064"/>
                </a:xfrm>
                <a:prstGeom prst="cub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noFill/>
                  </a:endParaRPr>
                </a:p>
              </p:txBody>
            </p:sp>
            <p:cxnSp>
              <p:nvCxnSpPr>
                <p:cNvPr id="7" name="Connecteur droit 6"/>
                <p:cNvCxnSpPr/>
                <p:nvPr/>
              </p:nvCxnSpPr>
              <p:spPr>
                <a:xfrm>
                  <a:off x="2444740" y="4400217"/>
                  <a:ext cx="288032" cy="1440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cteur droit avec flèche 7"/>
                <p:cNvCxnSpPr/>
                <p:nvPr/>
              </p:nvCxnSpPr>
              <p:spPr>
                <a:xfrm rot="1980000" flipV="1">
                  <a:off x="2980422" y="3779579"/>
                  <a:ext cx="144000" cy="72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necteur droit 8"/>
                <p:cNvCxnSpPr/>
                <p:nvPr/>
              </p:nvCxnSpPr>
              <p:spPr>
                <a:xfrm flipH="1">
                  <a:off x="2300724" y="4760257"/>
                  <a:ext cx="216024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9"/>
                <p:cNvCxnSpPr/>
                <p:nvPr/>
              </p:nvCxnSpPr>
              <p:spPr>
                <a:xfrm flipH="1">
                  <a:off x="1907955" y="5048289"/>
                  <a:ext cx="392769" cy="5479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avec flèche 10"/>
                <p:cNvCxnSpPr/>
                <p:nvPr/>
              </p:nvCxnSpPr>
              <p:spPr>
                <a:xfrm rot="360000" flipV="1">
                  <a:off x="1559312" y="5755160"/>
                  <a:ext cx="215041" cy="32716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e 64"/>
                <p:cNvGrpSpPr/>
                <p:nvPr/>
              </p:nvGrpSpPr>
              <p:grpSpPr>
                <a:xfrm>
                  <a:off x="1949068" y="4256201"/>
                  <a:ext cx="1141" cy="872852"/>
                  <a:chOff x="2590428" y="2774454"/>
                  <a:chExt cx="1141" cy="872852"/>
                </a:xfrm>
              </p:grpSpPr>
              <p:cxnSp>
                <p:nvCxnSpPr>
                  <p:cNvPr id="31" name="Connecteur droit avec flèche 30"/>
                  <p:cNvCxnSpPr/>
                  <p:nvPr/>
                </p:nvCxnSpPr>
                <p:spPr>
                  <a:xfrm rot="5400000" flipH="1">
                    <a:off x="2374404" y="2990478"/>
                    <a:ext cx="4320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avec flèche 31"/>
                  <p:cNvCxnSpPr/>
                  <p:nvPr/>
                </p:nvCxnSpPr>
                <p:spPr>
                  <a:xfrm rot="16200000" flipH="1" flipV="1">
                    <a:off x="2375545" y="3431282"/>
                    <a:ext cx="4320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e 63"/>
                <p:cNvGrpSpPr/>
                <p:nvPr/>
              </p:nvGrpSpPr>
              <p:grpSpPr>
                <a:xfrm>
                  <a:off x="2535798" y="4221153"/>
                  <a:ext cx="870198" cy="0"/>
                  <a:chOff x="3081908" y="2682256"/>
                  <a:chExt cx="870198" cy="0"/>
                </a:xfrm>
              </p:grpSpPr>
              <p:cxnSp>
                <p:nvCxnSpPr>
                  <p:cNvPr id="29" name="Connecteur droit avec flèche 28"/>
                  <p:cNvCxnSpPr/>
                  <p:nvPr/>
                </p:nvCxnSpPr>
                <p:spPr>
                  <a:xfrm rot="16200000" flipV="1">
                    <a:off x="3297932" y="2466232"/>
                    <a:ext cx="0" cy="43204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avec flèche 29"/>
                  <p:cNvCxnSpPr/>
                  <p:nvPr/>
                </p:nvCxnSpPr>
                <p:spPr>
                  <a:xfrm rot="5400000" flipH="1" flipV="1">
                    <a:off x="3736082" y="2466232"/>
                    <a:ext cx="0" cy="43204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Connecteur droit avec flèche 96"/>
                <p:cNvCxnSpPr/>
                <p:nvPr/>
              </p:nvCxnSpPr>
              <p:spPr>
                <a:xfrm rot="360000" flipV="1">
                  <a:off x="2330837" y="4707410"/>
                  <a:ext cx="215041" cy="32716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ZoneTexte 33"/>
              <p:cNvSpPr txBox="1"/>
              <p:nvPr/>
            </p:nvSpPr>
            <p:spPr>
              <a:xfrm>
                <a:off x="2178495" y="3559980"/>
                <a:ext cx="792088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Voie 1</a:t>
                </a:r>
              </a:p>
              <a:p>
                <a:pPr algn="ctr"/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50%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1037803" y="4001880"/>
                <a:ext cx="792088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Voie 2</a:t>
                </a:r>
              </a:p>
              <a:p>
                <a:pPr algn="ctr"/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50%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e 68"/>
              <p:cNvGrpSpPr/>
              <p:nvPr/>
            </p:nvGrpSpPr>
            <p:grpSpPr>
              <a:xfrm>
                <a:off x="1493599" y="4999225"/>
                <a:ext cx="1074787" cy="1144134"/>
                <a:chOff x="1939305" y="3670926"/>
                <a:chExt cx="1074787" cy="1144134"/>
              </a:xfrm>
            </p:grpSpPr>
            <p:cxnSp>
              <p:nvCxnSpPr>
                <p:cNvPr id="43" name="Connecteur droit 42"/>
                <p:cNvCxnSpPr/>
                <p:nvPr/>
              </p:nvCxnSpPr>
              <p:spPr>
                <a:xfrm>
                  <a:off x="1939305" y="3729178"/>
                  <a:ext cx="0" cy="864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cteur droit 43"/>
                <p:cNvCxnSpPr/>
                <p:nvPr/>
              </p:nvCxnSpPr>
              <p:spPr>
                <a:xfrm rot="21300000">
                  <a:off x="1946725" y="4556751"/>
                  <a:ext cx="1044000" cy="934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cteur droit 44"/>
                <p:cNvCxnSpPr/>
                <p:nvPr/>
              </p:nvCxnSpPr>
              <p:spPr>
                <a:xfrm>
                  <a:off x="3014092" y="3716557"/>
                  <a:ext cx="0" cy="900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/>
                <p:cNvCxnSpPr/>
                <p:nvPr/>
              </p:nvCxnSpPr>
              <p:spPr>
                <a:xfrm flipH="1">
                  <a:off x="1939305" y="4142606"/>
                  <a:ext cx="528439" cy="6724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avec flèche 46"/>
                <p:cNvCxnSpPr/>
                <p:nvPr/>
              </p:nvCxnSpPr>
              <p:spPr>
                <a:xfrm rot="5400000" flipH="1">
                  <a:off x="2251720" y="3926582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necteur droit avec flèche 47"/>
                <p:cNvCxnSpPr/>
                <p:nvPr/>
              </p:nvCxnSpPr>
              <p:spPr>
                <a:xfrm rot="16200000" flipV="1">
                  <a:off x="2236862" y="392658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cteur droit avec flèche 48"/>
                <p:cNvCxnSpPr/>
                <p:nvPr/>
              </p:nvCxnSpPr>
              <p:spPr>
                <a:xfrm rot="5400000" flipH="1" flipV="1">
                  <a:off x="2700883" y="3917563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cteur droit avec flèche 49"/>
                <p:cNvCxnSpPr/>
                <p:nvPr/>
              </p:nvCxnSpPr>
              <p:spPr>
                <a:xfrm rot="16200000" flipH="1" flipV="1">
                  <a:off x="2251720" y="4355207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cteur droit 50"/>
                <p:cNvCxnSpPr/>
                <p:nvPr/>
              </p:nvCxnSpPr>
              <p:spPr>
                <a:xfrm rot="21300000">
                  <a:off x="1946725" y="3670926"/>
                  <a:ext cx="1044000" cy="9349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avec flèche 51"/>
                <p:cNvCxnSpPr/>
                <p:nvPr/>
              </p:nvCxnSpPr>
              <p:spPr>
                <a:xfrm rot="16020000">
                  <a:off x="2198390" y="3796283"/>
                  <a:ext cx="519583" cy="661417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Arc 52"/>
                <p:cNvSpPr/>
                <p:nvPr/>
              </p:nvSpPr>
              <p:spPr>
                <a:xfrm rot="5400000" flipH="1">
                  <a:off x="2360687" y="3819263"/>
                  <a:ext cx="216023" cy="295274"/>
                </a:xfrm>
                <a:prstGeom prst="arc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0" name="ZoneTexte 39"/>
              <p:cNvSpPr txBox="1"/>
              <p:nvPr/>
            </p:nvSpPr>
            <p:spPr>
              <a:xfrm>
                <a:off x="2635239" y="5187187"/>
                <a:ext cx="79200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i="1" dirty="0" smtClean="0">
                    <a:latin typeface="Symbol" pitchFamily="18" charset="2"/>
                    <a:cs typeface="Times New Roman" pitchFamily="18" charset="0"/>
                  </a:rPr>
                  <a:t>q </a:t>
                </a:r>
                <a:r>
                  <a:rPr lang="fr-FR" sz="1600" b="1" i="1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</a:t>
                </a:r>
                <a:r>
                  <a:rPr lang="fr-FR" sz="1600" b="1" i="1" dirty="0" smtClean="0">
                    <a:latin typeface="Symbol" pitchFamily="18" charset="2"/>
                    <a:cs typeface="Times New Roman" pitchFamily="18" charset="0"/>
                  </a:rPr>
                  <a:t>p </a:t>
                </a:r>
                <a:r>
                  <a:rPr lang="fr-FR" sz="1600" b="1" i="1" dirty="0" smtClean="0">
                    <a:latin typeface="Times New Roman" pitchFamily="18" charset="0"/>
                    <a:cs typeface="Times New Roman" pitchFamily="18" charset="0"/>
                  </a:rPr>
                  <a:t>/4</a:t>
                </a:r>
                <a:endParaRPr lang="fr-FR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8" name="ZoneTexte 187"/>
            <p:cNvSpPr txBox="1"/>
            <p:nvPr/>
          </p:nvSpPr>
          <p:spPr>
            <a:xfrm>
              <a:off x="1130574" y="6150767"/>
              <a:ext cx="2736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Symbol" pitchFamily="18" charset="2"/>
                </a:rPr>
                <a:t>q = p 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/ 4 =&gt; 0,50 + 0,50 = </a:t>
              </a:r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sz="16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15" name="Groupe 192"/>
          <p:cNvGrpSpPr/>
          <p:nvPr/>
        </p:nvGrpSpPr>
        <p:grpSpPr>
          <a:xfrm>
            <a:off x="879922" y="1078583"/>
            <a:ext cx="7191666" cy="1956313"/>
            <a:chOff x="879922" y="1078583"/>
            <a:chExt cx="7191666" cy="1956313"/>
          </a:xfrm>
        </p:grpSpPr>
        <p:grpSp>
          <p:nvGrpSpPr>
            <p:cNvPr id="16" name="Groupe 191"/>
            <p:cNvGrpSpPr/>
            <p:nvPr/>
          </p:nvGrpSpPr>
          <p:grpSpPr>
            <a:xfrm>
              <a:off x="5274411" y="1109722"/>
              <a:ext cx="2797177" cy="1925174"/>
              <a:chOff x="5036286" y="1233547"/>
              <a:chExt cx="2797177" cy="1925174"/>
            </a:xfrm>
          </p:grpSpPr>
          <p:sp>
            <p:nvSpPr>
              <p:cNvPr id="102" name="Espace réservé du texte 6"/>
              <p:cNvSpPr txBox="1">
                <a:spLocks/>
              </p:cNvSpPr>
              <p:nvPr/>
            </p:nvSpPr>
            <p:spPr>
              <a:xfrm>
                <a:off x="5036286" y="2299180"/>
                <a:ext cx="1188000" cy="72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horizontal</a:t>
                </a: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b="1" dirty="0" smtClean="0">
                    <a:ln w="28575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→</a:t>
                </a:r>
                <a:r>
                  <a:rPr lang="fr-FR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&gt;</a:t>
                </a:r>
                <a:endPara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" name="Cube 102"/>
              <p:cNvSpPr/>
              <p:nvPr/>
            </p:nvSpPr>
            <p:spPr>
              <a:xfrm>
                <a:off x="6803518" y="1890404"/>
                <a:ext cx="634004" cy="636963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104" name="Connecteur droit 103"/>
              <p:cNvCxnSpPr/>
              <p:nvPr/>
            </p:nvCxnSpPr>
            <p:spPr>
              <a:xfrm>
                <a:off x="6962019" y="1890404"/>
                <a:ext cx="317002" cy="1592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avec flèche 104"/>
              <p:cNvCxnSpPr/>
              <p:nvPr/>
            </p:nvCxnSpPr>
            <p:spPr>
              <a:xfrm flipV="1">
                <a:off x="7337582" y="1448276"/>
                <a:ext cx="349379" cy="4315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avec flèche 105"/>
              <p:cNvCxnSpPr/>
              <p:nvPr/>
            </p:nvCxnSpPr>
            <p:spPr>
              <a:xfrm rot="19980000" flipH="1" flipV="1">
                <a:off x="7113463" y="1518726"/>
                <a:ext cx="720000" cy="351468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e 47"/>
              <p:cNvGrpSpPr/>
              <p:nvPr/>
            </p:nvGrpSpPr>
            <p:grpSpPr>
              <a:xfrm>
                <a:off x="6304134" y="2220351"/>
                <a:ext cx="900000" cy="900000"/>
                <a:chOff x="2143257" y="2999036"/>
                <a:chExt cx="900000" cy="900000"/>
              </a:xfrm>
            </p:grpSpPr>
            <p:cxnSp>
              <p:nvCxnSpPr>
                <p:cNvPr id="117" name="Connecteur droit 18"/>
                <p:cNvCxnSpPr/>
                <p:nvPr/>
              </p:nvCxnSpPr>
              <p:spPr>
                <a:xfrm>
                  <a:off x="2143257" y="3052571"/>
                  <a:ext cx="0" cy="79402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Connecteur droit 117"/>
                <p:cNvCxnSpPr/>
                <p:nvPr/>
              </p:nvCxnSpPr>
              <p:spPr>
                <a:xfrm rot="21300000">
                  <a:off x="2149470" y="3813114"/>
                  <a:ext cx="874220" cy="859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eur droit 118"/>
                <p:cNvCxnSpPr/>
                <p:nvPr/>
              </p:nvCxnSpPr>
              <p:spPr>
                <a:xfrm>
                  <a:off x="3043257" y="3040971"/>
                  <a:ext cx="0" cy="82710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Connecteur droit 119"/>
                <p:cNvCxnSpPr/>
                <p:nvPr/>
              </p:nvCxnSpPr>
              <p:spPr>
                <a:xfrm rot="21300000">
                  <a:off x="2149470" y="2999036"/>
                  <a:ext cx="874220" cy="8592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e 53"/>
              <p:cNvGrpSpPr/>
              <p:nvPr/>
            </p:nvGrpSpPr>
            <p:grpSpPr>
              <a:xfrm rot="5400000">
                <a:off x="6758176" y="2309284"/>
                <a:ext cx="1255" cy="720001"/>
                <a:chOff x="2597299" y="3049869"/>
                <a:chExt cx="1255" cy="720001"/>
              </a:xfrm>
            </p:grpSpPr>
            <p:cxnSp>
              <p:nvCxnSpPr>
                <p:cNvPr id="115" name="Connecteur droit avec flèche 114"/>
                <p:cNvCxnSpPr/>
                <p:nvPr/>
              </p:nvCxnSpPr>
              <p:spPr>
                <a:xfrm rot="5400000" flipH="1">
                  <a:off x="2419104" y="3228064"/>
                  <a:ext cx="356389" cy="0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Connecteur droit avec flèche 115"/>
                <p:cNvCxnSpPr/>
                <p:nvPr/>
              </p:nvCxnSpPr>
              <p:spPr>
                <a:xfrm rot="16200000" flipH="1" flipV="1">
                  <a:off x="2420359" y="3591676"/>
                  <a:ext cx="356389" cy="0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Connecteur droit 111"/>
              <p:cNvCxnSpPr/>
              <p:nvPr/>
            </p:nvCxnSpPr>
            <p:spPr>
              <a:xfrm flipH="1">
                <a:off x="6398803" y="2693953"/>
                <a:ext cx="352735" cy="4643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rot="240000" flipH="1">
                <a:off x="6775633" y="2213066"/>
                <a:ext cx="319210" cy="46751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avec flèche 113"/>
              <p:cNvCxnSpPr/>
              <p:nvPr/>
            </p:nvCxnSpPr>
            <p:spPr>
              <a:xfrm rot="360000" flipV="1">
                <a:off x="6422399" y="2796973"/>
                <a:ext cx="236577" cy="3617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ZoneTexte 120"/>
              <p:cNvSpPr txBox="1"/>
              <p:nvPr/>
            </p:nvSpPr>
            <p:spPr>
              <a:xfrm>
                <a:off x="6304134" y="1233547"/>
                <a:ext cx="720000" cy="612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Voie 1 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100%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9" name="Groupe 175"/>
            <p:cNvGrpSpPr/>
            <p:nvPr/>
          </p:nvGrpSpPr>
          <p:grpSpPr>
            <a:xfrm>
              <a:off x="3107252" y="1357821"/>
              <a:ext cx="2929497" cy="768453"/>
              <a:chOff x="2993013" y="1998831"/>
              <a:chExt cx="2929497" cy="768453"/>
            </a:xfrm>
          </p:grpSpPr>
          <p:sp>
            <p:nvSpPr>
              <p:cNvPr id="180" name="TextBox 3">
                <a:extLst>
                  <a:ext uri="{FF2B5EF4-FFF2-40B4-BE49-F238E27FC236}">
                    <a16:creationId xmlns:a16="http://schemas.microsoft.com/office/drawing/2014/main" xmlns="" id="{F766CF8B-D5C7-4F3F-BD50-7C02137294E7}"/>
                  </a:ext>
                </a:extLst>
              </p:cNvPr>
              <p:cNvSpPr txBox="1"/>
              <p:nvPr/>
            </p:nvSpPr>
            <p:spPr>
              <a:xfrm>
                <a:off x="3618865" y="1998831"/>
                <a:ext cx="1692000" cy="43200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Etats propres</a:t>
                </a:r>
              </a:p>
            </p:txBody>
          </p:sp>
          <p:cxnSp>
            <p:nvCxnSpPr>
              <p:cNvPr id="181" name="Straight Arrow Connector 5">
                <a:extLst>
                  <a:ext uri="{FF2B5EF4-FFF2-40B4-BE49-F238E27FC236}">
                    <a16:creationId xmlns:a16="http://schemas.microsoft.com/office/drawing/2014/main" xmlns="" id="{63309975-EA2E-4AE4-ADA0-D9F265221E64}"/>
                  </a:ext>
                </a:extLst>
              </p:cNvPr>
              <p:cNvCxnSpPr/>
              <p:nvPr/>
            </p:nvCxnSpPr>
            <p:spPr>
              <a:xfrm flipH="1">
                <a:off x="2993013" y="2211731"/>
                <a:ext cx="621124" cy="5555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31">
                <a:extLst>
                  <a:ext uri="{FF2B5EF4-FFF2-40B4-BE49-F238E27FC236}">
                    <a16:creationId xmlns:a16="http://schemas.microsoft.com/office/drawing/2014/main" xmlns="" id="{A3905418-FA39-4F46-8118-943096FD2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01386" y="2204740"/>
                <a:ext cx="621124" cy="55555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0"/>
            <p:cNvGrpSpPr/>
            <p:nvPr/>
          </p:nvGrpSpPr>
          <p:grpSpPr>
            <a:xfrm>
              <a:off x="879922" y="1078583"/>
              <a:ext cx="2564857" cy="1904882"/>
              <a:chOff x="5926293" y="1067148"/>
              <a:chExt cx="2564857" cy="1904882"/>
            </a:xfrm>
          </p:grpSpPr>
          <p:sp>
            <p:nvSpPr>
              <p:cNvPr id="122" name="ZoneTexte 121"/>
              <p:cNvSpPr txBox="1"/>
              <p:nvPr/>
            </p:nvSpPr>
            <p:spPr>
              <a:xfrm>
                <a:off x="5926293" y="1067148"/>
                <a:ext cx="720000" cy="58477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Voie 2 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100%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Cube 123"/>
              <p:cNvSpPr/>
              <p:nvPr/>
            </p:nvSpPr>
            <p:spPr>
              <a:xfrm>
                <a:off x="7213296" y="1421034"/>
                <a:ext cx="633755" cy="636963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125" name="Connecteur droit 124"/>
              <p:cNvCxnSpPr/>
              <p:nvPr/>
            </p:nvCxnSpPr>
            <p:spPr>
              <a:xfrm>
                <a:off x="7371734" y="1421034"/>
                <a:ext cx="316877" cy="1592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avec flèche 127"/>
              <p:cNvCxnSpPr/>
              <p:nvPr/>
            </p:nvCxnSpPr>
            <p:spPr>
              <a:xfrm flipH="1">
                <a:off x="6380449" y="1739515"/>
                <a:ext cx="828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H="1">
                <a:off x="7213296" y="1819136"/>
                <a:ext cx="237658" cy="31848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flipH="1">
                <a:off x="6592065" y="2441205"/>
                <a:ext cx="360000" cy="432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rot="120000" flipH="1">
                <a:off x="6780668" y="2096083"/>
                <a:ext cx="432000" cy="5760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avec flèche 138"/>
              <p:cNvCxnSpPr/>
              <p:nvPr/>
            </p:nvCxnSpPr>
            <p:spPr>
              <a:xfrm rot="360000" flipV="1">
                <a:off x="6618574" y="2524827"/>
                <a:ext cx="236577" cy="3617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e 182"/>
              <p:cNvGrpSpPr/>
              <p:nvPr/>
            </p:nvGrpSpPr>
            <p:grpSpPr>
              <a:xfrm>
                <a:off x="6820686" y="1376092"/>
                <a:ext cx="1255" cy="720001"/>
                <a:chOff x="6258711" y="1280842"/>
                <a:chExt cx="1255" cy="720001"/>
              </a:xfrm>
            </p:grpSpPr>
            <p:cxnSp>
              <p:nvCxnSpPr>
                <p:cNvPr id="140" name="Connecteur droit avec flèche 139"/>
                <p:cNvCxnSpPr/>
                <p:nvPr/>
              </p:nvCxnSpPr>
              <p:spPr>
                <a:xfrm rot="5400000" flipH="1">
                  <a:off x="6080516" y="1459037"/>
                  <a:ext cx="356389" cy="0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necteur droit avec flèche 147"/>
                <p:cNvCxnSpPr/>
                <p:nvPr/>
              </p:nvCxnSpPr>
              <p:spPr>
                <a:xfrm rot="16200000" flipH="1" flipV="1">
                  <a:off x="6081771" y="1822649"/>
                  <a:ext cx="356389" cy="0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9" name="Connecteur droit 18"/>
              <p:cNvCxnSpPr/>
              <p:nvPr/>
            </p:nvCxnSpPr>
            <p:spPr>
              <a:xfrm>
                <a:off x="6519359" y="2125565"/>
                <a:ext cx="0" cy="7940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/>
              <p:cNvCxnSpPr/>
              <p:nvPr/>
            </p:nvCxnSpPr>
            <p:spPr>
              <a:xfrm rot="21300000">
                <a:off x="6525572" y="2886108"/>
                <a:ext cx="874220" cy="859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>
                <a:off x="7419359" y="2113965"/>
                <a:ext cx="0" cy="827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 rot="21300000">
                <a:off x="6525572" y="2072030"/>
                <a:ext cx="874220" cy="8592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e 137"/>
              <p:cNvGrpSpPr/>
              <p:nvPr/>
            </p:nvGrpSpPr>
            <p:grpSpPr>
              <a:xfrm>
                <a:off x="6973401" y="2122863"/>
                <a:ext cx="1255" cy="720001"/>
                <a:chOff x="7001976" y="2027613"/>
                <a:chExt cx="1255" cy="720001"/>
              </a:xfrm>
            </p:grpSpPr>
            <p:cxnSp>
              <p:nvCxnSpPr>
                <p:cNvPr id="169" name="Connecteur droit avec flèche 168"/>
                <p:cNvCxnSpPr/>
                <p:nvPr/>
              </p:nvCxnSpPr>
              <p:spPr>
                <a:xfrm rot="5400000" flipH="1">
                  <a:off x="6823781" y="2205808"/>
                  <a:ext cx="356389" cy="0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cteur droit avec flèche 169"/>
                <p:cNvCxnSpPr/>
                <p:nvPr/>
              </p:nvCxnSpPr>
              <p:spPr>
                <a:xfrm rot="16200000" flipH="1" flipV="1">
                  <a:off x="6825036" y="2569420"/>
                  <a:ext cx="356389" cy="0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0" name="Espace réservé du texte 6"/>
              <p:cNvSpPr txBox="1">
                <a:spLocks/>
              </p:cNvSpPr>
              <p:nvPr/>
            </p:nvSpPr>
            <p:spPr>
              <a:xfrm>
                <a:off x="7519150" y="2164742"/>
                <a:ext cx="972000" cy="72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vertical</a:t>
                </a:r>
              </a:p>
              <a:p>
                <a:pPr marL="342900" lvl="0" indent="-342900" algn="ctr">
                  <a:spcBef>
                    <a:spcPct val="20000"/>
                  </a:spcBef>
                  <a:defRPr/>
                </a:pPr>
                <a:r>
                  <a:rPr kumimoji="0" lang="fr-FR" b="1" i="1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b="1" dirty="0" smtClean="0">
                    <a:ln w="19050">
                      <a:solidFill>
                        <a:schemeClr val="tx1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↑</a:t>
                </a:r>
                <a:r>
                  <a:rPr lang="fr-FR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&gt;</a:t>
                </a:r>
                <a:endParaRPr kumimoji="0" lang="fr-FR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" name="Groupe 195"/>
          <p:cNvGrpSpPr/>
          <p:nvPr/>
        </p:nvGrpSpPr>
        <p:grpSpPr>
          <a:xfrm>
            <a:off x="1133197" y="3225754"/>
            <a:ext cx="2772000" cy="3168000"/>
            <a:chOff x="4221738" y="3382682"/>
            <a:chExt cx="2772000" cy="3168000"/>
          </a:xfrm>
        </p:grpSpPr>
        <p:sp>
          <p:nvSpPr>
            <p:cNvPr id="156" name="Rectangle 155"/>
            <p:cNvSpPr/>
            <p:nvPr/>
          </p:nvSpPr>
          <p:spPr>
            <a:xfrm>
              <a:off x="4221738" y="3382682"/>
              <a:ext cx="2772000" cy="316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136"/>
            <p:cNvGrpSpPr/>
            <p:nvPr/>
          </p:nvGrpSpPr>
          <p:grpSpPr>
            <a:xfrm>
              <a:off x="4283321" y="3453295"/>
              <a:ext cx="2531172" cy="2635149"/>
              <a:chOff x="3920556" y="1586004"/>
              <a:chExt cx="2531172" cy="2635149"/>
            </a:xfrm>
          </p:grpSpPr>
          <p:grpSp>
            <p:nvGrpSpPr>
              <p:cNvPr id="25" name="Groupe 92"/>
              <p:cNvGrpSpPr/>
              <p:nvPr/>
            </p:nvGrpSpPr>
            <p:grpSpPr>
              <a:xfrm>
                <a:off x="4491003" y="2995690"/>
                <a:ext cx="1081122" cy="1225463"/>
                <a:chOff x="6267229" y="3750818"/>
                <a:chExt cx="1081122" cy="1225463"/>
              </a:xfrm>
            </p:grpSpPr>
            <p:grpSp>
              <p:nvGrpSpPr>
                <p:cNvPr id="26" name="Groupe 90"/>
                <p:cNvGrpSpPr/>
                <p:nvPr/>
              </p:nvGrpSpPr>
              <p:grpSpPr>
                <a:xfrm>
                  <a:off x="6267229" y="3885367"/>
                  <a:ext cx="1081122" cy="1090914"/>
                  <a:chOff x="5694088" y="2633332"/>
                  <a:chExt cx="1081122" cy="1090914"/>
                </a:xfrm>
              </p:grpSpPr>
              <p:sp>
                <p:nvSpPr>
                  <p:cNvPr id="77" name="Rectangle 76"/>
                  <p:cNvSpPr/>
                  <p:nvPr/>
                </p:nvSpPr>
                <p:spPr>
                  <a:xfrm>
                    <a:off x="5705755" y="2648856"/>
                    <a:ext cx="1069455" cy="90000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27" name="Groupe 78"/>
                  <p:cNvGrpSpPr/>
                  <p:nvPr/>
                </p:nvGrpSpPr>
                <p:grpSpPr>
                  <a:xfrm>
                    <a:off x="6238387" y="2633332"/>
                    <a:ext cx="0" cy="860673"/>
                    <a:chOff x="4191618" y="1928950"/>
                    <a:chExt cx="0" cy="860673"/>
                  </a:xfrm>
                </p:grpSpPr>
                <p:cxnSp>
                  <p:nvCxnSpPr>
                    <p:cNvPr id="80" name="Connecteur droit avec flèche 79"/>
                    <p:cNvCxnSpPr/>
                    <p:nvPr/>
                  </p:nvCxnSpPr>
                  <p:spPr>
                    <a:xfrm rot="5400000" flipH="1">
                      <a:off x="3975594" y="2144974"/>
                      <a:ext cx="432048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Connecteur droit avec flèche 80"/>
                    <p:cNvCxnSpPr/>
                    <p:nvPr/>
                  </p:nvCxnSpPr>
                  <p:spPr>
                    <a:xfrm rot="16200000" flipH="1" flipV="1">
                      <a:off x="3975594" y="2573599"/>
                      <a:ext cx="432048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" name="Groupe 82"/>
                  <p:cNvGrpSpPr/>
                  <p:nvPr/>
                </p:nvGrpSpPr>
                <p:grpSpPr>
                  <a:xfrm>
                    <a:off x="5781956" y="3046836"/>
                    <a:ext cx="896069" cy="9019"/>
                    <a:chOff x="3744712" y="2351979"/>
                    <a:chExt cx="896069" cy="9019"/>
                  </a:xfrm>
                </p:grpSpPr>
                <p:cxnSp>
                  <p:nvCxnSpPr>
                    <p:cNvPr id="84" name="Connecteur droit avec flèche 83"/>
                    <p:cNvCxnSpPr/>
                    <p:nvPr/>
                  </p:nvCxnSpPr>
                  <p:spPr>
                    <a:xfrm rot="16200000" flipV="1">
                      <a:off x="3960736" y="2144974"/>
                      <a:ext cx="0" cy="43204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Connecteur droit avec flèche 84"/>
                    <p:cNvCxnSpPr/>
                    <p:nvPr/>
                  </p:nvCxnSpPr>
                  <p:spPr>
                    <a:xfrm rot="5400000" flipH="1" flipV="1">
                      <a:off x="4424757" y="2135955"/>
                      <a:ext cx="0" cy="432048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6" name="Connecteur droit avec flèche 85"/>
                  <p:cNvCxnSpPr/>
                  <p:nvPr/>
                </p:nvCxnSpPr>
                <p:spPr>
                  <a:xfrm rot="15000000">
                    <a:off x="5959508" y="2747632"/>
                    <a:ext cx="519583" cy="661417"/>
                  </a:xfrm>
                  <a:prstGeom prst="straightConnector1">
                    <a:avLst/>
                  </a:prstGeom>
                  <a:ln w="28575">
                    <a:solidFill>
                      <a:srgbClr val="C0000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Arc 86"/>
                  <p:cNvSpPr/>
                  <p:nvPr/>
                </p:nvSpPr>
                <p:spPr>
                  <a:xfrm rot="5400000" flipH="1">
                    <a:off x="6167828" y="2792238"/>
                    <a:ext cx="144000" cy="180000"/>
                  </a:xfrm>
                  <a:prstGeom prst="arc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89" name="Connecteur droit 88"/>
                  <p:cNvCxnSpPr/>
                  <p:nvPr/>
                </p:nvCxnSpPr>
                <p:spPr>
                  <a:xfrm flipH="1">
                    <a:off x="5694088" y="3051792"/>
                    <a:ext cx="528439" cy="6724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2" name="Connecteur droit 91"/>
                <p:cNvCxnSpPr/>
                <p:nvPr/>
              </p:nvCxnSpPr>
              <p:spPr>
                <a:xfrm flipH="1">
                  <a:off x="6808694" y="3750818"/>
                  <a:ext cx="392769" cy="5479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ZoneTexte 107"/>
              <p:cNvSpPr txBox="1"/>
              <p:nvPr/>
            </p:nvSpPr>
            <p:spPr>
              <a:xfrm>
                <a:off x="5051723" y="1586004"/>
                <a:ext cx="792088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Voie 1</a:t>
                </a:r>
              </a:p>
              <a:p>
                <a:pPr algn="ctr"/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25%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3920556" y="2046954"/>
                <a:ext cx="792088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Voie 2</a:t>
                </a:r>
              </a:p>
              <a:p>
                <a:pPr algn="ctr"/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75%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1" name="ZoneTexte 110"/>
              <p:cNvSpPr txBox="1"/>
              <p:nvPr/>
            </p:nvSpPr>
            <p:spPr>
              <a:xfrm>
                <a:off x="5659728" y="3504803"/>
                <a:ext cx="79200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i="1" dirty="0" smtClean="0">
                    <a:latin typeface="Symbol" pitchFamily="18" charset="2"/>
                    <a:cs typeface="Times New Roman" pitchFamily="18" charset="0"/>
                  </a:rPr>
                  <a:t>q </a:t>
                </a:r>
                <a:r>
                  <a:rPr lang="fr-FR" sz="1600" b="1" i="1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</a:t>
                </a:r>
                <a:r>
                  <a:rPr lang="fr-FR" sz="1600" b="1" i="1" dirty="0" smtClean="0">
                    <a:latin typeface="Symbol" pitchFamily="18" charset="2"/>
                    <a:cs typeface="Times New Roman" pitchFamily="18" charset="0"/>
                  </a:rPr>
                  <a:t>p </a:t>
                </a:r>
                <a:r>
                  <a:rPr lang="fr-FR" sz="1600" b="1" i="1" dirty="0" smtClean="0">
                    <a:latin typeface="Times New Roman" pitchFamily="18" charset="0"/>
                    <a:cs typeface="Times New Roman" pitchFamily="18" charset="0"/>
                  </a:rPr>
                  <a:t>/6</a:t>
                </a:r>
                <a:endParaRPr lang="fr-FR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6" name="Groupe 139"/>
            <p:cNvGrpSpPr/>
            <p:nvPr/>
          </p:nvGrpSpPr>
          <p:grpSpPr>
            <a:xfrm>
              <a:off x="4928713" y="3724666"/>
              <a:ext cx="1846684" cy="2302743"/>
              <a:chOff x="1559312" y="3779579"/>
              <a:chExt cx="1846684" cy="2302743"/>
            </a:xfrm>
          </p:grpSpPr>
          <p:cxnSp>
            <p:nvCxnSpPr>
              <p:cNvPr id="141" name="Connecteur droit avec flèche 140"/>
              <p:cNvCxnSpPr/>
              <p:nvPr/>
            </p:nvCxnSpPr>
            <p:spPr>
              <a:xfrm flipH="1">
                <a:off x="1627127" y="4688249"/>
                <a:ext cx="100811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Cube 141"/>
              <p:cNvSpPr/>
              <p:nvPr/>
            </p:nvSpPr>
            <p:spPr>
              <a:xfrm>
                <a:off x="2300724" y="4400217"/>
                <a:ext cx="576064" cy="576064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143" name="Connecteur droit 142"/>
              <p:cNvCxnSpPr/>
              <p:nvPr/>
            </p:nvCxnSpPr>
            <p:spPr>
              <a:xfrm>
                <a:off x="2444740" y="4400217"/>
                <a:ext cx="288032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avec flèche 143"/>
              <p:cNvCxnSpPr/>
              <p:nvPr/>
            </p:nvCxnSpPr>
            <p:spPr>
              <a:xfrm rot="1980000" flipV="1">
                <a:off x="2980422" y="3779579"/>
                <a:ext cx="14400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/>
              <p:nvPr/>
            </p:nvCxnSpPr>
            <p:spPr>
              <a:xfrm flipH="1">
                <a:off x="2300724" y="4760257"/>
                <a:ext cx="216024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H="1">
                <a:off x="1907955" y="5048289"/>
                <a:ext cx="392769" cy="5479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avec flèche 146"/>
              <p:cNvCxnSpPr/>
              <p:nvPr/>
            </p:nvCxnSpPr>
            <p:spPr>
              <a:xfrm rot="360000" flipV="1">
                <a:off x="1559312" y="5755160"/>
                <a:ext cx="215041" cy="3271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7" name="Groupe 64"/>
              <p:cNvGrpSpPr/>
              <p:nvPr/>
            </p:nvGrpSpPr>
            <p:grpSpPr>
              <a:xfrm>
                <a:off x="1949068" y="4256201"/>
                <a:ext cx="1141" cy="872852"/>
                <a:chOff x="2590428" y="2774454"/>
                <a:chExt cx="1141" cy="872852"/>
              </a:xfrm>
            </p:grpSpPr>
            <p:cxnSp>
              <p:nvCxnSpPr>
                <p:cNvPr id="153" name="Connecteur droit avec flèche 152"/>
                <p:cNvCxnSpPr/>
                <p:nvPr/>
              </p:nvCxnSpPr>
              <p:spPr>
                <a:xfrm rot="5400000" flipH="1">
                  <a:off x="2374404" y="2990478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Connecteur droit avec flèche 153"/>
                <p:cNvCxnSpPr/>
                <p:nvPr/>
              </p:nvCxnSpPr>
              <p:spPr>
                <a:xfrm rot="16200000" flipH="1" flipV="1">
                  <a:off x="2375545" y="3431282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e 63"/>
              <p:cNvGrpSpPr/>
              <p:nvPr/>
            </p:nvGrpSpPr>
            <p:grpSpPr>
              <a:xfrm>
                <a:off x="2535798" y="4221153"/>
                <a:ext cx="870198" cy="0"/>
                <a:chOff x="3081908" y="2682256"/>
                <a:chExt cx="870198" cy="0"/>
              </a:xfrm>
            </p:grpSpPr>
            <p:cxnSp>
              <p:nvCxnSpPr>
                <p:cNvPr id="151" name="Connecteur droit avec flèche 150"/>
                <p:cNvCxnSpPr/>
                <p:nvPr/>
              </p:nvCxnSpPr>
              <p:spPr>
                <a:xfrm rot="16200000" flipV="1">
                  <a:off x="3297932" y="246623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necteur droit avec flèche 151"/>
                <p:cNvCxnSpPr/>
                <p:nvPr/>
              </p:nvCxnSpPr>
              <p:spPr>
                <a:xfrm rot="5400000" flipH="1" flipV="1">
                  <a:off x="3736082" y="246623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0" name="Connecteur droit avec flèche 149"/>
              <p:cNvCxnSpPr/>
              <p:nvPr/>
            </p:nvCxnSpPr>
            <p:spPr>
              <a:xfrm rot="360000" flipV="1">
                <a:off x="2330837" y="4707410"/>
                <a:ext cx="215041" cy="3271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ZoneTexte 194"/>
            <p:cNvSpPr txBox="1"/>
            <p:nvPr/>
          </p:nvSpPr>
          <p:spPr>
            <a:xfrm>
              <a:off x="4291560" y="6145594"/>
              <a:ext cx="2628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Symbol" pitchFamily="18" charset="2"/>
                </a:rPr>
                <a:t>q = p 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/ 6 =&gt; 0,25 + 0,75 = </a:t>
              </a:r>
              <a:r>
                <a:rPr lang="fr-FR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sz="16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234" name="Groupe 198"/>
          <p:cNvGrpSpPr/>
          <p:nvPr/>
        </p:nvGrpSpPr>
        <p:grpSpPr>
          <a:xfrm>
            <a:off x="1132258" y="3220756"/>
            <a:ext cx="2772000" cy="3168000"/>
            <a:chOff x="4485058" y="3392206"/>
            <a:chExt cx="2772000" cy="3168000"/>
          </a:xfrm>
        </p:grpSpPr>
        <p:sp>
          <p:nvSpPr>
            <p:cNvPr id="159" name="Rectangle 158"/>
            <p:cNvSpPr/>
            <p:nvPr/>
          </p:nvSpPr>
          <p:spPr>
            <a:xfrm>
              <a:off x="4485058" y="3392206"/>
              <a:ext cx="2772000" cy="316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5677808" y="3472344"/>
              <a:ext cx="79208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Voie 1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75%</a:t>
              </a:r>
              <a:endPara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ZoneTexte 177"/>
            <p:cNvSpPr txBox="1"/>
            <p:nvPr/>
          </p:nvSpPr>
          <p:spPr>
            <a:xfrm>
              <a:off x="4546641" y="3933294"/>
              <a:ext cx="79208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Voie 2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25%</a:t>
              </a:r>
              <a:endPara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ZoneTexte 178"/>
            <p:cNvSpPr txBox="1"/>
            <p:nvPr/>
          </p:nvSpPr>
          <p:spPr>
            <a:xfrm>
              <a:off x="6285813" y="5391143"/>
              <a:ext cx="792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i="1" dirty="0" smtClean="0">
                  <a:latin typeface="Symbol" pitchFamily="18" charset="2"/>
                  <a:cs typeface="Times New Roman" pitchFamily="18" charset="0"/>
                </a:rPr>
                <a:t>q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=</a:t>
              </a:r>
              <a:r>
                <a:rPr lang="fr-FR" sz="1600" b="1" i="1" dirty="0" smtClean="0">
                  <a:latin typeface="Symbol" pitchFamily="18" charset="2"/>
                  <a:cs typeface="Times New Roman" pitchFamily="18" charset="0"/>
                </a:rPr>
                <a:t>p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</a:rPr>
                <a:t>/3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6" name="Groupe 139"/>
            <p:cNvGrpSpPr/>
            <p:nvPr/>
          </p:nvGrpSpPr>
          <p:grpSpPr>
            <a:xfrm>
              <a:off x="5192033" y="3743715"/>
              <a:ext cx="1846684" cy="2302743"/>
              <a:chOff x="1559312" y="3779579"/>
              <a:chExt cx="1846684" cy="2302743"/>
            </a:xfrm>
          </p:grpSpPr>
          <p:cxnSp>
            <p:nvCxnSpPr>
              <p:cNvPr id="162" name="Connecteur droit avec flèche 161"/>
              <p:cNvCxnSpPr/>
              <p:nvPr/>
            </p:nvCxnSpPr>
            <p:spPr>
              <a:xfrm flipH="1">
                <a:off x="1627127" y="4688249"/>
                <a:ext cx="100811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Cube 162"/>
              <p:cNvSpPr/>
              <p:nvPr/>
            </p:nvSpPr>
            <p:spPr>
              <a:xfrm>
                <a:off x="2300724" y="4400217"/>
                <a:ext cx="576064" cy="576064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164" name="Connecteur droit 163"/>
              <p:cNvCxnSpPr/>
              <p:nvPr/>
            </p:nvCxnSpPr>
            <p:spPr>
              <a:xfrm>
                <a:off x="2444740" y="4400217"/>
                <a:ext cx="288032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avec flèche 164"/>
              <p:cNvCxnSpPr/>
              <p:nvPr/>
            </p:nvCxnSpPr>
            <p:spPr>
              <a:xfrm rot="1980000" flipV="1">
                <a:off x="2980422" y="3779579"/>
                <a:ext cx="14400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/>
              <p:cNvCxnSpPr/>
              <p:nvPr/>
            </p:nvCxnSpPr>
            <p:spPr>
              <a:xfrm flipH="1">
                <a:off x="2300724" y="4760257"/>
                <a:ext cx="216024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cteur droit 166"/>
              <p:cNvCxnSpPr/>
              <p:nvPr/>
            </p:nvCxnSpPr>
            <p:spPr>
              <a:xfrm flipH="1">
                <a:off x="1907955" y="5048289"/>
                <a:ext cx="392769" cy="5479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cteur droit avec flèche 167"/>
              <p:cNvCxnSpPr/>
              <p:nvPr/>
            </p:nvCxnSpPr>
            <p:spPr>
              <a:xfrm rot="360000" flipV="1">
                <a:off x="1559312" y="5755160"/>
                <a:ext cx="215041" cy="3271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7" name="Groupe 64"/>
              <p:cNvGrpSpPr/>
              <p:nvPr/>
            </p:nvGrpSpPr>
            <p:grpSpPr>
              <a:xfrm>
                <a:off x="1949068" y="4256201"/>
                <a:ext cx="1141" cy="872852"/>
                <a:chOff x="2590428" y="2774454"/>
                <a:chExt cx="1141" cy="872852"/>
              </a:xfrm>
            </p:grpSpPr>
            <p:cxnSp>
              <p:nvCxnSpPr>
                <p:cNvPr id="174" name="Connecteur droit avec flèche 173"/>
                <p:cNvCxnSpPr/>
                <p:nvPr/>
              </p:nvCxnSpPr>
              <p:spPr>
                <a:xfrm rot="5400000" flipH="1">
                  <a:off x="2374404" y="2990478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Connecteur droit avec flèche 174"/>
                <p:cNvCxnSpPr/>
                <p:nvPr/>
              </p:nvCxnSpPr>
              <p:spPr>
                <a:xfrm rot="16200000" flipH="1" flipV="1">
                  <a:off x="2375545" y="3431282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e 63"/>
              <p:cNvGrpSpPr/>
              <p:nvPr/>
            </p:nvGrpSpPr>
            <p:grpSpPr>
              <a:xfrm>
                <a:off x="2535798" y="4221153"/>
                <a:ext cx="870198" cy="0"/>
                <a:chOff x="3081908" y="2682256"/>
                <a:chExt cx="870198" cy="0"/>
              </a:xfrm>
            </p:grpSpPr>
            <p:cxnSp>
              <p:nvCxnSpPr>
                <p:cNvPr id="172" name="Connecteur droit avec flèche 171"/>
                <p:cNvCxnSpPr/>
                <p:nvPr/>
              </p:nvCxnSpPr>
              <p:spPr>
                <a:xfrm rot="16200000" flipV="1">
                  <a:off x="3297932" y="246623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Connecteur droit avec flèche 172"/>
                <p:cNvCxnSpPr/>
                <p:nvPr/>
              </p:nvCxnSpPr>
              <p:spPr>
                <a:xfrm rot="5400000" flipH="1" flipV="1">
                  <a:off x="3736082" y="246623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" name="Connecteur droit avec flèche 170"/>
              <p:cNvCxnSpPr/>
              <p:nvPr/>
            </p:nvCxnSpPr>
            <p:spPr>
              <a:xfrm rot="360000" flipV="1">
                <a:off x="2330837" y="4707410"/>
                <a:ext cx="215041" cy="3271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9" name="Groupe 191"/>
            <p:cNvGrpSpPr/>
            <p:nvPr/>
          </p:nvGrpSpPr>
          <p:grpSpPr>
            <a:xfrm>
              <a:off x="5008237" y="5008872"/>
              <a:ext cx="1090647" cy="1225463"/>
              <a:chOff x="6734787" y="5521961"/>
              <a:chExt cx="1090647" cy="1225463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6755979" y="5643459"/>
                <a:ext cx="1069455" cy="900000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40" name="Groupe 78"/>
              <p:cNvGrpSpPr/>
              <p:nvPr/>
            </p:nvGrpSpPr>
            <p:grpSpPr>
              <a:xfrm>
                <a:off x="7279086" y="5656510"/>
                <a:ext cx="0" cy="860673"/>
                <a:chOff x="4191618" y="1928950"/>
                <a:chExt cx="0" cy="860673"/>
              </a:xfrm>
            </p:grpSpPr>
            <p:cxnSp>
              <p:nvCxnSpPr>
                <p:cNvPr id="135" name="Connecteur droit avec flèche 134"/>
                <p:cNvCxnSpPr/>
                <p:nvPr/>
              </p:nvCxnSpPr>
              <p:spPr>
                <a:xfrm rot="5400000" flipH="1">
                  <a:off x="3975594" y="2144974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avec flèche 135"/>
                <p:cNvCxnSpPr/>
                <p:nvPr/>
              </p:nvCxnSpPr>
              <p:spPr>
                <a:xfrm rot="16200000" flipH="1" flipV="1">
                  <a:off x="3975594" y="2573599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Groupe 82"/>
              <p:cNvGrpSpPr/>
              <p:nvPr/>
            </p:nvGrpSpPr>
            <p:grpSpPr>
              <a:xfrm>
                <a:off x="6822655" y="6070014"/>
                <a:ext cx="896069" cy="9019"/>
                <a:chOff x="3744712" y="2351979"/>
                <a:chExt cx="896069" cy="9019"/>
              </a:xfrm>
            </p:grpSpPr>
            <p:cxnSp>
              <p:nvCxnSpPr>
                <p:cNvPr id="133" name="Connecteur droit avec flèche 132"/>
                <p:cNvCxnSpPr/>
                <p:nvPr/>
              </p:nvCxnSpPr>
              <p:spPr>
                <a:xfrm rot="16200000" flipV="1">
                  <a:off x="3960736" y="2144974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avec flèche 133"/>
                <p:cNvCxnSpPr/>
                <p:nvPr/>
              </p:nvCxnSpPr>
              <p:spPr>
                <a:xfrm rot="5400000" flipH="1" flipV="1">
                  <a:off x="4424757" y="2135955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0" name="Connecteur droit avec flèche 129"/>
              <p:cNvCxnSpPr/>
              <p:nvPr/>
            </p:nvCxnSpPr>
            <p:spPr>
              <a:xfrm rot="16980000">
                <a:off x="7000207" y="5751760"/>
                <a:ext cx="519583" cy="66141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130"/>
              <p:cNvSpPr/>
              <p:nvPr/>
            </p:nvSpPr>
            <p:spPr>
              <a:xfrm rot="5400000" flipH="1">
                <a:off x="7174627" y="5863041"/>
                <a:ext cx="216000" cy="252000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2" name="Connecteur droit 131"/>
              <p:cNvCxnSpPr/>
              <p:nvPr/>
            </p:nvCxnSpPr>
            <p:spPr>
              <a:xfrm flipH="1">
                <a:off x="6734787" y="6074970"/>
                <a:ext cx="528439" cy="6724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/>
              <p:nvPr/>
            </p:nvCxnSpPr>
            <p:spPr>
              <a:xfrm flipH="1">
                <a:off x="7276252" y="5521961"/>
                <a:ext cx="392769" cy="5479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ZoneTexte 197"/>
            <p:cNvSpPr txBox="1"/>
            <p:nvPr/>
          </p:nvSpPr>
          <p:spPr>
            <a:xfrm>
              <a:off x="4539210" y="6164644"/>
              <a:ext cx="2628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Symbol" pitchFamily="18" charset="2"/>
                </a:rPr>
                <a:t>q = p 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/ 3 =&gt; 0,75 + 0,25 = </a:t>
              </a:r>
              <a:r>
                <a:rPr lang="fr-FR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sz="16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242" name="Groupe 199"/>
          <p:cNvGrpSpPr/>
          <p:nvPr/>
        </p:nvGrpSpPr>
        <p:grpSpPr>
          <a:xfrm>
            <a:off x="1136213" y="3225754"/>
            <a:ext cx="2772000" cy="3168000"/>
            <a:chOff x="4485058" y="3392206"/>
            <a:chExt cx="2772000" cy="3168000"/>
          </a:xfrm>
        </p:grpSpPr>
        <p:sp>
          <p:nvSpPr>
            <p:cNvPr id="201" name="Rectangle 200"/>
            <p:cNvSpPr/>
            <p:nvPr/>
          </p:nvSpPr>
          <p:spPr>
            <a:xfrm>
              <a:off x="4485058" y="3392206"/>
              <a:ext cx="2772000" cy="3168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2" name="ZoneTexte 201"/>
            <p:cNvSpPr txBox="1"/>
            <p:nvPr/>
          </p:nvSpPr>
          <p:spPr>
            <a:xfrm>
              <a:off x="5677808" y="3472344"/>
              <a:ext cx="79208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Voie 1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²</a:t>
              </a:r>
              <a:r>
                <a:rPr lang="fr-FR" sz="16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  </a:t>
              </a:r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endPara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" name="ZoneTexte 202"/>
            <p:cNvSpPr txBox="1"/>
            <p:nvPr/>
          </p:nvSpPr>
          <p:spPr>
            <a:xfrm>
              <a:off x="4546641" y="3933294"/>
              <a:ext cx="792088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Voie 2</a:t>
              </a:r>
            </a:p>
            <a:p>
              <a:pPr algn="ctr"/>
              <a:r>
                <a:rPr lang="fr-FR" sz="16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²</a:t>
              </a:r>
              <a:r>
                <a:rPr lang="fr-FR" sz="16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 </a:t>
              </a:r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%</a:t>
              </a:r>
              <a:endParaRPr lang="fr-F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" name="ZoneTexte 203"/>
            <p:cNvSpPr txBox="1"/>
            <p:nvPr/>
          </p:nvSpPr>
          <p:spPr>
            <a:xfrm>
              <a:off x="6285813" y="5391143"/>
              <a:ext cx="792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i="1" dirty="0" smtClean="0">
                  <a:latin typeface="Symbol" pitchFamily="18" charset="2"/>
                  <a:cs typeface="Times New Roman" pitchFamily="18" charset="0"/>
                </a:rPr>
                <a:t>q</a:t>
              </a:r>
              <a:endParaRPr lang="fr-F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3" name="Groupe 139"/>
            <p:cNvGrpSpPr/>
            <p:nvPr/>
          </p:nvGrpSpPr>
          <p:grpSpPr>
            <a:xfrm>
              <a:off x="5192033" y="3743715"/>
              <a:ext cx="1846684" cy="2302743"/>
              <a:chOff x="1559312" y="3779579"/>
              <a:chExt cx="1846684" cy="2302743"/>
            </a:xfrm>
          </p:grpSpPr>
          <p:cxnSp>
            <p:nvCxnSpPr>
              <p:cNvPr id="219" name="Connecteur droit avec flèche 218"/>
              <p:cNvCxnSpPr/>
              <p:nvPr/>
            </p:nvCxnSpPr>
            <p:spPr>
              <a:xfrm flipH="1">
                <a:off x="1627127" y="4688249"/>
                <a:ext cx="100811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Cube 219"/>
              <p:cNvSpPr/>
              <p:nvPr/>
            </p:nvSpPr>
            <p:spPr>
              <a:xfrm>
                <a:off x="2300724" y="4400217"/>
                <a:ext cx="576064" cy="576064"/>
              </a:xfrm>
              <a:prstGeom prst="cub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noFill/>
                </a:endParaRPr>
              </a:p>
            </p:txBody>
          </p:sp>
          <p:cxnSp>
            <p:nvCxnSpPr>
              <p:cNvPr id="221" name="Connecteur droit 220"/>
              <p:cNvCxnSpPr/>
              <p:nvPr/>
            </p:nvCxnSpPr>
            <p:spPr>
              <a:xfrm>
                <a:off x="2444740" y="4400217"/>
                <a:ext cx="288032" cy="1440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Connecteur droit avec flèche 221"/>
              <p:cNvCxnSpPr/>
              <p:nvPr/>
            </p:nvCxnSpPr>
            <p:spPr>
              <a:xfrm rot="1980000" flipV="1">
                <a:off x="2980422" y="3779579"/>
                <a:ext cx="144000" cy="72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Connecteur droit 222"/>
              <p:cNvCxnSpPr/>
              <p:nvPr/>
            </p:nvCxnSpPr>
            <p:spPr>
              <a:xfrm flipH="1">
                <a:off x="2300724" y="4760257"/>
                <a:ext cx="216024" cy="28803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Connecteur droit 223"/>
              <p:cNvCxnSpPr/>
              <p:nvPr/>
            </p:nvCxnSpPr>
            <p:spPr>
              <a:xfrm flipH="1">
                <a:off x="1907955" y="5048289"/>
                <a:ext cx="392769" cy="5479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Connecteur droit avec flèche 224"/>
              <p:cNvCxnSpPr/>
              <p:nvPr/>
            </p:nvCxnSpPr>
            <p:spPr>
              <a:xfrm rot="360000" flipV="1">
                <a:off x="1559312" y="5755160"/>
                <a:ext cx="215041" cy="3271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" name="Groupe 64"/>
              <p:cNvGrpSpPr/>
              <p:nvPr/>
            </p:nvGrpSpPr>
            <p:grpSpPr>
              <a:xfrm>
                <a:off x="1949068" y="4256201"/>
                <a:ext cx="1141" cy="872852"/>
                <a:chOff x="2590428" y="2774454"/>
                <a:chExt cx="1141" cy="872852"/>
              </a:xfrm>
            </p:grpSpPr>
            <p:cxnSp>
              <p:nvCxnSpPr>
                <p:cNvPr id="231" name="Connecteur droit avec flèche 230"/>
                <p:cNvCxnSpPr/>
                <p:nvPr/>
              </p:nvCxnSpPr>
              <p:spPr>
                <a:xfrm rot="5400000" flipH="1">
                  <a:off x="2374404" y="2990478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accent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Connecteur droit avec flèche 231"/>
                <p:cNvCxnSpPr/>
                <p:nvPr/>
              </p:nvCxnSpPr>
              <p:spPr>
                <a:xfrm rot="16200000" flipH="1" flipV="1">
                  <a:off x="2375545" y="3431282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accent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5" name="Groupe 63"/>
              <p:cNvGrpSpPr/>
              <p:nvPr/>
            </p:nvGrpSpPr>
            <p:grpSpPr>
              <a:xfrm>
                <a:off x="2535798" y="4221153"/>
                <a:ext cx="870198" cy="0"/>
                <a:chOff x="3081908" y="2682256"/>
                <a:chExt cx="870198" cy="0"/>
              </a:xfrm>
            </p:grpSpPr>
            <p:cxnSp>
              <p:nvCxnSpPr>
                <p:cNvPr id="229" name="Connecteur droit avec flèche 228"/>
                <p:cNvCxnSpPr/>
                <p:nvPr/>
              </p:nvCxnSpPr>
              <p:spPr>
                <a:xfrm rot="16200000" flipV="1">
                  <a:off x="3297932" y="246623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accent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Connecteur droit avec flèche 229"/>
                <p:cNvCxnSpPr/>
                <p:nvPr/>
              </p:nvCxnSpPr>
              <p:spPr>
                <a:xfrm rot="5400000" flipH="1" flipV="1">
                  <a:off x="3736082" y="2466232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accent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8" name="Connecteur droit avec flèche 227"/>
              <p:cNvCxnSpPr/>
              <p:nvPr/>
            </p:nvCxnSpPr>
            <p:spPr>
              <a:xfrm rot="360000" flipV="1">
                <a:off x="2330837" y="4707410"/>
                <a:ext cx="215041" cy="3271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e 191"/>
            <p:cNvGrpSpPr/>
            <p:nvPr/>
          </p:nvGrpSpPr>
          <p:grpSpPr>
            <a:xfrm>
              <a:off x="5008237" y="5008872"/>
              <a:ext cx="1090647" cy="1225463"/>
              <a:chOff x="6734787" y="5521961"/>
              <a:chExt cx="1090647" cy="1225463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6755979" y="5643459"/>
                <a:ext cx="1069455" cy="900000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47" name="Groupe 78"/>
              <p:cNvGrpSpPr/>
              <p:nvPr/>
            </p:nvGrpSpPr>
            <p:grpSpPr>
              <a:xfrm>
                <a:off x="7279086" y="5656510"/>
                <a:ext cx="0" cy="860673"/>
                <a:chOff x="4191618" y="1928950"/>
                <a:chExt cx="0" cy="860673"/>
              </a:xfrm>
            </p:grpSpPr>
            <p:cxnSp>
              <p:nvCxnSpPr>
                <p:cNvPr id="217" name="Connecteur droit avec flèche 216"/>
                <p:cNvCxnSpPr/>
                <p:nvPr/>
              </p:nvCxnSpPr>
              <p:spPr>
                <a:xfrm rot="5400000" flipH="1">
                  <a:off x="3975594" y="2144974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Connecteur droit avec flèche 217"/>
                <p:cNvCxnSpPr/>
                <p:nvPr/>
              </p:nvCxnSpPr>
              <p:spPr>
                <a:xfrm rot="16200000" flipH="1" flipV="1">
                  <a:off x="3975594" y="2573599"/>
                  <a:ext cx="4320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e 82"/>
              <p:cNvGrpSpPr/>
              <p:nvPr/>
            </p:nvGrpSpPr>
            <p:grpSpPr>
              <a:xfrm>
                <a:off x="6822655" y="6070014"/>
                <a:ext cx="896069" cy="9019"/>
                <a:chOff x="3744712" y="2351979"/>
                <a:chExt cx="896069" cy="9019"/>
              </a:xfrm>
            </p:grpSpPr>
            <p:cxnSp>
              <p:nvCxnSpPr>
                <p:cNvPr id="215" name="Connecteur droit avec flèche 214"/>
                <p:cNvCxnSpPr/>
                <p:nvPr/>
              </p:nvCxnSpPr>
              <p:spPr>
                <a:xfrm rot="16200000" flipV="1">
                  <a:off x="3960736" y="2144974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Connecteur droit avec flèche 215"/>
                <p:cNvCxnSpPr/>
                <p:nvPr/>
              </p:nvCxnSpPr>
              <p:spPr>
                <a:xfrm rot="5400000" flipH="1" flipV="1">
                  <a:off x="4424757" y="2135955"/>
                  <a:ext cx="0" cy="43204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Connecteur droit avec flèche 210"/>
              <p:cNvCxnSpPr/>
              <p:nvPr/>
            </p:nvCxnSpPr>
            <p:spPr>
              <a:xfrm rot="16980000">
                <a:off x="7000207" y="5751760"/>
                <a:ext cx="519583" cy="66141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Arc 211"/>
              <p:cNvSpPr/>
              <p:nvPr/>
            </p:nvSpPr>
            <p:spPr>
              <a:xfrm rot="5400000" flipH="1">
                <a:off x="7174627" y="5863041"/>
                <a:ext cx="216000" cy="252000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13" name="Connecteur droit 212"/>
              <p:cNvCxnSpPr/>
              <p:nvPr/>
            </p:nvCxnSpPr>
            <p:spPr>
              <a:xfrm flipH="1">
                <a:off x="6734787" y="6074970"/>
                <a:ext cx="528439" cy="67245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Connecteur droit 213"/>
              <p:cNvCxnSpPr/>
              <p:nvPr/>
            </p:nvCxnSpPr>
            <p:spPr>
              <a:xfrm flipH="1">
                <a:off x="7276252" y="5521961"/>
                <a:ext cx="392769" cy="5479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ZoneTexte 206"/>
            <p:cNvSpPr txBox="1"/>
            <p:nvPr/>
          </p:nvSpPr>
          <p:spPr>
            <a:xfrm>
              <a:off x="4539210" y="6164644"/>
              <a:ext cx="2628000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Symbol" pitchFamily="18" charset="2"/>
                </a:rPr>
                <a:t>q  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=&gt; </a:t>
              </a:r>
              <a:r>
                <a:rPr lang="fr-FR" sz="16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²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fr-FR" sz="16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fr-FR" sz="1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²</a:t>
              </a:r>
              <a:r>
                <a:rPr lang="fr-FR" sz="1600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fr-FR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sz="16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4172801" y="3241078"/>
            <a:ext cx="4644000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Symbole du  Qubit</a:t>
            </a:r>
          </a:p>
          <a:p>
            <a:pPr algn="ctr"/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Symbol"/>
              <a:buChar char="ç"/>
            </a:pPr>
            <a:r>
              <a:rPr lang="fr-FR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q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 = </a:t>
            </a:r>
            <a:r>
              <a:rPr lang="fr-FR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  <a:sym typeface="Symbol"/>
              </a:rPr>
              <a:t>a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b="1" dirty="0" smtClean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b="1" dirty="0" smtClean="0">
                <a:solidFill>
                  <a:srgbClr val="C00000"/>
                </a:solidFill>
                <a:sym typeface="Symbol"/>
              </a:rPr>
              <a:t>+ </a:t>
            </a:r>
            <a:r>
              <a:rPr lang="fr-FR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  <a:sym typeface="Symbol"/>
              </a:rPr>
              <a:t>b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</a:t>
            </a:r>
            <a:r>
              <a:rPr lang="fr-FR" b="1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↑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</a:t>
            </a:r>
          </a:p>
          <a:p>
            <a:pPr algn="ctr"/>
            <a:endParaRPr lang="fr-FR" b="1" dirty="0" smtClean="0">
              <a:solidFill>
                <a:srgbClr val="C00000"/>
              </a:solidFill>
              <a:latin typeface="Symbol" pitchFamily="18" charset="2"/>
              <a:cs typeface="Times New Roman" pitchFamily="18" charset="0"/>
            </a:endParaRPr>
          </a:p>
          <a:p>
            <a:pPr algn="ctr"/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avec: </a:t>
            </a:r>
            <a:r>
              <a:rPr lang="fr-FR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fr-F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b</a:t>
            </a:r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² = 1</a:t>
            </a:r>
            <a:r>
              <a:rPr lang="fr-F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4602040" y="5417500"/>
            <a:ext cx="3636000" cy="432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Si: </a:t>
            </a:r>
            <a:r>
              <a:rPr lang="fr-FR" dirty="0" smtClean="0">
                <a:latin typeface="Symbol" pitchFamily="18" charset="2"/>
              </a:rPr>
              <a:t>q = p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/ 4 =&gt; </a:t>
            </a:r>
            <a:r>
              <a:rPr lang="fr-FR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² = 0,50 et </a:t>
            </a:r>
            <a:r>
              <a:rPr lang="fr-FR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² = 0,50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 algn="ctr"/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ZoneTexte 183"/>
          <p:cNvSpPr txBox="1"/>
          <p:nvPr/>
        </p:nvSpPr>
        <p:spPr>
          <a:xfrm>
            <a:off x="4601929" y="4865089"/>
            <a:ext cx="3636000" cy="432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Si: </a:t>
            </a:r>
            <a:r>
              <a:rPr lang="fr-FR" dirty="0" smtClean="0">
                <a:latin typeface="Symbol" pitchFamily="18" charset="2"/>
              </a:rPr>
              <a:t>q = p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/ 3 =&gt; </a:t>
            </a:r>
            <a:r>
              <a:rPr lang="fr-FR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² = 0,75 et </a:t>
            </a:r>
            <a:r>
              <a:rPr lang="fr-FR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² = 0,25 </a:t>
            </a:r>
            <a:endParaRPr lang="fr-FR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 algn="ctr"/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9" name="Groupe 193"/>
          <p:cNvGrpSpPr/>
          <p:nvPr/>
        </p:nvGrpSpPr>
        <p:grpSpPr>
          <a:xfrm>
            <a:off x="6466504" y="3611032"/>
            <a:ext cx="2304000" cy="647110"/>
            <a:chOff x="4663373" y="4217152"/>
            <a:chExt cx="2304000" cy="647110"/>
          </a:xfrm>
        </p:grpSpPr>
        <p:sp>
          <p:nvSpPr>
            <p:cNvPr id="187" name="ZoneTexte 186"/>
            <p:cNvSpPr txBox="1"/>
            <p:nvPr/>
          </p:nvSpPr>
          <p:spPr>
            <a:xfrm>
              <a:off x="4663373" y="4217931"/>
              <a:ext cx="23040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     </a:t>
              </a:r>
              <a:r>
                <a:rPr lang="fr-FR" b="1" dirty="0" smtClean="0">
                  <a:solidFill>
                    <a:srgbClr val="C00000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r>
                <a:rPr lang="fr-F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² = </a:t>
              </a:r>
              <a:r>
                <a:rPr lang="fr-FR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Prob</a:t>
              </a:r>
              <a:r>
                <a:rPr lang="fr-F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b="1" dirty="0" smtClean="0">
                  <a:ln w="28575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→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</a:t>
              </a:r>
              <a:r>
                <a:rPr lang="fr-F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fr-FR" b="1" dirty="0" smtClean="0">
                  <a:solidFill>
                    <a:srgbClr val="C00000"/>
                  </a:solidFill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fr-F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² = </a:t>
              </a:r>
              <a:r>
                <a:rPr lang="fr-FR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Prob</a:t>
              </a:r>
              <a:r>
                <a:rPr lang="fr-F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 </a:t>
              </a:r>
              <a:r>
                <a:rPr lang="fr-FR" b="1" dirty="0" smtClean="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↑</a:t>
              </a:r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 </a:t>
              </a:r>
              <a:r>
                <a:rPr lang="fr-FR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fr-FR" b="1" dirty="0" smtClean="0"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4759547" y="4217152"/>
              <a:ext cx="3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{</a:t>
              </a:r>
              <a:endParaRPr lang="fr-FR" sz="3600" dirty="0"/>
            </a:p>
          </p:txBody>
        </p:sp>
      </p:grpSp>
      <p:sp>
        <p:nvSpPr>
          <p:cNvPr id="235" name="ZoneTexte 234"/>
          <p:cNvSpPr txBox="1"/>
          <p:nvPr/>
        </p:nvSpPr>
        <p:spPr>
          <a:xfrm>
            <a:off x="4582990" y="5989000"/>
            <a:ext cx="3636000" cy="432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Si: </a:t>
            </a:r>
            <a:r>
              <a:rPr lang="fr-FR" dirty="0" smtClean="0">
                <a:latin typeface="Symbol" pitchFamily="18" charset="2"/>
              </a:rPr>
              <a:t>q = p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/ 6 =&gt; </a:t>
            </a:r>
            <a:r>
              <a:rPr lang="fr-FR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² = 0,25 et </a:t>
            </a:r>
            <a:r>
              <a:rPr lang="fr-FR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² = 0,75</a:t>
            </a: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 algn="ctr"/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4" grpId="0" animBg="1"/>
      <p:bldP spid="2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Les différents types de Qubit expérimentés.</a:t>
            </a:r>
            <a:endParaRPr lang="fr-F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525963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fr-F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2050" name="Picture 2" descr="D:\backup\Autre utilisateur\Intrication\Qubit, Portes\Images Qubit hardware\Acteurs-par-type-de-qubit_Ezr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907" y="1584310"/>
            <a:ext cx="6338187" cy="2960277"/>
          </a:xfrm>
          <a:prstGeom prst="rect">
            <a:avLst/>
          </a:prstGeom>
          <a:noFill/>
        </p:spPr>
      </p:pic>
      <p:grpSp>
        <p:nvGrpSpPr>
          <p:cNvPr id="4" name="Groupe 6"/>
          <p:cNvGrpSpPr/>
          <p:nvPr/>
        </p:nvGrpSpPr>
        <p:grpSpPr>
          <a:xfrm>
            <a:off x="813430" y="1497219"/>
            <a:ext cx="6084000" cy="3924684"/>
            <a:chOff x="813430" y="1640094"/>
            <a:chExt cx="6084000" cy="3924684"/>
          </a:xfrm>
        </p:grpSpPr>
        <p:sp>
          <p:nvSpPr>
            <p:cNvPr id="5" name="Rectangle 4"/>
            <p:cNvSpPr/>
            <p:nvPr/>
          </p:nvSpPr>
          <p:spPr>
            <a:xfrm>
              <a:off x="2307771" y="1640094"/>
              <a:ext cx="1140822" cy="3096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813430" y="5103113"/>
              <a:ext cx="6084000" cy="461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les Qubits </a:t>
              </a:r>
              <a:r>
                <a:rPr lang="fr-FR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supraconducteurs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 à effet Josephson</a:t>
              </a:r>
              <a:endParaRPr lang="fr-FR" sz="2400" dirty="0"/>
            </a:p>
          </p:txBody>
        </p:sp>
      </p:grpSp>
      <p:grpSp>
        <p:nvGrpSpPr>
          <p:cNvPr id="7" name="Groupe 10"/>
          <p:cNvGrpSpPr/>
          <p:nvPr/>
        </p:nvGrpSpPr>
        <p:grpSpPr>
          <a:xfrm>
            <a:off x="792485" y="1497219"/>
            <a:ext cx="5292000" cy="4434452"/>
            <a:chOff x="792485" y="1640094"/>
            <a:chExt cx="5292000" cy="4434452"/>
          </a:xfrm>
        </p:grpSpPr>
        <p:sp>
          <p:nvSpPr>
            <p:cNvPr id="8" name="Rectangle 7"/>
            <p:cNvSpPr/>
            <p:nvPr/>
          </p:nvSpPr>
          <p:spPr>
            <a:xfrm>
              <a:off x="5172884" y="1640094"/>
              <a:ext cx="864000" cy="3096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92485" y="5606546"/>
              <a:ext cx="5292000" cy="4680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fr-FR" sz="2400" dirty="0" smtClean="0">
                  <a:latin typeface="Times New Roman" pitchFamily="18" charset="0"/>
                  <a:cs typeface="Times New Roman" pitchFamily="18" charset="0"/>
                </a:rPr>
                <a:t>les Qubits </a:t>
              </a:r>
              <a:r>
                <a:rPr lang="fr-FR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de spin en technologie CMOS</a:t>
              </a:r>
              <a:endParaRPr lang="fr-FR" sz="2400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142000" y="4507507"/>
            <a:ext cx="4860000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Deux axes de recherches importants:</a:t>
            </a:r>
          </a:p>
          <a:p>
            <a:endParaRPr lang="fr-FR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32000" y="6029324"/>
            <a:ext cx="8280000" cy="5400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Les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qubits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sont les composants de base d’un calculateur quantique</a:t>
            </a:r>
            <a:endParaRPr kumimoji="0" lang="fr-FR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6063"/>
            <a:ext cx="8229600" cy="720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« Superposition » de deux Qubits: intrication</a:t>
            </a:r>
            <a:endParaRPr lang="fr-FR" sz="3600" dirty="0"/>
          </a:p>
        </p:txBody>
      </p:sp>
      <p:sp>
        <p:nvSpPr>
          <p:cNvPr id="89" name="ZoneTexte 88"/>
          <p:cNvSpPr txBox="1"/>
          <p:nvPr/>
        </p:nvSpPr>
        <p:spPr>
          <a:xfrm>
            <a:off x="2628000" y="1122722"/>
            <a:ext cx="3888000" cy="36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6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fr-FR" sz="1600" b="1" dirty="0" smtClean="0">
                <a:latin typeface="Symbol" pitchFamily="18" charset="2"/>
                <a:cs typeface="Times New Roman" pitchFamily="18" charset="0"/>
              </a:rPr>
              <a:t>q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&gt;  = </a:t>
            </a:r>
            <a:r>
              <a:rPr lang="fr-FR" sz="1600" b="1" dirty="0" smtClean="0">
                <a:latin typeface="Symbol" pitchFamily="18" charset="2"/>
                <a:cs typeface="Times New Roman" pitchFamily="18" charset="0"/>
                <a:sym typeface="Symbol"/>
              </a:rPr>
              <a:t>a</a:t>
            </a:r>
            <a:r>
              <a:rPr lang="fr-FR" sz="1600" dirty="0" smtClean="0">
                <a:sym typeface="Symbol"/>
              </a:rPr>
              <a:t>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600" b="1" dirty="0" smtClean="0">
                <a:ln w="285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→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sz="1600" dirty="0" smtClean="0">
                <a:sym typeface="Symbol"/>
              </a:rPr>
              <a:t>+  </a:t>
            </a:r>
            <a:r>
              <a:rPr lang="fr-FR" sz="1600" b="1" dirty="0" smtClean="0">
                <a:latin typeface="Symbol" pitchFamily="18" charset="2"/>
                <a:cs typeface="Times New Roman" pitchFamily="18" charset="0"/>
                <a:sym typeface="Symbol"/>
              </a:rPr>
              <a:t>b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</a:t>
            </a:r>
            <a:r>
              <a:rPr lang="fr-FR" sz="1600" b="1" dirty="0" smtClean="0">
                <a:ln w="1905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sym typeface="Symbol"/>
              </a:rPr>
              <a:t>↑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&gt;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avec</a:t>
            </a:r>
            <a:r>
              <a:rPr lang="fr-FR" sz="1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fr-FR" sz="16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+ </a:t>
            </a:r>
            <a:r>
              <a:rPr lang="fr-FR" sz="16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²  = 1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</a:p>
          <a:p>
            <a:pPr algn="ctr"/>
            <a:endParaRPr lang="fr-FR" sz="16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795265" y="4887234"/>
            <a:ext cx="7560000" cy="169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Cas particulier: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état intriqué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/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e 178"/>
          <p:cNvGrpSpPr/>
          <p:nvPr/>
        </p:nvGrpSpPr>
        <p:grpSpPr>
          <a:xfrm>
            <a:off x="1366200" y="5439600"/>
            <a:ext cx="2880000" cy="506157"/>
            <a:chOff x="358422" y="4310465"/>
            <a:chExt cx="2880000" cy="506157"/>
          </a:xfrm>
        </p:grpSpPr>
        <p:sp>
          <p:nvSpPr>
            <p:cNvPr id="113" name="ZoneTexte 112"/>
            <p:cNvSpPr txBox="1"/>
            <p:nvPr/>
          </p:nvSpPr>
          <p:spPr>
            <a:xfrm>
              <a:off x="358422" y="4312622"/>
              <a:ext cx="2880000" cy="50400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a = d  =       et  b = c = 0   =&gt;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2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3459" y="4310465"/>
              <a:ext cx="224832" cy="504000"/>
            </a:xfrm>
            <a:prstGeom prst="rect">
              <a:avLst/>
            </a:prstGeom>
            <a:solidFill>
              <a:srgbClr val="92D050"/>
            </a:solidFill>
          </p:spPr>
        </p:pic>
      </p:grpSp>
      <p:grpSp>
        <p:nvGrpSpPr>
          <p:cNvPr id="4" name="Groupe 189"/>
          <p:cNvGrpSpPr/>
          <p:nvPr/>
        </p:nvGrpSpPr>
        <p:grpSpPr>
          <a:xfrm>
            <a:off x="4243125" y="5343037"/>
            <a:ext cx="3385627" cy="540000"/>
            <a:chOff x="532101" y="4595148"/>
            <a:chExt cx="3385627" cy="540000"/>
          </a:xfrm>
        </p:grpSpPr>
        <p:sp>
          <p:nvSpPr>
            <p:cNvPr id="191" name="Rectangle 190"/>
            <p:cNvSpPr/>
            <p:nvPr/>
          </p:nvSpPr>
          <p:spPr>
            <a:xfrm>
              <a:off x="532101" y="4595148"/>
              <a:ext cx="3384000" cy="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102"/>
            <p:cNvGrpSpPr/>
            <p:nvPr/>
          </p:nvGrpSpPr>
          <p:grpSpPr>
            <a:xfrm>
              <a:off x="533728" y="4619121"/>
              <a:ext cx="3384000" cy="483693"/>
              <a:chOff x="4803075" y="4083670"/>
              <a:chExt cx="3384000" cy="504000"/>
            </a:xfrm>
            <a:solidFill>
              <a:schemeClr val="bg1"/>
            </a:solidFill>
          </p:grpSpPr>
          <p:sp>
            <p:nvSpPr>
              <p:cNvPr id="193" name="ZoneTexte 192"/>
              <p:cNvSpPr txBox="1"/>
              <p:nvPr/>
            </p:nvSpPr>
            <p:spPr>
              <a:xfrm>
                <a:off x="4803075" y="4120580"/>
                <a:ext cx="3384000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| </a:t>
                </a:r>
                <a:r>
                  <a:rPr lang="fr-FR" dirty="0" smtClean="0">
                    <a:latin typeface="Symbol" pitchFamily="18" charset="2"/>
                    <a:cs typeface="Times New Roman" pitchFamily="18" charset="0"/>
                  </a:rPr>
                  <a:t>f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&gt; =  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      &gt;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±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  &gt; 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&gt;]</a:t>
                </a:r>
                <a:endParaRPr lang="fr-FR" dirty="0"/>
              </a:p>
            </p:txBody>
          </p:sp>
          <p:pic>
            <p:nvPicPr>
              <p:cNvPr id="194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2544" y="4083670"/>
                <a:ext cx="224832" cy="504000"/>
              </a:xfrm>
              <a:prstGeom prst="rect">
                <a:avLst/>
              </a:prstGeom>
              <a:grpFill/>
            </p:spPr>
          </p:pic>
          <p:grpSp>
            <p:nvGrpSpPr>
              <p:cNvPr id="6" name="Groupe 100"/>
              <p:cNvGrpSpPr/>
              <p:nvPr/>
            </p:nvGrpSpPr>
            <p:grpSpPr>
              <a:xfrm>
                <a:off x="5893374" y="4112138"/>
                <a:ext cx="1865575" cy="297525"/>
                <a:chOff x="5931474" y="4112138"/>
                <a:chExt cx="1865575" cy="297525"/>
              </a:xfrm>
              <a:grpFill/>
            </p:grpSpPr>
            <p:cxnSp>
              <p:nvCxnSpPr>
                <p:cNvPr id="196" name="Connecteur droit avec flèche 195"/>
                <p:cNvCxnSpPr/>
                <p:nvPr/>
              </p:nvCxnSpPr>
              <p:spPr>
                <a:xfrm>
                  <a:off x="5931474" y="4318622"/>
                  <a:ext cx="288000" cy="0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necteur droit avec flèche 196"/>
                <p:cNvCxnSpPr/>
                <p:nvPr/>
              </p:nvCxnSpPr>
              <p:spPr>
                <a:xfrm>
                  <a:off x="6512499" y="4309097"/>
                  <a:ext cx="288000" cy="0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avec flèche 197"/>
                <p:cNvCxnSpPr/>
                <p:nvPr/>
              </p:nvCxnSpPr>
              <p:spPr>
                <a:xfrm rot="16200000">
                  <a:off x="7214899" y="4265663"/>
                  <a:ext cx="288000" cy="0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Connecteur droit avec flèche 198"/>
                <p:cNvCxnSpPr/>
                <p:nvPr/>
              </p:nvCxnSpPr>
              <p:spPr>
                <a:xfrm rot="16200000">
                  <a:off x="7653049" y="4256138"/>
                  <a:ext cx="288000" cy="0"/>
                </a:xfrm>
                <a:prstGeom prst="straightConnector1">
                  <a:avLst/>
                </a:prstGeom>
                <a:grpFill/>
                <a:ln w="28575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ZoneTexte 55"/>
          <p:cNvSpPr txBox="1"/>
          <p:nvPr/>
        </p:nvSpPr>
        <p:spPr>
          <a:xfrm>
            <a:off x="2214000" y="6075628"/>
            <a:ext cx="47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état intriqué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est un état non 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factorisable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882000" y="2205400"/>
            <a:ext cx="7380000" cy="33855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Les états associés à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un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Qubit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appartiennent à un espace à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deux dimensions: 2</a:t>
            </a:r>
            <a:r>
              <a:rPr lang="fr-FR" sz="1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2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.  </a:t>
            </a:r>
            <a:endParaRPr lang="fr-FR" sz="1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957569" y="1714220"/>
            <a:ext cx="35640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ne peut pas avoir </a:t>
            </a:r>
            <a:r>
              <a:rPr lang="fr-FR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la fois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pile et face </a:t>
            </a:r>
            <a:endParaRPr lang="fr-F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882000" y="4403655"/>
            <a:ext cx="7380000" cy="33855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Les états associés à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deux Qubits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appartiennent à un espace à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 dimensions: 2² = 4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fr-FR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2140607" y="1501572"/>
            <a:ext cx="2693137" cy="595821"/>
            <a:chOff x="2140607" y="1501572"/>
            <a:chExt cx="2693137" cy="595821"/>
          </a:xfrm>
        </p:grpSpPr>
        <p:grpSp>
          <p:nvGrpSpPr>
            <p:cNvPr id="7" name="Groupe 100"/>
            <p:cNvGrpSpPr/>
            <p:nvPr/>
          </p:nvGrpSpPr>
          <p:grpSpPr>
            <a:xfrm>
              <a:off x="2140607" y="1682155"/>
              <a:ext cx="2693137" cy="415238"/>
              <a:chOff x="1510909" y="1613147"/>
              <a:chExt cx="2693137" cy="415238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1510909" y="1641043"/>
                <a:ext cx="1296000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Pile ou face ?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e 75"/>
              <p:cNvGrpSpPr/>
              <p:nvPr/>
            </p:nvGrpSpPr>
            <p:grpSpPr>
              <a:xfrm>
                <a:off x="2904792" y="1613147"/>
                <a:ext cx="1299254" cy="415238"/>
                <a:chOff x="5808386" y="3119468"/>
                <a:chExt cx="1299254" cy="415238"/>
              </a:xfrm>
            </p:grpSpPr>
            <p:pic>
              <p:nvPicPr>
                <p:cNvPr id="73" name="Picture 2" descr="D:\backup\Autre utilisateur\Intrication\figures et images\face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700446" y="3127512"/>
                  <a:ext cx="407194" cy="4071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74" name="Picture 3" descr="D:\backup\Autre utilisateur\Intrication\figures et images\pile 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808386" y="3119468"/>
                  <a:ext cx="407194" cy="407194"/>
                </a:xfrm>
                <a:prstGeom prst="rect">
                  <a:avLst/>
                </a:prstGeom>
                <a:noFill/>
              </p:spPr>
            </p:pic>
            <p:sp>
              <p:nvSpPr>
                <p:cNvPr id="75" name="ZoneTexte 74"/>
                <p:cNvSpPr txBox="1"/>
                <p:nvPr/>
              </p:nvSpPr>
              <p:spPr>
                <a:xfrm>
                  <a:off x="6238567" y="3156136"/>
                  <a:ext cx="432000" cy="338554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ou</a:t>
                  </a:r>
                  <a:endParaRPr lang="fr-FR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9" name="Groupe 76"/>
            <p:cNvGrpSpPr/>
            <p:nvPr/>
          </p:nvGrpSpPr>
          <p:grpSpPr>
            <a:xfrm>
              <a:off x="3732353" y="1501572"/>
              <a:ext cx="851106" cy="182868"/>
              <a:chOff x="3732353" y="1501572"/>
              <a:chExt cx="851106" cy="182868"/>
            </a:xfrm>
          </p:grpSpPr>
          <p:cxnSp>
            <p:nvCxnSpPr>
              <p:cNvPr id="72" name="Connecteur droit avec flèche 71"/>
              <p:cNvCxnSpPr/>
              <p:nvPr/>
            </p:nvCxnSpPr>
            <p:spPr>
              <a:xfrm>
                <a:off x="3732353" y="1504440"/>
                <a:ext cx="0" cy="18000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avec flèche 75"/>
              <p:cNvCxnSpPr/>
              <p:nvPr/>
            </p:nvCxnSpPr>
            <p:spPr>
              <a:xfrm>
                <a:off x="4583459" y="1501572"/>
                <a:ext cx="0" cy="18000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ZoneTexte 91"/>
          <p:cNvSpPr txBox="1"/>
          <p:nvPr/>
        </p:nvSpPr>
        <p:spPr>
          <a:xfrm>
            <a:off x="4596224" y="3963331"/>
            <a:ext cx="3816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avec: (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a²  +   b²   +   c²  +  d²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1</a:t>
            </a:r>
            <a:endParaRPr lang="fr-FR" sz="1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0" name="Groupe 122"/>
          <p:cNvGrpSpPr/>
          <p:nvPr/>
        </p:nvGrpSpPr>
        <p:grpSpPr>
          <a:xfrm>
            <a:off x="504808" y="2848490"/>
            <a:ext cx="7757192" cy="1056817"/>
            <a:chOff x="504808" y="2848490"/>
            <a:chExt cx="7757192" cy="1056817"/>
          </a:xfrm>
        </p:grpSpPr>
        <p:grpSp>
          <p:nvGrpSpPr>
            <p:cNvPr id="11" name="Groupe 93"/>
            <p:cNvGrpSpPr/>
            <p:nvPr/>
          </p:nvGrpSpPr>
          <p:grpSpPr>
            <a:xfrm>
              <a:off x="1494000" y="2848490"/>
              <a:ext cx="6768000" cy="401637"/>
              <a:chOff x="1272046" y="3570288"/>
              <a:chExt cx="6768000" cy="401637"/>
            </a:xfrm>
          </p:grpSpPr>
          <p:sp>
            <p:nvSpPr>
              <p:cNvPr id="99" name="ZoneTexte 98"/>
              <p:cNvSpPr txBox="1"/>
              <p:nvPr/>
            </p:nvSpPr>
            <p:spPr>
              <a:xfrm>
                <a:off x="1296165" y="3602593"/>
                <a:ext cx="673200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| </a:t>
                </a:r>
                <a:r>
                  <a:rPr lang="fr-FR" b="1" dirty="0" smtClean="0">
                    <a:latin typeface="Symbol" pitchFamily="18" charset="2"/>
                    <a:cs typeface="Times New Roman" pitchFamily="18" charset="0"/>
                    <a:sym typeface="Symbol"/>
                  </a:rPr>
                  <a:t>f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&gt; = a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&gt;) +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b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(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&gt;) +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c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(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&gt;) +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d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(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</a:t>
                </a:r>
                <a:r>
                  <a:rPr lang="fr-FR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fr-FR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&gt;) </a:t>
                </a:r>
                <a:endParaRPr lang="fr-FR" dirty="0"/>
              </a:p>
            </p:txBody>
          </p:sp>
          <p:grpSp>
            <p:nvGrpSpPr>
              <p:cNvPr id="12" name="Groupe 86"/>
              <p:cNvGrpSpPr/>
              <p:nvPr/>
            </p:nvGrpSpPr>
            <p:grpSpPr>
              <a:xfrm>
                <a:off x="2262561" y="3600185"/>
                <a:ext cx="5351541" cy="283425"/>
                <a:chOff x="2257652" y="3600185"/>
                <a:chExt cx="5325274" cy="283425"/>
              </a:xfrm>
            </p:grpSpPr>
            <p:grpSp>
              <p:nvGrpSpPr>
                <p:cNvPr id="13" name="Groupe 85"/>
                <p:cNvGrpSpPr/>
                <p:nvPr/>
              </p:nvGrpSpPr>
              <p:grpSpPr>
                <a:xfrm>
                  <a:off x="2257652" y="3784851"/>
                  <a:ext cx="888075" cy="9525"/>
                  <a:chOff x="2257652" y="3784851"/>
                  <a:chExt cx="888075" cy="9525"/>
                </a:xfrm>
              </p:grpSpPr>
              <p:cxnSp>
                <p:nvCxnSpPr>
                  <p:cNvPr id="112" name="Connecteur droit avec flèche 111"/>
                  <p:cNvCxnSpPr/>
                  <p:nvPr/>
                </p:nvCxnSpPr>
                <p:spPr>
                  <a:xfrm>
                    <a:off x="2857727" y="3784851"/>
                    <a:ext cx="288000" cy="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necteur droit avec flèche 113"/>
                  <p:cNvCxnSpPr/>
                  <p:nvPr/>
                </p:nvCxnSpPr>
                <p:spPr>
                  <a:xfrm>
                    <a:off x="2257652" y="3794376"/>
                    <a:ext cx="288000" cy="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e 115"/>
                <p:cNvGrpSpPr/>
                <p:nvPr/>
              </p:nvGrpSpPr>
              <p:grpSpPr>
                <a:xfrm>
                  <a:off x="3958052" y="3600185"/>
                  <a:ext cx="637950" cy="276396"/>
                  <a:chOff x="4457925" y="771522"/>
                  <a:chExt cx="637950" cy="276396"/>
                </a:xfrm>
              </p:grpSpPr>
              <p:cxnSp>
                <p:nvCxnSpPr>
                  <p:cNvPr id="110" name="Connecteur droit avec flèche 109"/>
                  <p:cNvCxnSpPr/>
                  <p:nvPr/>
                </p:nvCxnSpPr>
                <p:spPr>
                  <a:xfrm>
                    <a:off x="4457925" y="964374"/>
                    <a:ext cx="288000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eur droit avec flèche 110"/>
                  <p:cNvCxnSpPr/>
                  <p:nvPr/>
                </p:nvCxnSpPr>
                <p:spPr>
                  <a:xfrm rot="16200000">
                    <a:off x="4957677" y="909720"/>
                    <a:ext cx="276396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e 117"/>
                <p:cNvGrpSpPr/>
                <p:nvPr/>
              </p:nvGrpSpPr>
              <p:grpSpPr>
                <a:xfrm>
                  <a:off x="5572126" y="3607214"/>
                  <a:ext cx="698320" cy="276396"/>
                  <a:chOff x="6300599" y="778551"/>
                  <a:chExt cx="698320" cy="276396"/>
                </a:xfrm>
              </p:grpSpPr>
              <p:cxnSp>
                <p:nvCxnSpPr>
                  <p:cNvPr id="108" name="Connecteur droit avec flèche 107"/>
                  <p:cNvCxnSpPr/>
                  <p:nvPr/>
                </p:nvCxnSpPr>
                <p:spPr>
                  <a:xfrm>
                    <a:off x="6710919" y="964374"/>
                    <a:ext cx="288000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necteur droit avec flèche 108"/>
                  <p:cNvCxnSpPr/>
                  <p:nvPr/>
                </p:nvCxnSpPr>
                <p:spPr>
                  <a:xfrm rot="16200000">
                    <a:off x="6162401" y="916749"/>
                    <a:ext cx="276396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e 122"/>
                <p:cNvGrpSpPr/>
                <p:nvPr/>
              </p:nvGrpSpPr>
              <p:grpSpPr>
                <a:xfrm>
                  <a:off x="7129652" y="3600185"/>
                  <a:ext cx="453274" cy="278962"/>
                  <a:chOff x="7858125" y="771522"/>
                  <a:chExt cx="453274" cy="278962"/>
                </a:xfrm>
              </p:grpSpPr>
              <p:cxnSp>
                <p:nvCxnSpPr>
                  <p:cNvPr id="106" name="Connecteur droit avec flèche 105"/>
                  <p:cNvCxnSpPr/>
                  <p:nvPr/>
                </p:nvCxnSpPr>
                <p:spPr>
                  <a:xfrm rot="16200000">
                    <a:off x="8173201" y="912286"/>
                    <a:ext cx="276396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Connecteur droit avec flèche 106"/>
                  <p:cNvCxnSpPr/>
                  <p:nvPr/>
                </p:nvCxnSpPr>
                <p:spPr>
                  <a:xfrm rot="16200000">
                    <a:off x="7719927" y="909720"/>
                    <a:ext cx="276396" cy="0"/>
                  </a:xfrm>
                  <a:prstGeom prst="straightConnector1">
                    <a:avLst/>
                  </a:prstGeom>
                  <a:solidFill>
                    <a:schemeClr val="bg1"/>
                  </a:solidFill>
                  <a:ln w="28575"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5" name="Rectangle 44"/>
              <p:cNvSpPr/>
              <p:nvPr/>
            </p:nvSpPr>
            <p:spPr>
              <a:xfrm>
                <a:off x="1272046" y="3570288"/>
                <a:ext cx="6768000" cy="396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81"/>
            <p:cNvGrpSpPr/>
            <p:nvPr/>
          </p:nvGrpSpPr>
          <p:grpSpPr>
            <a:xfrm>
              <a:off x="504808" y="3488588"/>
              <a:ext cx="7625451" cy="416719"/>
              <a:chOff x="-43043" y="3100418"/>
              <a:chExt cx="7625451" cy="416719"/>
            </a:xfrm>
          </p:grpSpPr>
          <p:sp>
            <p:nvSpPr>
              <p:cNvPr id="51" name="ZoneTexte 50"/>
              <p:cNvSpPr txBox="1"/>
              <p:nvPr/>
            </p:nvSpPr>
            <p:spPr>
              <a:xfrm>
                <a:off x="-43043" y="3117987"/>
                <a:ext cx="1944000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Double pile ou face ?</a:t>
                </a:r>
                <a:endParaRPr lang="fr-FR" sz="1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8" name="Groupe 80"/>
              <p:cNvGrpSpPr/>
              <p:nvPr/>
            </p:nvGrpSpPr>
            <p:grpSpPr>
              <a:xfrm>
                <a:off x="2044171" y="3100418"/>
                <a:ext cx="5538237" cy="416719"/>
                <a:chOff x="2044171" y="3100418"/>
                <a:chExt cx="5538237" cy="416719"/>
              </a:xfrm>
            </p:grpSpPr>
            <p:grpSp>
              <p:nvGrpSpPr>
                <p:cNvPr id="19" name="Groupe 67"/>
                <p:cNvGrpSpPr/>
                <p:nvPr/>
              </p:nvGrpSpPr>
              <p:grpSpPr>
                <a:xfrm>
                  <a:off x="6759394" y="3106546"/>
                  <a:ext cx="823014" cy="409110"/>
                  <a:chOff x="4120969" y="3106546"/>
                  <a:chExt cx="823014" cy="409110"/>
                </a:xfrm>
              </p:grpSpPr>
              <p:pic>
                <p:nvPicPr>
                  <p:cNvPr id="1026" name="Picture 2" descr="D:\backup\Autre utilisateur\Intrication\figures et images\fac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120969" y="3108462"/>
                    <a:ext cx="407194" cy="40719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2" descr="D:\backup\Autre utilisateur\Intrication\figures et images\fac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536789" y="3106546"/>
                    <a:ext cx="407194" cy="40719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0" name="Groupe 69"/>
                <p:cNvGrpSpPr/>
                <p:nvPr/>
              </p:nvGrpSpPr>
              <p:grpSpPr>
                <a:xfrm>
                  <a:off x="3801501" y="3100418"/>
                  <a:ext cx="815812" cy="415238"/>
                  <a:chOff x="4649226" y="3100418"/>
                  <a:chExt cx="815812" cy="415238"/>
                </a:xfrm>
              </p:grpSpPr>
              <p:pic>
                <p:nvPicPr>
                  <p:cNvPr id="63" name="Picture 2" descr="D:\backup\Autre utilisateur\Intrication\figures et images\fac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057844" y="3108462"/>
                    <a:ext cx="407194" cy="40719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27" name="Picture 3" descr="D:\backup\Autre utilisateur\Intrication\figures et images\pile 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4649226" y="3100418"/>
                    <a:ext cx="407194" cy="40719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1" name="Groupe 68"/>
                <p:cNvGrpSpPr/>
                <p:nvPr/>
              </p:nvGrpSpPr>
              <p:grpSpPr>
                <a:xfrm>
                  <a:off x="2044171" y="3106546"/>
                  <a:ext cx="832960" cy="407491"/>
                  <a:chOff x="2339446" y="3106546"/>
                  <a:chExt cx="832960" cy="407491"/>
                </a:xfrm>
              </p:grpSpPr>
              <p:pic>
                <p:nvPicPr>
                  <p:cNvPr id="65" name="Picture 3" descr="D:\backup\Autre utilisateur\Intrication\figures et images\pile 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765212" y="3106843"/>
                    <a:ext cx="407194" cy="40719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6" name="Picture 3" descr="D:\backup\Autre utilisateur\Intrication\figures et images\pile 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339446" y="3106546"/>
                    <a:ext cx="407194" cy="40719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22" name="Groupe 70"/>
                <p:cNvGrpSpPr/>
                <p:nvPr/>
              </p:nvGrpSpPr>
              <p:grpSpPr>
                <a:xfrm>
                  <a:off x="5264649" y="3106546"/>
                  <a:ext cx="818309" cy="410591"/>
                  <a:chOff x="5740899" y="3106546"/>
                  <a:chExt cx="818309" cy="410591"/>
                </a:xfrm>
              </p:grpSpPr>
              <p:pic>
                <p:nvPicPr>
                  <p:cNvPr id="64" name="Picture 2" descr="D:\backup\Autre utilisateur\Intrication\figures et images\face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5740899" y="3106546"/>
                    <a:ext cx="407194" cy="40719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7" name="Picture 3" descr="D:\backup\Autre utilisateur\Intrication\figures et images\pile 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152014" y="3109943"/>
                    <a:ext cx="407194" cy="407194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78" name="ZoneTexte 77"/>
                <p:cNvSpPr txBox="1"/>
                <p:nvPr/>
              </p:nvSpPr>
              <p:spPr>
                <a:xfrm>
                  <a:off x="3057336" y="3135715"/>
                  <a:ext cx="432000" cy="338554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ou</a:t>
                  </a:r>
                  <a:endParaRPr lang="fr-FR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9" name="ZoneTexte 78"/>
                <p:cNvSpPr txBox="1"/>
                <p:nvPr/>
              </p:nvSpPr>
              <p:spPr>
                <a:xfrm>
                  <a:off x="4721321" y="3135715"/>
                  <a:ext cx="432000" cy="338554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ou</a:t>
                  </a:r>
                  <a:endParaRPr lang="fr-FR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ZoneTexte 79"/>
                <p:cNvSpPr txBox="1"/>
                <p:nvPr/>
              </p:nvSpPr>
              <p:spPr>
                <a:xfrm>
                  <a:off x="6196433" y="3135715"/>
                  <a:ext cx="432000" cy="338554"/>
                </a:xfrm>
                <a:prstGeom prst="rect">
                  <a:avLst/>
                </a:prstGeom>
                <a:solidFill>
                  <a:srgbClr val="00B0F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ou</a:t>
                  </a:r>
                  <a:endParaRPr lang="fr-FR" sz="1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3" name="Groupe 120"/>
            <p:cNvGrpSpPr/>
            <p:nvPr/>
          </p:nvGrpSpPr>
          <p:grpSpPr>
            <a:xfrm>
              <a:off x="2839051" y="3214612"/>
              <a:ext cx="5034699" cy="259130"/>
              <a:chOff x="2839051" y="3361254"/>
              <a:chExt cx="5034699" cy="259130"/>
            </a:xfrm>
          </p:grpSpPr>
          <p:grpSp>
            <p:nvGrpSpPr>
              <p:cNvPr id="24" name="Groupe 54"/>
              <p:cNvGrpSpPr/>
              <p:nvPr/>
            </p:nvGrpSpPr>
            <p:grpSpPr>
              <a:xfrm>
                <a:off x="2839051" y="3361254"/>
                <a:ext cx="333375" cy="216000"/>
                <a:chOff x="2976703" y="3867149"/>
                <a:chExt cx="333375" cy="440101"/>
              </a:xfrm>
            </p:grpSpPr>
            <p:cxnSp>
              <p:nvCxnSpPr>
                <p:cNvPr id="97" name="Connecteur droit avec flèche 96"/>
                <p:cNvCxnSpPr/>
                <p:nvPr/>
              </p:nvCxnSpPr>
              <p:spPr>
                <a:xfrm>
                  <a:off x="3132278" y="3867149"/>
                  <a:ext cx="0" cy="324000"/>
                </a:xfrm>
                <a:prstGeom prst="straightConnector1">
                  <a:avLst/>
                </a:prstGeom>
                <a:ln w="28575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Parenthèse fermante 100"/>
                <p:cNvSpPr/>
                <p:nvPr/>
              </p:nvSpPr>
              <p:spPr>
                <a:xfrm rot="16200000">
                  <a:off x="3089053" y="4086225"/>
                  <a:ext cx="108675" cy="333375"/>
                </a:xfrm>
                <a:prstGeom prst="rightBracket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5" name="Groupe 54"/>
              <p:cNvGrpSpPr/>
              <p:nvPr/>
            </p:nvGrpSpPr>
            <p:grpSpPr>
              <a:xfrm>
                <a:off x="4558195" y="3404384"/>
                <a:ext cx="333375" cy="216000"/>
                <a:chOff x="2976703" y="3867149"/>
                <a:chExt cx="333375" cy="440101"/>
              </a:xfrm>
            </p:grpSpPr>
            <p:cxnSp>
              <p:nvCxnSpPr>
                <p:cNvPr id="103" name="Connecteur droit avec flèche 102"/>
                <p:cNvCxnSpPr/>
                <p:nvPr/>
              </p:nvCxnSpPr>
              <p:spPr>
                <a:xfrm>
                  <a:off x="3132278" y="3867149"/>
                  <a:ext cx="0" cy="324000"/>
                </a:xfrm>
                <a:prstGeom prst="straightConnector1">
                  <a:avLst/>
                </a:prstGeom>
                <a:ln w="28575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Parenthèse fermante 103"/>
                <p:cNvSpPr/>
                <p:nvPr/>
              </p:nvSpPr>
              <p:spPr>
                <a:xfrm rot="16200000">
                  <a:off x="3089053" y="4086225"/>
                  <a:ext cx="108675" cy="333375"/>
                </a:xfrm>
                <a:prstGeom prst="rightBracket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6" name="Groupe 54"/>
              <p:cNvGrpSpPr/>
              <p:nvPr/>
            </p:nvGrpSpPr>
            <p:grpSpPr>
              <a:xfrm>
                <a:off x="5986388" y="3404384"/>
                <a:ext cx="333375" cy="216000"/>
                <a:chOff x="2976703" y="3867149"/>
                <a:chExt cx="333375" cy="440101"/>
              </a:xfrm>
            </p:grpSpPr>
            <p:cxnSp>
              <p:nvCxnSpPr>
                <p:cNvPr id="115" name="Connecteur droit avec flèche 114"/>
                <p:cNvCxnSpPr/>
                <p:nvPr/>
              </p:nvCxnSpPr>
              <p:spPr>
                <a:xfrm>
                  <a:off x="3132278" y="3867149"/>
                  <a:ext cx="0" cy="324000"/>
                </a:xfrm>
                <a:prstGeom prst="straightConnector1">
                  <a:avLst/>
                </a:prstGeom>
                <a:ln w="28575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Parenthèse fermante 116"/>
                <p:cNvSpPr/>
                <p:nvPr/>
              </p:nvSpPr>
              <p:spPr>
                <a:xfrm rot="16200000">
                  <a:off x="3089053" y="4086225"/>
                  <a:ext cx="108675" cy="333375"/>
                </a:xfrm>
                <a:prstGeom prst="rightBracket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7" name="Groupe 54"/>
              <p:cNvGrpSpPr/>
              <p:nvPr/>
            </p:nvGrpSpPr>
            <p:grpSpPr>
              <a:xfrm>
                <a:off x="7540375" y="3404384"/>
                <a:ext cx="333375" cy="216000"/>
                <a:chOff x="2976703" y="3867149"/>
                <a:chExt cx="333375" cy="440101"/>
              </a:xfrm>
            </p:grpSpPr>
            <p:cxnSp>
              <p:nvCxnSpPr>
                <p:cNvPr id="119" name="Connecteur droit avec flèche 118"/>
                <p:cNvCxnSpPr/>
                <p:nvPr/>
              </p:nvCxnSpPr>
              <p:spPr>
                <a:xfrm>
                  <a:off x="3132278" y="3867149"/>
                  <a:ext cx="0" cy="324000"/>
                </a:xfrm>
                <a:prstGeom prst="straightConnector1">
                  <a:avLst/>
                </a:prstGeom>
                <a:ln w="28575"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Parenthèse fermante 119"/>
                <p:cNvSpPr/>
                <p:nvPr/>
              </p:nvSpPr>
              <p:spPr>
                <a:xfrm rot="16200000">
                  <a:off x="3089053" y="4086225"/>
                  <a:ext cx="108675" cy="333375"/>
                </a:xfrm>
                <a:prstGeom prst="rightBracket">
                  <a:avLst/>
                </a:prstGeom>
                <a:ln w="28575"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136" name="ZoneTexte 135"/>
          <p:cNvSpPr txBox="1"/>
          <p:nvPr/>
        </p:nvSpPr>
        <p:spPr>
          <a:xfrm>
            <a:off x="656276" y="3962738"/>
            <a:ext cx="3564000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ne peut pas avoir </a:t>
            </a:r>
            <a:r>
              <a:rPr lang="fr-FR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la fois 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4 cas</a:t>
            </a:r>
            <a:endParaRPr lang="fr-FR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6" grpId="0" animBg="1"/>
      <p:bldP spid="56" grpId="0" animBg="1"/>
      <p:bldP spid="93" grpId="0" animBg="1"/>
      <p:bldP spid="58" grpId="0" animBg="1"/>
      <p:bldP spid="95" grpId="0" animBg="1"/>
      <p:bldP spid="92" grpId="0" animBg="1"/>
      <p:bldP spid="1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20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La source de deux photons intriqués est placée à bord d’un satellite.</a:t>
            </a:r>
            <a:b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Un photon est envoyé vers Alice, </a:t>
            </a:r>
            <a:b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l’autre vers Bob </a:t>
            </a:r>
            <a:endParaRPr lang="fr-FR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48336"/>
            <a:ext cx="8229600" cy="2577827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748163" y="5287519"/>
            <a:ext cx="7560000" cy="100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56"/>
          <p:cNvGrpSpPr/>
          <p:nvPr/>
        </p:nvGrpSpPr>
        <p:grpSpPr>
          <a:xfrm>
            <a:off x="304801" y="2945284"/>
            <a:ext cx="8421407" cy="1780992"/>
            <a:chOff x="304801" y="3135784"/>
            <a:chExt cx="8421407" cy="1780992"/>
          </a:xfrm>
        </p:grpSpPr>
        <p:sp>
          <p:nvSpPr>
            <p:cNvPr id="19" name="ZoneTexte 18"/>
            <p:cNvSpPr txBox="1"/>
            <p:nvPr/>
          </p:nvSpPr>
          <p:spPr>
            <a:xfrm>
              <a:off x="1688270" y="3135784"/>
              <a:ext cx="72328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</a:rPr>
                <a:t>Alice</a:t>
              </a:r>
              <a:endParaRPr lang="fr-FR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650655" y="3135784"/>
              <a:ext cx="72328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</a:rPr>
                <a:t>Bob</a:t>
              </a:r>
              <a:endParaRPr lang="fr-FR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Connecteur droit 5"/>
            <p:cNvCxnSpPr/>
            <p:nvPr/>
          </p:nvCxnSpPr>
          <p:spPr>
            <a:xfrm>
              <a:off x="3455778" y="4138886"/>
              <a:ext cx="88666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/>
            <p:cNvCxnSpPr/>
            <p:nvPr/>
          </p:nvCxnSpPr>
          <p:spPr>
            <a:xfrm>
              <a:off x="2326445" y="4138886"/>
              <a:ext cx="112933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e 23"/>
            <p:cNvGrpSpPr/>
            <p:nvPr/>
          </p:nvGrpSpPr>
          <p:grpSpPr>
            <a:xfrm>
              <a:off x="1859720" y="3748361"/>
              <a:ext cx="409575" cy="790575"/>
              <a:chOff x="1857375" y="2105025"/>
              <a:chExt cx="409575" cy="79057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857375" y="2105025"/>
                <a:ext cx="409575" cy="790575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7" name="Connecteur droit 26"/>
              <p:cNvCxnSpPr/>
              <p:nvPr/>
            </p:nvCxnSpPr>
            <p:spPr>
              <a:xfrm flipV="1">
                <a:off x="1857375" y="2105025"/>
                <a:ext cx="409575" cy="7905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droit avec flèche 8"/>
            <p:cNvCxnSpPr/>
            <p:nvPr/>
          </p:nvCxnSpPr>
          <p:spPr>
            <a:xfrm flipH="1" flipV="1">
              <a:off x="1269170" y="3724548"/>
              <a:ext cx="590550" cy="40005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1259645" y="4124598"/>
              <a:ext cx="590550" cy="40005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4774370" y="4138886"/>
              <a:ext cx="886667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5661037" y="4138886"/>
              <a:ext cx="112933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 flipH="1">
              <a:off x="6847520" y="3748361"/>
              <a:ext cx="409575" cy="790575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/>
            <p:cNvCxnSpPr/>
            <p:nvPr/>
          </p:nvCxnSpPr>
          <p:spPr>
            <a:xfrm flipH="1" flipV="1">
              <a:off x="6847520" y="3748361"/>
              <a:ext cx="409575" cy="790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V="1">
              <a:off x="7257095" y="3724548"/>
              <a:ext cx="590550" cy="40005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7266620" y="4124598"/>
              <a:ext cx="590550" cy="40005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3079540" y="4231159"/>
              <a:ext cx="561975" cy="307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fr-FR" sz="1400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fr-FR" sz="1400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fr-FR" sz="1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518162" y="4231159"/>
              <a:ext cx="561975" cy="307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fr-FR" sz="1400" dirty="0" smtClean="0">
                  <a:solidFill>
                    <a:srgbClr val="00B0F0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fr-FR" sz="1400" baseline="-250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sz="1400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555790" y="3148286"/>
              <a:ext cx="2019522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Times New Roman" pitchFamily="18" charset="0"/>
                  <a:cs typeface="Times New Roman" pitchFamily="18" charset="0"/>
                </a:rPr>
                <a:t>Source de deux photons intriqués</a:t>
              </a:r>
              <a:endParaRPr lang="fr-F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14325" y="3292387"/>
              <a:ext cx="1187313" cy="324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sz="1400" b="1" dirty="0" smtClean="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↑ 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fr-FR" sz="1400" b="1" dirty="0" smtClean="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&gt; ≡ </a:t>
              </a:r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fr-FR" sz="1400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fr-FR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04801" y="4577036"/>
              <a:ext cx="1188000" cy="324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sz="1400" b="1" dirty="0" smtClean="0">
                  <a:ln w="28575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→ 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 ≡ </a:t>
              </a:r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fr-FR" sz="1400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fr-FR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7538895" y="3263887"/>
              <a:ext cx="1187313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sz="1400" b="1" dirty="0" smtClean="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↑ 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fr-FR" sz="1400" b="1" dirty="0" smtClean="0">
                  <a:ln w="19050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&gt; ≡ </a:t>
              </a:r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fr-FR" sz="1400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fr-FR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526894" y="4608999"/>
              <a:ext cx="1188000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</a:t>
              </a:r>
              <a:r>
                <a:rPr lang="fr-FR" sz="1400" b="1" dirty="0" smtClean="0">
                  <a:ln w="28575">
                    <a:solidFill>
                      <a:schemeClr val="tx1"/>
                    </a:solidFill>
                  </a:ln>
                  <a:latin typeface="Times New Roman" pitchFamily="18" charset="0"/>
                  <a:cs typeface="Times New Roman" pitchFamily="18" charset="0"/>
                  <a:sym typeface="Symbol"/>
                </a:rPr>
                <a:t>→ 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&gt; ≡ </a:t>
              </a:r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fr-FR" sz="1400" baseline="-250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fr-FR" sz="14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e 43"/>
            <p:cNvGrpSpPr/>
            <p:nvPr/>
          </p:nvGrpSpPr>
          <p:grpSpPr>
            <a:xfrm>
              <a:off x="4351613" y="3903300"/>
              <a:ext cx="390525" cy="409575"/>
              <a:chOff x="4364795" y="3919811"/>
              <a:chExt cx="390525" cy="409575"/>
            </a:xfrm>
          </p:grpSpPr>
          <p:sp>
            <p:nvSpPr>
              <p:cNvPr id="5" name="Ellipse 4"/>
              <p:cNvSpPr/>
              <p:nvPr/>
            </p:nvSpPr>
            <p:spPr>
              <a:xfrm>
                <a:off x="4364795" y="3919811"/>
                <a:ext cx="390525" cy="4095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4413763" y="3952875"/>
                <a:ext cx="286842" cy="288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fr-FR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Groupe 57"/>
          <p:cNvGrpSpPr/>
          <p:nvPr/>
        </p:nvGrpSpPr>
        <p:grpSpPr>
          <a:xfrm>
            <a:off x="1829626" y="4303388"/>
            <a:ext cx="5401313" cy="869257"/>
            <a:chOff x="1829626" y="4303388"/>
            <a:chExt cx="5401313" cy="869257"/>
          </a:xfrm>
        </p:grpSpPr>
        <p:sp>
          <p:nvSpPr>
            <p:cNvPr id="66" name="Virage 65"/>
            <p:cNvSpPr/>
            <p:nvPr/>
          </p:nvSpPr>
          <p:spPr>
            <a:xfrm rot="16200000" flipH="1">
              <a:off x="2151744" y="4562527"/>
              <a:ext cx="288000" cy="932236"/>
            </a:xfrm>
            <a:prstGeom prst="ben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7" name="Virage 66"/>
            <p:cNvSpPr/>
            <p:nvPr/>
          </p:nvSpPr>
          <p:spPr>
            <a:xfrm rot="5400000">
              <a:off x="6620821" y="4562527"/>
              <a:ext cx="288000" cy="932236"/>
            </a:xfrm>
            <a:prstGeom prst="ben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8" name="Flèche gauche 67"/>
            <p:cNvSpPr/>
            <p:nvPr/>
          </p:nvSpPr>
          <p:spPr>
            <a:xfrm rot="16200000">
              <a:off x="4408572" y="4277430"/>
              <a:ext cx="297150" cy="349066"/>
            </a:xfrm>
            <a:prstGeom prst="left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8" name="Groupe 48"/>
            <p:cNvGrpSpPr/>
            <p:nvPr/>
          </p:nvGrpSpPr>
          <p:grpSpPr>
            <a:xfrm>
              <a:off x="2753495" y="4724398"/>
              <a:ext cx="3564000" cy="400110"/>
              <a:chOff x="2753495" y="4724398"/>
              <a:chExt cx="3564000" cy="400110"/>
            </a:xfrm>
          </p:grpSpPr>
          <p:sp>
            <p:nvSpPr>
              <p:cNvPr id="64" name="ZoneTexte 63"/>
              <p:cNvSpPr txBox="1"/>
              <p:nvPr/>
            </p:nvSpPr>
            <p:spPr>
              <a:xfrm>
                <a:off x="2753495" y="4724398"/>
                <a:ext cx="3564000" cy="40011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</a:t>
                </a:r>
                <a:r>
                  <a:rPr lang="fr-FR" sz="1600" b="1" dirty="0" smtClean="0">
                    <a:ln w="28575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→  </a:t>
                </a:r>
                <a:r>
                  <a:rPr lang="fr-FR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&gt;  </a:t>
                </a:r>
                <a:r>
                  <a:rPr lang="fr-FR" sz="1600" b="1" dirty="0" smtClean="0">
                    <a:ln w="28575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→  </a:t>
                </a:r>
                <a:r>
                  <a:rPr lang="fr-FR" sz="16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&gt;) 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</a:t>
                </a:r>
                <a:r>
                  <a:rPr lang="fr-FR" sz="1600" b="1" dirty="0" smtClean="0">
                    <a:ln w="19050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↑   </a:t>
                </a:r>
                <a:r>
                  <a:rPr lang="fr-FR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fr-FR" sz="1600" b="1" dirty="0" smtClean="0">
                    <a:ln w="19050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   </a:t>
                </a:r>
                <a:r>
                  <a:rPr lang="fr-FR" sz="1600" b="1" dirty="0" smtClean="0">
                    <a:ln w="19050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↑   </a:t>
                </a:r>
                <a:r>
                  <a:rPr lang="fr-FR" sz="16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fr-FR" sz="1600" b="1" dirty="0" smtClean="0">
                    <a:ln w="19050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&gt;)</a:t>
                </a:r>
                <a:r>
                  <a:rPr lang="fr-FR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fr-FR" sz="2000" dirty="0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3010587" y="4806962"/>
                <a:ext cx="288000" cy="28874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Ellipse 43"/>
              <p:cNvSpPr/>
              <p:nvPr/>
            </p:nvSpPr>
            <p:spPr>
              <a:xfrm>
                <a:off x="3763062" y="4806962"/>
                <a:ext cx="288000" cy="28874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4801287" y="4826061"/>
                <a:ext cx="288000" cy="28874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5544237" y="4816511"/>
                <a:ext cx="288000" cy="28874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9" name="Groupe 50"/>
          <p:cNvGrpSpPr/>
          <p:nvPr/>
        </p:nvGrpSpPr>
        <p:grpSpPr>
          <a:xfrm>
            <a:off x="2753495" y="5306569"/>
            <a:ext cx="5528853" cy="972000"/>
            <a:chOff x="2753495" y="5306569"/>
            <a:chExt cx="5528853" cy="972000"/>
          </a:xfrm>
        </p:grpSpPr>
        <p:sp>
          <p:nvSpPr>
            <p:cNvPr id="65" name="ZoneTexte 64"/>
            <p:cNvSpPr txBox="1"/>
            <p:nvPr/>
          </p:nvSpPr>
          <p:spPr>
            <a:xfrm>
              <a:off x="6374348" y="5306569"/>
              <a:ext cx="1908000" cy="97200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photon </a:t>
              </a:r>
              <a:r>
                <a:rPr lang="fr-FR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fr-FR" dirty="0" smtClean="0">
                  <a:solidFill>
                    <a:srgbClr val="00B0F0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fr-FR" baseline="-250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fr-FR" b="1" dirty="0" smtClean="0">
                <a:latin typeface="Times New Roman" pitchFamily="18" charset="0"/>
                <a:cs typeface="Times New Roman" pitchFamily="18" charset="0"/>
                <a:sym typeface="Symbol"/>
              </a:endParaRPr>
            </a:p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détecté par Bob</a:t>
              </a:r>
            </a:p>
            <a:p>
              <a:r>
                <a:rPr lang="fr-FR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endParaRPr lang="fr-FR" dirty="0"/>
            </a:p>
          </p:txBody>
        </p:sp>
        <p:grpSp>
          <p:nvGrpSpPr>
            <p:cNvPr id="30" name="Groupe 80"/>
            <p:cNvGrpSpPr/>
            <p:nvPr/>
          </p:nvGrpSpPr>
          <p:grpSpPr>
            <a:xfrm>
              <a:off x="2753495" y="5810248"/>
              <a:ext cx="3564000" cy="400110"/>
              <a:chOff x="2753495" y="4943473"/>
              <a:chExt cx="3564000" cy="400110"/>
            </a:xfrm>
          </p:grpSpPr>
          <p:sp>
            <p:nvSpPr>
              <p:cNvPr id="82" name="ZoneTexte 81"/>
              <p:cNvSpPr txBox="1"/>
              <p:nvPr/>
            </p:nvSpPr>
            <p:spPr>
              <a:xfrm>
                <a:off x="2753495" y="4943473"/>
                <a:ext cx="3564000" cy="400110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 </a:t>
                </a:r>
                <a:r>
                  <a:rPr lang="fr-FR" sz="1600" b="1" dirty="0" smtClean="0">
                    <a:ln w="28575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→  </a:t>
                </a:r>
                <a:r>
                  <a:rPr lang="fr-FR" sz="16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&gt;     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 </a:t>
                </a:r>
                <a:r>
                  <a:rPr lang="fr-FR" sz="1600" b="1" dirty="0" smtClean="0">
                    <a:ln w="19050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↑   </a:t>
                </a:r>
                <a:r>
                  <a:rPr lang="fr-FR" sz="1600" b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fr-FR" sz="1600" b="1" dirty="0" smtClean="0">
                    <a:ln w="19050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&gt;)</a:t>
                </a:r>
                <a:r>
                  <a:rPr lang="fr-FR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fr-FR" sz="2000" dirty="0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3541503" y="5016512"/>
                <a:ext cx="288000" cy="28874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5544237" y="5007011"/>
                <a:ext cx="288000" cy="28874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1" name="Groupe 57"/>
          <p:cNvGrpSpPr/>
          <p:nvPr/>
        </p:nvGrpSpPr>
        <p:grpSpPr>
          <a:xfrm>
            <a:off x="775969" y="5306569"/>
            <a:ext cx="5531704" cy="972000"/>
            <a:chOff x="775969" y="5306569"/>
            <a:chExt cx="5531704" cy="972000"/>
          </a:xfrm>
        </p:grpSpPr>
        <p:sp>
          <p:nvSpPr>
            <p:cNvPr id="62" name="ZoneTexte 61"/>
            <p:cNvSpPr txBox="1"/>
            <p:nvPr/>
          </p:nvSpPr>
          <p:spPr>
            <a:xfrm>
              <a:off x="775969" y="5306569"/>
              <a:ext cx="1908000" cy="97200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photon </a:t>
              </a:r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fr-FR" dirty="0" smtClean="0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n</a:t>
              </a:r>
              <a:r>
                <a:rPr lang="fr-FR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détecté par Alice</a:t>
              </a:r>
            </a:p>
            <a:p>
              <a:r>
                <a:rPr lang="fr-FR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endParaRPr lang="fr-FR" dirty="0"/>
            </a:p>
          </p:txBody>
        </p:sp>
        <p:grpSp>
          <p:nvGrpSpPr>
            <p:cNvPr id="32" name="Groupe 84"/>
            <p:cNvGrpSpPr/>
            <p:nvPr/>
          </p:nvGrpSpPr>
          <p:grpSpPr>
            <a:xfrm>
              <a:off x="2743673" y="5355093"/>
              <a:ext cx="3564000" cy="338554"/>
              <a:chOff x="304801" y="6343648"/>
              <a:chExt cx="3564000" cy="338554"/>
            </a:xfrm>
          </p:grpSpPr>
          <p:sp>
            <p:nvSpPr>
              <p:cNvPr id="86" name="ZoneTexte 85"/>
              <p:cNvSpPr txBox="1"/>
              <p:nvPr/>
            </p:nvSpPr>
            <p:spPr>
              <a:xfrm>
                <a:off x="304801" y="6343648"/>
                <a:ext cx="3564000" cy="338554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</a:t>
                </a:r>
                <a:r>
                  <a:rPr lang="fr-FR" sz="1600" b="1" dirty="0" smtClean="0">
                    <a:ln w="28575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→  </a:t>
                </a:r>
                <a:r>
                  <a:rPr lang="fr-FR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&gt;             </a:t>
                </a:r>
                <a:r>
                  <a:rPr lang="fr-FR" sz="1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fr-FR" sz="1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  </a:t>
                </a:r>
                <a:r>
                  <a:rPr lang="fr-FR" sz="1600" b="1" dirty="0" smtClean="0">
                    <a:ln w="19050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↑   </a:t>
                </a:r>
                <a:r>
                  <a:rPr lang="fr-FR" sz="1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fr-FR" sz="1600" b="1" dirty="0" smtClean="0">
                    <a:ln w="19050">
                      <a:solidFill>
                        <a:schemeClr val="tx1"/>
                      </a:solidFill>
                    </a:ln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&gt;</a:t>
                </a:r>
                <a:endParaRPr lang="fr-FR" sz="2000" dirty="0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466968" y="6383933"/>
                <a:ext cx="288000" cy="28874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2038268" y="6388136"/>
                <a:ext cx="288000" cy="288744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3" name="Groupe 60"/>
          <p:cNvGrpSpPr/>
          <p:nvPr/>
        </p:nvGrpSpPr>
        <p:grpSpPr>
          <a:xfrm>
            <a:off x="2804581" y="5353494"/>
            <a:ext cx="2337693" cy="330628"/>
            <a:chOff x="3193840" y="1737713"/>
            <a:chExt cx="2337693" cy="330628"/>
          </a:xfrm>
        </p:grpSpPr>
        <p:sp>
          <p:nvSpPr>
            <p:cNvPr id="52" name="Rectangle 51"/>
            <p:cNvSpPr/>
            <p:nvPr/>
          </p:nvSpPr>
          <p:spPr>
            <a:xfrm>
              <a:off x="4595533" y="1737713"/>
              <a:ext cx="936000" cy="32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93840" y="1744341"/>
              <a:ext cx="792000" cy="3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62"/>
          <p:cNvGrpSpPr/>
          <p:nvPr/>
        </p:nvGrpSpPr>
        <p:grpSpPr>
          <a:xfrm>
            <a:off x="3434570" y="5828408"/>
            <a:ext cx="2864133" cy="360000"/>
            <a:chOff x="3820670" y="2198651"/>
            <a:chExt cx="2864133" cy="360000"/>
          </a:xfrm>
        </p:grpSpPr>
        <p:sp>
          <p:nvSpPr>
            <p:cNvPr id="54" name="Rectangle 53"/>
            <p:cNvSpPr/>
            <p:nvPr/>
          </p:nvSpPr>
          <p:spPr>
            <a:xfrm>
              <a:off x="4704803" y="2226527"/>
              <a:ext cx="1980000" cy="324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820670" y="2198651"/>
              <a:ext cx="792000" cy="36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331788"/>
            <a:ext cx="8280000" cy="720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Principe de la cryptographie utilisant l’intrication.</a:t>
            </a: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212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e 74"/>
          <p:cNvGrpSpPr/>
          <p:nvPr/>
        </p:nvGrpSpPr>
        <p:grpSpPr>
          <a:xfrm>
            <a:off x="7079272" y="1611754"/>
            <a:ext cx="576000" cy="576000"/>
            <a:chOff x="1686825" y="852989"/>
            <a:chExt cx="576000" cy="576000"/>
          </a:xfrm>
        </p:grpSpPr>
        <p:sp>
          <p:nvSpPr>
            <p:cNvPr id="11" name="Rectangle 10"/>
            <p:cNvSpPr/>
            <p:nvPr/>
          </p:nvSpPr>
          <p:spPr>
            <a:xfrm>
              <a:off x="1966350" y="852989"/>
              <a:ext cx="36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1956825" y="843464"/>
              <a:ext cx="36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52"/>
          <p:cNvGrpSpPr/>
          <p:nvPr/>
        </p:nvGrpSpPr>
        <p:grpSpPr>
          <a:xfrm>
            <a:off x="4609590" y="2312192"/>
            <a:ext cx="4193221" cy="2649000"/>
            <a:chOff x="410176" y="2809873"/>
            <a:chExt cx="4193221" cy="2649000"/>
          </a:xfrm>
        </p:grpSpPr>
        <p:sp>
          <p:nvSpPr>
            <p:cNvPr id="28" name="ZoneTexte 27"/>
            <p:cNvSpPr txBox="1"/>
            <p:nvPr/>
          </p:nvSpPr>
          <p:spPr>
            <a:xfrm>
              <a:off x="619125" y="2809873"/>
              <a:ext cx="3708000" cy="1548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 Si les directions de polarisations de leurs biprisme 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sont parallèles entre elles  =&gt;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= b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fr-FR" b="1" i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il y a corrélation totale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entre les résultats qu’ils observent.</a:t>
              </a:r>
            </a:p>
            <a:p>
              <a:endParaRPr lang="fr-FR" dirty="0"/>
            </a:p>
          </p:txBody>
        </p:sp>
        <p:grpSp>
          <p:nvGrpSpPr>
            <p:cNvPr id="6" name="Groupe 46"/>
            <p:cNvGrpSpPr/>
            <p:nvPr/>
          </p:nvGrpSpPr>
          <p:grpSpPr>
            <a:xfrm>
              <a:off x="410176" y="4515181"/>
              <a:ext cx="4193221" cy="943692"/>
              <a:chOff x="484820" y="4765581"/>
              <a:chExt cx="4193221" cy="911713"/>
            </a:xfrm>
          </p:grpSpPr>
          <p:grpSp>
            <p:nvGrpSpPr>
              <p:cNvPr id="7" name="Groupe 17"/>
              <p:cNvGrpSpPr/>
              <p:nvPr/>
            </p:nvGrpSpPr>
            <p:grpSpPr>
              <a:xfrm>
                <a:off x="484820" y="4765581"/>
                <a:ext cx="1459546" cy="902122"/>
                <a:chOff x="1057275" y="2880144"/>
                <a:chExt cx="1459546" cy="895940"/>
              </a:xfrm>
            </p:grpSpPr>
            <p:cxnSp>
              <p:nvCxnSpPr>
                <p:cNvPr id="42" name="Connecteur droit avec flèche 4"/>
                <p:cNvCxnSpPr/>
                <p:nvPr/>
              </p:nvCxnSpPr>
              <p:spPr>
                <a:xfrm rot="16140000" flipH="1">
                  <a:off x="1891853" y="3193593"/>
                  <a:ext cx="0" cy="540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cteur droit avec flèche 42"/>
                <p:cNvCxnSpPr/>
                <p:nvPr/>
              </p:nvCxnSpPr>
              <p:spPr>
                <a:xfrm rot="10740000" flipH="1">
                  <a:off x="1620990" y="2920561"/>
                  <a:ext cx="15779" cy="540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ZoneTexte 43"/>
                <p:cNvSpPr txBox="1"/>
                <p:nvPr/>
              </p:nvSpPr>
              <p:spPr>
                <a:xfrm>
                  <a:off x="1057275" y="2880144"/>
                  <a:ext cx="6338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|</a:t>
                  </a:r>
                  <a:r>
                    <a:rPr lang="fr-FR" sz="1400" b="1" dirty="0" smtClean="0">
                      <a:ln w="19050">
                        <a:solidFill>
                          <a:schemeClr val="tx1"/>
                        </a:solidFill>
                      </a:ln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↑ </a:t>
                  </a:r>
                  <a:r>
                    <a:rPr lang="fr-FR" sz="1400" b="1" i="1" baseline="-25000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 &gt;</a:t>
                  </a:r>
                  <a:endParaRPr lang="fr-FR" sz="14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1696687" y="3468307"/>
                  <a:ext cx="8201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|</a:t>
                  </a:r>
                  <a:r>
                    <a:rPr lang="fr-FR" sz="1400" b="1" dirty="0" smtClean="0">
                      <a:ln w="28575">
                        <a:solidFill>
                          <a:schemeClr val="tx1"/>
                        </a:solidFill>
                      </a:ln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→ </a:t>
                  </a:r>
                  <a:r>
                    <a:rPr lang="fr-FR" sz="1400" b="1" i="1" baseline="-25000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 &gt;</a:t>
                  </a:r>
                  <a:endParaRPr lang="fr-FR" sz="14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5" name="ZoneTexte 34"/>
              <p:cNvSpPr txBox="1"/>
              <p:nvPr/>
            </p:nvSpPr>
            <p:spPr>
              <a:xfrm>
                <a:off x="2044224" y="5271566"/>
                <a:ext cx="1080000" cy="34780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</a:rPr>
                  <a:t>(a – b) = 0</a:t>
                </a:r>
                <a:endParaRPr lang="fr-FR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" name="Groupe 18"/>
              <p:cNvGrpSpPr/>
              <p:nvPr/>
            </p:nvGrpSpPr>
            <p:grpSpPr>
              <a:xfrm>
                <a:off x="3199445" y="4775172"/>
                <a:ext cx="1478596" cy="902122"/>
                <a:chOff x="1057275" y="2880144"/>
                <a:chExt cx="1478596" cy="895940"/>
              </a:xfrm>
            </p:grpSpPr>
            <p:cxnSp>
              <p:nvCxnSpPr>
                <p:cNvPr id="38" name="Connecteur droit avec flèche 37"/>
                <p:cNvCxnSpPr/>
                <p:nvPr/>
              </p:nvCxnSpPr>
              <p:spPr>
                <a:xfrm rot="16140000" flipH="1">
                  <a:off x="1891853" y="3193593"/>
                  <a:ext cx="0" cy="540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avec flèche 38"/>
                <p:cNvCxnSpPr/>
                <p:nvPr/>
              </p:nvCxnSpPr>
              <p:spPr>
                <a:xfrm rot="10740000" flipH="1">
                  <a:off x="1620990" y="2920561"/>
                  <a:ext cx="15779" cy="540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ZoneTexte 39"/>
                <p:cNvSpPr txBox="1"/>
                <p:nvPr/>
              </p:nvSpPr>
              <p:spPr>
                <a:xfrm>
                  <a:off x="1057275" y="2880144"/>
                  <a:ext cx="6338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|</a:t>
                  </a:r>
                  <a:r>
                    <a:rPr lang="fr-FR" sz="1400" b="1" dirty="0" smtClean="0">
                      <a:ln w="19050">
                        <a:solidFill>
                          <a:schemeClr val="tx1"/>
                        </a:solidFill>
                      </a:ln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↑ </a:t>
                  </a:r>
                  <a:r>
                    <a:rPr lang="fr-FR" sz="1400" b="1" i="1" baseline="-25000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 &gt;</a:t>
                  </a:r>
                  <a:endParaRPr lang="fr-FR" sz="14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1696687" y="3468307"/>
                  <a:ext cx="8391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|</a:t>
                  </a:r>
                  <a:r>
                    <a:rPr lang="fr-FR" sz="1400" b="1" dirty="0" smtClean="0">
                      <a:ln w="28575">
                        <a:solidFill>
                          <a:schemeClr val="tx1"/>
                        </a:solidFill>
                      </a:ln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→ </a:t>
                  </a:r>
                  <a:r>
                    <a:rPr lang="fr-FR" sz="1400" b="1" i="1" baseline="-25000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 &gt;</a:t>
                  </a:r>
                  <a:endParaRPr lang="fr-FR" sz="14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46" name="ZoneTexte 45"/>
          <p:cNvSpPr txBox="1"/>
          <p:nvPr/>
        </p:nvSpPr>
        <p:spPr>
          <a:xfrm>
            <a:off x="432000" y="1169988"/>
            <a:ext cx="8280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Alice et Bob réceptionnent chacun un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 </a:t>
            </a:r>
          </a:p>
          <a:p>
            <a:pPr algn="ctr"/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provenant d’une source de photons intriqués placée sur un satellite,</a:t>
            </a:r>
          </a:p>
        </p:txBody>
      </p:sp>
      <p:grpSp>
        <p:nvGrpSpPr>
          <p:cNvPr id="9" name="Groupe 53"/>
          <p:cNvGrpSpPr/>
          <p:nvPr/>
        </p:nvGrpSpPr>
        <p:grpSpPr>
          <a:xfrm>
            <a:off x="498675" y="2312192"/>
            <a:ext cx="3823668" cy="2623393"/>
            <a:chOff x="4937930" y="2803397"/>
            <a:chExt cx="3823668" cy="2623393"/>
          </a:xfrm>
        </p:grpSpPr>
        <p:sp>
          <p:nvSpPr>
            <p:cNvPr id="50" name="ZoneTexte 49"/>
            <p:cNvSpPr txBox="1"/>
            <p:nvPr/>
          </p:nvSpPr>
          <p:spPr>
            <a:xfrm>
              <a:off x="5001646" y="2803397"/>
              <a:ext cx="3708000" cy="1548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 Si les directions de polarisations de leurs biprisme 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ne</a:t>
              </a: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sont pas parallèles entre elles  =&gt;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≠ b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fr-FR" b="1" i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il n’y a pas corrélation totale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entre les résultats qu’ils observent.</a:t>
              </a:r>
              <a:endParaRPr lang="fr-FR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fr-FR" dirty="0"/>
            </a:p>
          </p:txBody>
        </p:sp>
        <p:grpSp>
          <p:nvGrpSpPr>
            <p:cNvPr id="10" name="Groupe 73"/>
            <p:cNvGrpSpPr/>
            <p:nvPr/>
          </p:nvGrpSpPr>
          <p:grpSpPr>
            <a:xfrm>
              <a:off x="4937930" y="4327309"/>
              <a:ext cx="3823668" cy="1099481"/>
              <a:chOff x="502448" y="4598742"/>
              <a:chExt cx="3823668" cy="1084449"/>
            </a:xfrm>
          </p:grpSpPr>
          <p:sp>
            <p:nvSpPr>
              <p:cNvPr id="52" name="ZoneTexte 51"/>
              <p:cNvSpPr txBox="1"/>
              <p:nvPr/>
            </p:nvSpPr>
            <p:spPr>
              <a:xfrm>
                <a:off x="2119148" y="5328113"/>
                <a:ext cx="1080000" cy="355078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</a:rPr>
                  <a:t>(a – b) ≠ 0</a:t>
                </a:r>
                <a:endParaRPr lang="fr-FR" sz="1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3" name="Groupe 49"/>
              <p:cNvGrpSpPr/>
              <p:nvPr/>
            </p:nvGrpSpPr>
            <p:grpSpPr>
              <a:xfrm>
                <a:off x="502448" y="4758280"/>
                <a:ext cx="1703581" cy="660044"/>
                <a:chOff x="6341273" y="2148430"/>
                <a:chExt cx="1703581" cy="660044"/>
              </a:xfrm>
            </p:grpSpPr>
            <p:grpSp>
              <p:nvGrpSpPr>
                <p:cNvPr id="14" name="Groupe 36"/>
                <p:cNvGrpSpPr/>
                <p:nvPr/>
              </p:nvGrpSpPr>
              <p:grpSpPr>
                <a:xfrm rot="18840000">
                  <a:off x="6918774" y="2147660"/>
                  <a:ext cx="540863" cy="543032"/>
                  <a:chOff x="5564340" y="2930086"/>
                  <a:chExt cx="540863" cy="543032"/>
                </a:xfrm>
              </p:grpSpPr>
              <p:cxnSp>
                <p:nvCxnSpPr>
                  <p:cNvPr id="72" name="Connecteur droit avec flèche 4"/>
                  <p:cNvCxnSpPr/>
                  <p:nvPr/>
                </p:nvCxnSpPr>
                <p:spPr>
                  <a:xfrm rot="16140000" flipH="1">
                    <a:off x="5835203" y="3203118"/>
                    <a:ext cx="0" cy="5400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Connecteur droit avec flèche 72"/>
                  <p:cNvCxnSpPr/>
                  <p:nvPr/>
                </p:nvCxnSpPr>
                <p:spPr>
                  <a:xfrm rot="10740000" flipH="1">
                    <a:off x="5564340" y="2930086"/>
                    <a:ext cx="15779" cy="5400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Groupe 48"/>
                <p:cNvGrpSpPr/>
                <p:nvPr/>
              </p:nvGrpSpPr>
              <p:grpSpPr>
                <a:xfrm>
                  <a:off x="6341273" y="2148430"/>
                  <a:ext cx="1703581" cy="660044"/>
                  <a:chOff x="6341273" y="2148430"/>
                  <a:chExt cx="1703581" cy="660044"/>
                </a:xfrm>
              </p:grpSpPr>
              <p:sp>
                <p:nvSpPr>
                  <p:cNvPr id="66" name="ZoneTexte 65"/>
                  <p:cNvSpPr txBox="1"/>
                  <p:nvPr/>
                </p:nvSpPr>
                <p:spPr>
                  <a:xfrm>
                    <a:off x="6341273" y="2379417"/>
                    <a:ext cx="63382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b="1" i="1" dirty="0" smtClean="0">
                        <a:latin typeface="Times New Roman" pitchFamily="18" charset="0"/>
                        <a:cs typeface="Times New Roman" pitchFamily="18" charset="0"/>
                      </a:rPr>
                      <a:t>|</a:t>
                    </a:r>
                    <a:r>
                      <a:rPr lang="fr-FR" sz="1400" b="1" dirty="0" smtClean="0">
                        <a:ln w="19050"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↑ </a:t>
                    </a:r>
                    <a:r>
                      <a:rPr lang="fr-FR" sz="1400" b="1" i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fr-FR" sz="1400" b="1" i="1" dirty="0" smtClean="0">
                        <a:latin typeface="Times New Roman" pitchFamily="18" charset="0"/>
                        <a:cs typeface="Times New Roman" pitchFamily="18" charset="0"/>
                      </a:rPr>
                      <a:t> &gt;</a:t>
                    </a:r>
                    <a:endParaRPr lang="fr-FR" sz="1400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" name="ZoneTexte 66"/>
                  <p:cNvSpPr txBox="1"/>
                  <p:nvPr/>
                </p:nvSpPr>
                <p:spPr>
                  <a:xfrm>
                    <a:off x="7180710" y="2148430"/>
                    <a:ext cx="86414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b="1" i="1" dirty="0" smtClean="0">
                        <a:latin typeface="Times New Roman" pitchFamily="18" charset="0"/>
                        <a:cs typeface="Times New Roman" pitchFamily="18" charset="0"/>
                      </a:rPr>
                      <a:t>|</a:t>
                    </a:r>
                    <a:r>
                      <a:rPr lang="fr-FR" sz="1400" b="1" dirty="0" smtClean="0">
                        <a:ln w="28575">
                          <a:solidFill>
                            <a:schemeClr val="tx1"/>
                          </a:solidFill>
                        </a:ln>
                        <a:latin typeface="Times New Roman" pitchFamily="18" charset="0"/>
                        <a:cs typeface="Times New Roman" pitchFamily="18" charset="0"/>
                        <a:sym typeface="Symbol"/>
                      </a:rPr>
                      <a:t> → </a:t>
                    </a:r>
                    <a:r>
                      <a:rPr lang="fr-FR" sz="1400" b="1" i="1" baseline="-25000" dirty="0" smtClean="0"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fr-FR" sz="1400" b="1" i="1" dirty="0" smtClean="0">
                        <a:latin typeface="Times New Roman" pitchFamily="18" charset="0"/>
                        <a:cs typeface="Times New Roman" pitchFamily="18" charset="0"/>
                      </a:rPr>
                      <a:t> &gt;</a:t>
                    </a:r>
                    <a:endParaRPr lang="fr-FR" sz="1400" baseline="-25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68" name="Connecteur droit avec flèche 67"/>
                  <p:cNvCxnSpPr/>
                  <p:nvPr/>
                </p:nvCxnSpPr>
                <p:spPr>
                  <a:xfrm rot="10740000" flipH="1">
                    <a:off x="7194977" y="2244938"/>
                    <a:ext cx="15779" cy="5400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Connecteur droit avec flèche 68"/>
                  <p:cNvCxnSpPr/>
                  <p:nvPr/>
                </p:nvCxnSpPr>
                <p:spPr>
                  <a:xfrm rot="16140000" flipH="1">
                    <a:off x="7487688" y="2507029"/>
                    <a:ext cx="0" cy="5400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ZoneTexte 69"/>
                  <p:cNvSpPr txBox="1"/>
                  <p:nvPr/>
                </p:nvSpPr>
                <p:spPr>
                  <a:xfrm>
                    <a:off x="7166797" y="2546864"/>
                    <a:ext cx="64800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 smtClean="0"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endParaRPr lang="fr-FR" sz="11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" name="Arc 70"/>
                  <p:cNvSpPr/>
                  <p:nvPr/>
                </p:nvSpPr>
                <p:spPr>
                  <a:xfrm>
                    <a:off x="7303298" y="2676863"/>
                    <a:ext cx="66675" cy="12889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grpSp>
            <p:nvGrpSpPr>
              <p:cNvPr id="16" name="Groupe 50"/>
              <p:cNvGrpSpPr/>
              <p:nvPr/>
            </p:nvGrpSpPr>
            <p:grpSpPr>
              <a:xfrm>
                <a:off x="2778923" y="4598742"/>
                <a:ext cx="1547193" cy="788462"/>
                <a:chOff x="7903373" y="3560517"/>
                <a:chExt cx="1547193" cy="788462"/>
              </a:xfrm>
            </p:grpSpPr>
            <p:cxnSp>
              <p:nvCxnSpPr>
                <p:cNvPr id="55" name="Connecteur droit avec flèche 54"/>
                <p:cNvCxnSpPr/>
                <p:nvPr/>
              </p:nvCxnSpPr>
              <p:spPr>
                <a:xfrm rot="16140000" flipH="1">
                  <a:off x="8840238" y="4031029"/>
                  <a:ext cx="0" cy="540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ZoneTexte 55"/>
                <p:cNvSpPr txBox="1"/>
                <p:nvPr/>
              </p:nvSpPr>
              <p:spPr>
                <a:xfrm>
                  <a:off x="7903373" y="3560517"/>
                  <a:ext cx="6338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|</a:t>
                  </a:r>
                  <a:r>
                    <a:rPr lang="fr-FR" sz="1400" b="1" dirty="0" smtClean="0">
                      <a:ln w="19050">
                        <a:solidFill>
                          <a:schemeClr val="tx1"/>
                        </a:solidFill>
                      </a:ln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↑ </a:t>
                  </a:r>
                  <a:r>
                    <a:rPr lang="fr-FR" sz="1400" b="1" i="1" baseline="-25000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 &gt;</a:t>
                  </a:r>
                  <a:endParaRPr lang="fr-FR" sz="14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ZoneTexte 56"/>
                <p:cNvSpPr txBox="1"/>
                <p:nvPr/>
              </p:nvSpPr>
              <p:spPr>
                <a:xfrm>
                  <a:off x="8650466" y="3768750"/>
                  <a:ext cx="8001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|</a:t>
                  </a:r>
                  <a:r>
                    <a:rPr lang="fr-FR" sz="1400" b="1" dirty="0" smtClean="0">
                      <a:ln w="28575">
                        <a:solidFill>
                          <a:schemeClr val="tx1"/>
                        </a:solidFill>
                      </a:ln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→ </a:t>
                  </a:r>
                  <a:r>
                    <a:rPr lang="fr-FR" sz="1400" b="1" i="1" baseline="-25000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r>
                    <a:rPr lang="fr-FR" sz="1400" b="1" i="1" dirty="0" smtClean="0">
                      <a:latin typeface="Times New Roman" pitchFamily="18" charset="0"/>
                      <a:cs typeface="Times New Roman" pitchFamily="18" charset="0"/>
                    </a:rPr>
                    <a:t> &gt;</a:t>
                  </a:r>
                  <a:endParaRPr lang="fr-FR" sz="1400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7" name="Groupe 42"/>
                <p:cNvGrpSpPr/>
                <p:nvPr/>
              </p:nvGrpSpPr>
              <p:grpSpPr>
                <a:xfrm rot="20220000">
                  <a:off x="8428988" y="3667609"/>
                  <a:ext cx="540863" cy="543032"/>
                  <a:chOff x="5564340" y="2930086"/>
                  <a:chExt cx="540863" cy="543032"/>
                </a:xfrm>
              </p:grpSpPr>
              <p:cxnSp>
                <p:nvCxnSpPr>
                  <p:cNvPr id="62" name="Connecteur droit avec flèche 4"/>
                  <p:cNvCxnSpPr/>
                  <p:nvPr/>
                </p:nvCxnSpPr>
                <p:spPr>
                  <a:xfrm rot="16140000" flipH="1">
                    <a:off x="5835203" y="3203118"/>
                    <a:ext cx="0" cy="5400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cteur droit avec flèche 62"/>
                  <p:cNvCxnSpPr/>
                  <p:nvPr/>
                </p:nvCxnSpPr>
                <p:spPr>
                  <a:xfrm rot="10740000" flipH="1">
                    <a:off x="5564340" y="2930086"/>
                    <a:ext cx="15779" cy="54000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9" name="Connecteur droit avec flèche 58"/>
                <p:cNvCxnSpPr/>
                <p:nvPr/>
              </p:nvCxnSpPr>
              <p:spPr>
                <a:xfrm rot="10740000" flipH="1">
                  <a:off x="8566292" y="3752443"/>
                  <a:ext cx="15779" cy="540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ZoneTexte 59"/>
                <p:cNvSpPr txBox="1"/>
                <p:nvPr/>
              </p:nvSpPr>
              <p:spPr>
                <a:xfrm>
                  <a:off x="8602840" y="4087369"/>
                  <a:ext cx="648000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fr-FR" sz="11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>
                  <a:off x="8741573" y="4219913"/>
                  <a:ext cx="66675" cy="128890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sp>
        <p:nvSpPr>
          <p:cNvPr id="76" name="ZoneTexte 75"/>
          <p:cNvSpPr txBox="1"/>
          <p:nvPr/>
        </p:nvSpPr>
        <p:spPr>
          <a:xfrm>
            <a:off x="432000" y="5686424"/>
            <a:ext cx="8280000" cy="1044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Dans tous les cas leurs résultats </a:t>
            </a:r>
            <a:r>
              <a:rPr lang="fr-FR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violent nécessairement les inégalités de Bell.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32000" y="1874838"/>
            <a:ext cx="8280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Ils disposent chacun d’un biprisme biréfringent</a:t>
            </a:r>
            <a:endParaRPr lang="fr-F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32000" y="5072683"/>
            <a:ext cx="8280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 corrélation entre leurs résultats est </a:t>
            </a:r>
            <a:r>
              <a:rPr lang="fr-FR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instantanée</a:t>
            </a:r>
            <a:endParaRPr lang="fr-FR"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6" grpId="0" animBg="1"/>
      <p:bldP spid="49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2000" y="466725"/>
            <a:ext cx="8280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Protocole Ekert E 91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2825" y="2581275"/>
            <a:ext cx="2038350" cy="781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32000" y="1238250"/>
            <a:ext cx="8280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Alice et Bob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choisissent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aléatoirement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les angles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d’analyse et effectuent leurs mesures  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2000" y="2276475"/>
            <a:ext cx="8280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Puis communiquent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publiquement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les résultats de leurs mesures  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2000" y="2942451"/>
            <a:ext cx="8280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Dans le cas où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= b 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=&gt; leurs résultats étant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identiques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ces résultats 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caractérisent leur clé</a:t>
            </a:r>
            <a:endParaRPr lang="fr-FR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2000" y="4002643"/>
            <a:ext cx="8280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n’y a rien a espionner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, les résultats n’existaient pas avant la mesure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32000" y="5039320"/>
            <a:ext cx="8280000" cy="1440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L’application systématique du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de violation des inégalités de Bell garantit la confidentialité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puisqu’elle permet de vérifier qu’il n’y a eu aucune stratégie d’interception-réémission.</a:t>
            </a:r>
            <a:endParaRPr lang="fr-FR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274638"/>
            <a:ext cx="8280000" cy="79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L’ordinateur quantique ?</a:t>
            </a:r>
            <a:endParaRPr lang="fr-FR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000" y="1127780"/>
            <a:ext cx="8280000" cy="1368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L’ordinateur quantique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QC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pour ‘Quantum Computer) n’est 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 l’heure actuelle,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rien de plus qu’un beau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concept</a:t>
            </a:r>
            <a:r>
              <a:rPr lang="fr-FR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théorique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: celui d’une machine qui utiliserait la mécanique quantique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pour résoudre des problèmes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qu’un ordinateur classique ne peut résoudre. </a:t>
            </a:r>
          </a:p>
          <a:p>
            <a:pPr algn="ctr"/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714374" y="2816977"/>
            <a:ext cx="3924000" cy="2124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Seuls existent des calculateurs quantiques, constitués de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Qubits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(hardware)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, qui 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 peuvent exécuter qu'un seul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algorithme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quantique </a:t>
            </a:r>
            <a:r>
              <a:rPr lang="fr-FR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(software) 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 pour le moins, une classe d'algorithme.</a:t>
            </a:r>
          </a:p>
          <a:p>
            <a:pPr algn="just"/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04850" y="2590800"/>
            <a:ext cx="7823020" cy="3181350"/>
            <a:chOff x="704850" y="2590800"/>
            <a:chExt cx="7823020" cy="3181350"/>
          </a:xfrm>
        </p:grpSpPr>
        <p:pic>
          <p:nvPicPr>
            <p:cNvPr id="8" name="Picture 2" descr="D:\backup\Autre utilisateur\Intrication\figures et images\D Wav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7288" y="2590800"/>
              <a:ext cx="3560582" cy="2667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704850" y="5372040"/>
              <a:ext cx="77343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D-</a:t>
              </a:r>
              <a:r>
                <a:rPr lang="fr-FR" sz="2000" b="1" i="1" dirty="0" err="1" smtClean="0">
                  <a:latin typeface="Times New Roman" pitchFamily="18" charset="0"/>
                  <a:cs typeface="Times New Roman" pitchFamily="18" charset="0"/>
                </a:rPr>
                <a:t>Wave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 2X développé en partenariat avec D-</a:t>
              </a:r>
              <a:r>
                <a:rPr lang="fr-FR" sz="2000" b="1" i="1" dirty="0" err="1" smtClean="0">
                  <a:latin typeface="Times New Roman" pitchFamily="18" charset="0"/>
                  <a:cs typeface="Times New Roman" pitchFamily="18" charset="0"/>
                </a:rPr>
                <a:t>Wave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, Google et la NASA</a:t>
              </a:r>
              <a:endParaRPr lang="fr-FR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32000" y="5903079"/>
            <a:ext cx="828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Ces calculateurs pourraient être éventuellement assimilés aux «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pièces détachées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» d’un futur ordinateur quantique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8000" y="1152588"/>
            <a:ext cx="8208000" cy="1008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physique classique ne peut pas expliquer l’existence des atomes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puisque  les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électrons,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particules électriques négatives, devraient « s’écraser » sur les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noyaux,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particules électriques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positives.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440700" y="2240358"/>
            <a:ext cx="8208000" cy="4184380"/>
            <a:chOff x="468000" y="3145233"/>
            <a:chExt cx="8208000" cy="4184380"/>
          </a:xfrm>
        </p:grpSpPr>
        <p:sp>
          <p:nvSpPr>
            <p:cNvPr id="16" name="Titre 1"/>
            <p:cNvSpPr txBox="1">
              <a:spLocks/>
            </p:cNvSpPr>
            <p:nvPr/>
          </p:nvSpPr>
          <p:spPr>
            <a:xfrm>
              <a:off x="468000" y="3145233"/>
              <a:ext cx="8208000" cy="432000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normAutofit fontScale="97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Le Congrès de Solvay en 1927</a:t>
              </a:r>
              <a:endPara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3" name="Picture 2" descr="D:\backup\Autre utilisateur\Intrication\présentation photos\Solva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6970" y="4053483"/>
              <a:ext cx="7790060" cy="3276130"/>
            </a:xfrm>
            <a:prstGeom prst="rect">
              <a:avLst/>
            </a:prstGeom>
            <a:noFill/>
          </p:spPr>
        </p:pic>
      </p:grpSp>
      <p:grpSp>
        <p:nvGrpSpPr>
          <p:cNvPr id="10" name="Groupe 3"/>
          <p:cNvGrpSpPr/>
          <p:nvPr/>
        </p:nvGrpSpPr>
        <p:grpSpPr>
          <a:xfrm>
            <a:off x="3534867" y="2821188"/>
            <a:ext cx="4248472" cy="288032"/>
            <a:chOff x="3457972" y="2834283"/>
            <a:chExt cx="4248472" cy="288032"/>
          </a:xfrm>
        </p:grpSpPr>
        <p:sp>
          <p:nvSpPr>
            <p:cNvPr id="5" name="Rectangle 4"/>
            <p:cNvSpPr/>
            <p:nvPr/>
          </p:nvSpPr>
          <p:spPr>
            <a:xfrm>
              <a:off x="4178052" y="2834283"/>
              <a:ext cx="1224136" cy="288032"/>
            </a:xfrm>
            <a:prstGeom prst="wedgeRectCallout">
              <a:avLst>
                <a:gd name="adj1" fmla="val -165"/>
                <a:gd name="adj2" fmla="val 138559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Schrödinger</a:t>
              </a:r>
              <a:endPara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54316" y="2834283"/>
              <a:ext cx="1152128" cy="288032"/>
            </a:xfrm>
            <a:prstGeom prst="wedgeRectCallout">
              <a:avLst>
                <a:gd name="adj1" fmla="val -25793"/>
                <a:gd name="adj2" fmla="val 145173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Eisenberg</a:t>
              </a:r>
              <a:endPara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2188" y="2834283"/>
              <a:ext cx="1152128" cy="288032"/>
            </a:xfrm>
            <a:prstGeom prst="wedgeRectCallout">
              <a:avLst>
                <a:gd name="adj1" fmla="val -9825"/>
                <a:gd name="adj2" fmla="val 343589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 Broglie</a:t>
              </a:r>
              <a:endPara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57972" y="2834283"/>
              <a:ext cx="720080" cy="288032"/>
            </a:xfrm>
            <a:prstGeom prst="wedgeRectCallout">
              <a:avLst>
                <a:gd name="adj1" fmla="val 56383"/>
                <a:gd name="adj2" fmla="val 360124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Dirac</a:t>
              </a:r>
              <a:endParaRPr lang="fr-FR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07433" y="6122121"/>
            <a:ext cx="864096" cy="288032"/>
          </a:xfrm>
          <a:prstGeom prst="wedgeRectCallout">
            <a:avLst>
              <a:gd name="adj1" fmla="val -716"/>
              <a:gd name="adj2" fmla="val -168985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Planck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5020" y="6132959"/>
            <a:ext cx="1152128" cy="288032"/>
          </a:xfrm>
          <a:prstGeom prst="wedgeRectCallout">
            <a:avLst>
              <a:gd name="adj1" fmla="val -21660"/>
              <a:gd name="adj2" fmla="val -112767"/>
            </a:avLst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Einstein</a:t>
            </a:r>
            <a:endParaRPr lang="fr-FR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Espace réservé du contenu 5"/>
          <p:cNvSpPr txBox="1">
            <a:spLocks/>
          </p:cNvSpPr>
          <p:nvPr/>
        </p:nvSpPr>
        <p:spPr>
          <a:xfrm>
            <a:off x="7942337" y="3826793"/>
            <a:ext cx="792088" cy="360040"/>
          </a:xfrm>
          <a:prstGeom prst="wedgeRectCallout">
            <a:avLst>
              <a:gd name="adj1" fmla="val -71313"/>
              <a:gd name="adj2" fmla="val 56548"/>
            </a:avLst>
          </a:prstGeom>
          <a:solidFill>
            <a:srgbClr val="92D050"/>
          </a:solidFill>
          <a:ln w="254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Bohr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8000" y="523874"/>
            <a:ext cx="8208000" cy="576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Pourquoi la Mécanique Quantique?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792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Le parallélisme massif</a:t>
            </a: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6325" y="2622577"/>
            <a:ext cx="8280000" cy="1292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 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Qubit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&gt; =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0 &gt; +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1 &gt;;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Qubit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&gt; =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0 &gt;  +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1 &gt; ;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Qubit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&gt; =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0 &gt;  +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1 &gt; 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² +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²  = 1		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 a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² +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²  = 1	       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a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²  + </a:t>
            </a:r>
            <a:r>
              <a:rPr lang="fr-FR" sz="1400" b="1" dirty="0" smtClean="0">
                <a:latin typeface="Symbol" pitchFamily="18" charset="2"/>
                <a:cs typeface="Times New Roman" pitchFamily="18" charset="0"/>
              </a:rPr>
              <a:t>b</a:t>
            </a:r>
            <a:r>
              <a:rPr lang="fr-FR" sz="1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²  = 1</a:t>
            </a:r>
          </a:p>
          <a:p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Registre&gt;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 0 0 &gt; +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 0 1 &gt; +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 1 0 &gt; +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0 1 1 &gt; +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 0 0 &gt; +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 0 1 &gt; + g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 1 0 &gt; + h 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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 1 1 &gt; 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avec:</a:t>
            </a: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a²</a:t>
            </a:r>
            <a:r>
              <a:rPr lang="fr-F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b² + c² + d² + e² +f² + g² +h² = 1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9100" y="1086441"/>
            <a:ext cx="8280000" cy="338554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Un ordinateur classique doit traiter l’information de façon 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séquentielle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(un résultat après l’autre).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25850" y="1475991"/>
            <a:ext cx="8280000" cy="11160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mise à profit du </a:t>
            </a:r>
            <a:r>
              <a:rPr lang="fr-FR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principe de superposition 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 phénomène d’intrication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autorise le 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«parallélisme massif»  </a:t>
            </a:r>
          </a:p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Un calculateur quantique peut en théorie avoir accès à la totalité des résultats d’un calcul</a:t>
            </a:r>
          </a:p>
          <a:p>
            <a:pPr algn="ctr"/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 une seule étape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fr-FR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16325" y="4054660"/>
            <a:ext cx="2124000" cy="2520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Times New Roman" pitchFamily="18" charset="0"/>
                <a:cs typeface="Arial" pitchFamily="34" charset="0"/>
              </a:rPr>
              <a:t>Registre classique </a:t>
            </a:r>
          </a:p>
          <a:p>
            <a:pPr algn="ctr"/>
            <a:r>
              <a:rPr lang="fr-FR" sz="1200" b="1" dirty="0" smtClean="0">
                <a:latin typeface="Times New Roman" pitchFamily="18" charset="0"/>
                <a:cs typeface="Arial" pitchFamily="34" charset="0"/>
              </a:rPr>
              <a:t>n = 3 bits</a:t>
            </a:r>
          </a:p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Une seule valeur à la fois</a:t>
            </a:r>
            <a:r>
              <a:rPr lang="fr-FR" sz="1200" b="1" dirty="0" smtClean="0">
                <a:latin typeface="Times New Roman" pitchFamily="18" charset="0"/>
                <a:cs typeface="Arial" pitchFamily="34" charset="0"/>
              </a:rPr>
              <a:t>.</a:t>
            </a:r>
          </a:p>
          <a:p>
            <a:pPr algn="ctr"/>
            <a:r>
              <a:rPr lang="fr-FR" sz="1400" b="1" dirty="0" smtClean="0">
                <a:latin typeface="Times New Roman" pitchFamily="18" charset="0"/>
                <a:cs typeface="Arial" pitchFamily="34" charset="0"/>
              </a:rPr>
              <a:t> </a:t>
            </a:r>
            <a:endParaRPr lang="fr-FR" sz="1400" b="1" dirty="0"/>
          </a:p>
        </p:txBody>
      </p:sp>
      <p:graphicFrame>
        <p:nvGraphicFramePr>
          <p:cNvPr id="25" name="Graphique 24"/>
          <p:cNvGraphicFramePr/>
          <p:nvPr/>
        </p:nvGraphicFramePr>
        <p:xfrm>
          <a:off x="2579477" y="4157988"/>
          <a:ext cx="2004468" cy="2322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1001222" y="4773994"/>
            <a:ext cx="828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001222" y="5098660"/>
            <a:ext cx="828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001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93329" y="5424142"/>
            <a:ext cx="828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010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93329" y="6154852"/>
            <a:ext cx="828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988967" y="5742013"/>
            <a:ext cx="828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010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e 30"/>
          <p:cNvGrpSpPr/>
          <p:nvPr/>
        </p:nvGrpSpPr>
        <p:grpSpPr>
          <a:xfrm>
            <a:off x="884459" y="4535824"/>
            <a:ext cx="3473259" cy="2004963"/>
            <a:chOff x="2554706" y="4403212"/>
            <a:chExt cx="3473259" cy="2004963"/>
          </a:xfrm>
        </p:grpSpPr>
        <p:sp>
          <p:nvSpPr>
            <p:cNvPr id="32" name="Rectangle 31"/>
            <p:cNvSpPr/>
            <p:nvPr/>
          </p:nvSpPr>
          <p:spPr>
            <a:xfrm>
              <a:off x="4939393" y="4403212"/>
              <a:ext cx="1088572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54706" y="5616175"/>
              <a:ext cx="1088572" cy="792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3"/>
          <p:cNvGrpSpPr/>
          <p:nvPr/>
        </p:nvGrpSpPr>
        <p:grpSpPr>
          <a:xfrm>
            <a:off x="840914" y="4662457"/>
            <a:ext cx="3156005" cy="1693683"/>
            <a:chOff x="7739086" y="3451696"/>
            <a:chExt cx="3156005" cy="1693683"/>
          </a:xfrm>
          <a:solidFill>
            <a:srgbClr val="92D050"/>
          </a:solidFill>
        </p:grpSpPr>
        <p:sp>
          <p:nvSpPr>
            <p:cNvPr id="35" name="Rectangle 34"/>
            <p:cNvSpPr/>
            <p:nvPr/>
          </p:nvSpPr>
          <p:spPr>
            <a:xfrm>
              <a:off x="7739086" y="4209379"/>
              <a:ext cx="1088572" cy="9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806519" y="3451696"/>
              <a:ext cx="1088572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36"/>
          <p:cNvGrpSpPr/>
          <p:nvPr/>
        </p:nvGrpSpPr>
        <p:grpSpPr>
          <a:xfrm>
            <a:off x="832205" y="5092363"/>
            <a:ext cx="2317366" cy="1093884"/>
            <a:chOff x="8150420" y="2723506"/>
            <a:chExt cx="2317366" cy="1093884"/>
          </a:xfrm>
        </p:grpSpPr>
        <p:sp>
          <p:nvSpPr>
            <p:cNvPr id="38" name="Rectangle 37"/>
            <p:cNvSpPr/>
            <p:nvPr/>
          </p:nvSpPr>
          <p:spPr>
            <a:xfrm>
              <a:off x="8150420" y="2723506"/>
              <a:ext cx="1088572" cy="792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323786" y="3385390"/>
              <a:ext cx="144000" cy="43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39"/>
          <p:cNvGrpSpPr/>
          <p:nvPr/>
        </p:nvGrpSpPr>
        <p:grpSpPr>
          <a:xfrm>
            <a:off x="931757" y="4297088"/>
            <a:ext cx="3513051" cy="2077215"/>
            <a:chOff x="1145079" y="4312738"/>
            <a:chExt cx="3513051" cy="2077215"/>
          </a:xfrm>
        </p:grpSpPr>
        <p:sp>
          <p:nvSpPr>
            <p:cNvPr id="41" name="Rectangle 40"/>
            <p:cNvSpPr/>
            <p:nvPr/>
          </p:nvSpPr>
          <p:spPr>
            <a:xfrm>
              <a:off x="3074130" y="4312738"/>
              <a:ext cx="1584000" cy="19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45079" y="4769953"/>
              <a:ext cx="936000" cy="162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42"/>
          <p:cNvGrpSpPr/>
          <p:nvPr/>
        </p:nvGrpSpPr>
        <p:grpSpPr>
          <a:xfrm>
            <a:off x="919294" y="4436742"/>
            <a:ext cx="3286936" cy="2119704"/>
            <a:chOff x="396725" y="-1311998"/>
            <a:chExt cx="3286936" cy="2119704"/>
          </a:xfrm>
        </p:grpSpPr>
        <p:sp>
          <p:nvSpPr>
            <p:cNvPr id="44" name="Rectangle 43"/>
            <p:cNvSpPr/>
            <p:nvPr/>
          </p:nvSpPr>
          <p:spPr>
            <a:xfrm>
              <a:off x="396725" y="339706"/>
              <a:ext cx="1088572" cy="468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95089" y="-1311998"/>
              <a:ext cx="1088572" cy="1392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4507993" y="4024245"/>
            <a:ext cx="2268000" cy="2628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Times New Roman" pitchFamily="18" charset="0"/>
                <a:cs typeface="Arial" pitchFamily="34" charset="0"/>
              </a:rPr>
              <a:t>Registre </a:t>
            </a:r>
            <a:r>
              <a:rPr lang="fr-FR" sz="12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quantique</a:t>
            </a:r>
            <a:r>
              <a:rPr lang="fr-FR" sz="1200" b="1" dirty="0" smtClean="0">
                <a:latin typeface="Times New Roman" pitchFamily="18" charset="0"/>
                <a:cs typeface="Arial" pitchFamily="34" charset="0"/>
              </a:rPr>
              <a:t> n = 3 Qubits</a:t>
            </a:r>
          </a:p>
          <a:p>
            <a:pPr algn="ctr"/>
            <a:r>
              <a:rPr lang="fr-FR" sz="1200" b="1" dirty="0" smtClean="0">
                <a:latin typeface="Times New Roman" pitchFamily="18" charset="0"/>
                <a:cs typeface="Arial" pitchFamily="34" charset="0"/>
              </a:rPr>
              <a:t>8 états  possibles </a:t>
            </a:r>
            <a:r>
              <a:rPr lang="fr-FR" sz="12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simultanément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pSp>
        <p:nvGrpSpPr>
          <p:cNvPr id="9" name="Groupe 50"/>
          <p:cNvGrpSpPr/>
          <p:nvPr/>
        </p:nvGrpSpPr>
        <p:grpSpPr>
          <a:xfrm>
            <a:off x="5245855" y="4114050"/>
            <a:ext cx="3473178" cy="2531926"/>
            <a:chOff x="5245855" y="4114050"/>
            <a:chExt cx="3473178" cy="2531926"/>
          </a:xfrm>
        </p:grpSpPr>
        <p:sp>
          <p:nvSpPr>
            <p:cNvPr id="15" name="ZoneTexte 14"/>
            <p:cNvSpPr txBox="1"/>
            <p:nvPr/>
          </p:nvSpPr>
          <p:spPr>
            <a:xfrm>
              <a:off x="5296327" y="4568455"/>
              <a:ext cx="807243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000</a:t>
              </a:r>
            </a:p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001</a:t>
              </a:r>
            </a:p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010</a:t>
              </a:r>
            </a:p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011</a:t>
              </a:r>
            </a:p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</a:p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101</a:t>
              </a:r>
            </a:p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110</a:t>
              </a:r>
            </a:p>
            <a:p>
              <a:pPr algn="ctr"/>
              <a:r>
                <a:rPr lang="fr-FR" sz="1400" b="1" dirty="0" smtClean="0">
                  <a:latin typeface="Times New Roman" pitchFamily="18" charset="0"/>
                  <a:cs typeface="Times New Roman" pitchFamily="18" charset="0"/>
                </a:rPr>
                <a:t>111</a:t>
              </a:r>
              <a:endParaRPr lang="fr-FR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6" name="Graphique 45"/>
            <p:cNvGraphicFramePr/>
            <p:nvPr/>
          </p:nvGraphicFramePr>
          <p:xfrm>
            <a:off x="6845108" y="4114050"/>
            <a:ext cx="1860742" cy="25319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0" name="Groupe 49"/>
            <p:cNvGrpSpPr/>
            <p:nvPr/>
          </p:nvGrpSpPr>
          <p:grpSpPr>
            <a:xfrm>
              <a:off x="5245855" y="4262730"/>
              <a:ext cx="3473178" cy="2176817"/>
              <a:chOff x="8313324" y="1981171"/>
              <a:chExt cx="3383098" cy="2176817"/>
            </a:xfrm>
            <a:noFill/>
          </p:grpSpPr>
          <p:sp>
            <p:nvSpPr>
              <p:cNvPr id="47" name="Rectangle 46"/>
              <p:cNvSpPr/>
              <p:nvPr/>
            </p:nvSpPr>
            <p:spPr>
              <a:xfrm>
                <a:off x="8313324" y="2213765"/>
                <a:ext cx="1567543" cy="19442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153504" y="1981171"/>
                <a:ext cx="1542918" cy="2160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37" name="ZoneTexte 36"/>
          <p:cNvSpPr txBox="1"/>
          <p:nvPr/>
        </p:nvSpPr>
        <p:spPr>
          <a:xfrm>
            <a:off x="3149571" y="4024245"/>
            <a:ext cx="84734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x²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568546" y="4043295"/>
            <a:ext cx="288000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187796" y="6291195"/>
            <a:ext cx="39600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fr-F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5"/>
          <p:cNvGrpSpPr/>
          <p:nvPr/>
        </p:nvGrpSpPr>
        <p:grpSpPr>
          <a:xfrm>
            <a:off x="2708550" y="3905246"/>
            <a:ext cx="5936998" cy="687946"/>
            <a:chOff x="2708550" y="1200149"/>
            <a:chExt cx="5936998" cy="726540"/>
          </a:xfrm>
        </p:grpSpPr>
        <p:sp>
          <p:nvSpPr>
            <p:cNvPr id="6" name="ZoneTexte 5"/>
            <p:cNvSpPr txBox="1"/>
            <p:nvPr/>
          </p:nvSpPr>
          <p:spPr>
            <a:xfrm>
              <a:off x="2708550" y="1309108"/>
              <a:ext cx="1800000" cy="61758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Deutsch-</a:t>
              </a:r>
              <a:r>
                <a:rPr lang="fr-FR" b="1" i="1" dirty="0" err="1" smtClean="0">
                  <a:latin typeface="Times New Roman" pitchFamily="18" charset="0"/>
                  <a:cs typeface="Times New Roman" pitchFamily="18" charset="0"/>
                </a:rPr>
                <a:t>Josza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400" b="1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1992)</a:t>
              </a:r>
              <a:endParaRPr lang="fr-FR" sz="14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613548" y="1200149"/>
              <a:ext cx="40320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Permet en une seule mesure de savoir si une pièce de monnaie est  pipée</a:t>
              </a:r>
              <a:endParaRPr lang="fr-FR" dirty="0"/>
            </a:p>
          </p:txBody>
        </p:sp>
      </p:grpSp>
      <p:grpSp>
        <p:nvGrpSpPr>
          <p:cNvPr id="3" name="Groupe 11"/>
          <p:cNvGrpSpPr/>
          <p:nvPr/>
        </p:nvGrpSpPr>
        <p:grpSpPr>
          <a:xfrm>
            <a:off x="2718075" y="4733924"/>
            <a:ext cx="5936998" cy="646331"/>
            <a:chOff x="2718075" y="2228849"/>
            <a:chExt cx="5936998" cy="682588"/>
          </a:xfrm>
        </p:grpSpPr>
        <p:sp>
          <p:nvSpPr>
            <p:cNvPr id="10" name="ZoneTexte 9"/>
            <p:cNvSpPr txBox="1"/>
            <p:nvPr/>
          </p:nvSpPr>
          <p:spPr>
            <a:xfrm>
              <a:off x="2718075" y="2381249"/>
              <a:ext cx="1800000" cy="3900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err="1" smtClean="0">
                  <a:latin typeface="Times New Roman" pitchFamily="18" charset="0"/>
                  <a:cs typeface="Times New Roman" pitchFamily="18" charset="0"/>
                </a:rPr>
                <a:t>Shor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400" b="1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1994)</a:t>
              </a:r>
              <a:endParaRPr lang="fr-FR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23073" y="2228849"/>
              <a:ext cx="4032000" cy="68258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Permet de  </a:t>
              </a:r>
              <a:r>
                <a:rPr lang="fr-FR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factoriser en nombres premiers </a:t>
              </a: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(codage à clé publique ?)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12"/>
          <p:cNvGrpSpPr/>
          <p:nvPr/>
        </p:nvGrpSpPr>
        <p:grpSpPr>
          <a:xfrm>
            <a:off x="2727600" y="5610224"/>
            <a:ext cx="5936998" cy="646331"/>
            <a:chOff x="2718075" y="2228849"/>
            <a:chExt cx="5936998" cy="682588"/>
          </a:xfrm>
        </p:grpSpPr>
        <p:sp>
          <p:nvSpPr>
            <p:cNvPr id="14" name="ZoneTexte 13"/>
            <p:cNvSpPr txBox="1"/>
            <p:nvPr/>
          </p:nvSpPr>
          <p:spPr>
            <a:xfrm>
              <a:off x="2718075" y="2381249"/>
              <a:ext cx="1800000" cy="3900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err="1" smtClean="0">
                  <a:latin typeface="Times New Roman" pitchFamily="18" charset="0"/>
                  <a:cs typeface="Times New Roman" pitchFamily="18" charset="0"/>
                </a:rPr>
                <a:t>Grover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400" i="1" dirty="0" smtClean="0">
                  <a:latin typeface="Times New Roman" pitchFamily="18" charset="0"/>
                  <a:cs typeface="Times New Roman" pitchFamily="18" charset="0"/>
                </a:rPr>
                <a:t>(1996)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623073" y="2228849"/>
              <a:ext cx="4032000" cy="68258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Recherche d’une solution dans une liste non-triée</a:t>
              </a:r>
              <a:endParaRPr lang="fr-FR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e 18"/>
          <p:cNvGrpSpPr/>
          <p:nvPr/>
        </p:nvGrpSpPr>
        <p:grpSpPr>
          <a:xfrm>
            <a:off x="479700" y="4224396"/>
            <a:ext cx="2228850" cy="1692000"/>
            <a:chOff x="479700" y="1728846"/>
            <a:chExt cx="2228850" cy="1692000"/>
          </a:xfrm>
        </p:grpSpPr>
        <p:sp>
          <p:nvSpPr>
            <p:cNvPr id="5" name="ZoneTexte 4"/>
            <p:cNvSpPr txBox="1"/>
            <p:nvPr/>
          </p:nvSpPr>
          <p:spPr>
            <a:xfrm>
              <a:off x="479700" y="2390774"/>
              <a:ext cx="1800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Les algorithmes</a:t>
              </a:r>
              <a:endParaRPr lang="fr-FR" b="1" dirty="0"/>
            </a:p>
          </p:txBody>
        </p:sp>
        <p:sp>
          <p:nvSpPr>
            <p:cNvPr id="18" name="Accolade ouvrante 17"/>
            <p:cNvSpPr/>
            <p:nvPr/>
          </p:nvSpPr>
          <p:spPr>
            <a:xfrm>
              <a:off x="2308500" y="1728846"/>
              <a:ext cx="400050" cy="16920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432000" y="1136676"/>
            <a:ext cx="8280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Tout calcul quantique peut se ramener à une série de manipulations </a:t>
            </a:r>
          </a:p>
          <a:p>
            <a:pPr algn="ctr"/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d’un ou deux Qubits qui constituent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portes quantiques élémentaires ».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32000" y="2817074"/>
            <a:ext cx="8280000" cy="864000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C’est l’organisation en un réseau complexe de « portes quantiques  élémentaires» qui permet d’effectuer un calcul complexe.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457200" y="255588"/>
            <a:ext cx="8229600" cy="684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Les portes quantiques, les algorithmes quantiques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" name="Groupe 34"/>
          <p:cNvGrpSpPr/>
          <p:nvPr/>
        </p:nvGrpSpPr>
        <p:grpSpPr>
          <a:xfrm>
            <a:off x="801300" y="2043112"/>
            <a:ext cx="7557674" cy="600076"/>
            <a:chOff x="801300" y="2043112"/>
            <a:chExt cx="7557674" cy="600076"/>
          </a:xfrm>
        </p:grpSpPr>
        <p:grpSp>
          <p:nvGrpSpPr>
            <p:cNvPr id="12" name="Groupe 23"/>
            <p:cNvGrpSpPr/>
            <p:nvPr/>
          </p:nvGrpSpPr>
          <p:grpSpPr>
            <a:xfrm>
              <a:off x="801300" y="2043112"/>
              <a:ext cx="3604799" cy="600076"/>
              <a:chOff x="725100" y="1976437"/>
              <a:chExt cx="3604799" cy="600076"/>
            </a:xfrm>
          </p:grpSpPr>
          <p:pic>
            <p:nvPicPr>
              <p:cNvPr id="10244" name="Picture 4" descr="https://upload.wikimedia.org/wikipedia/commons/thumb/1/1a/Hadamard_gate.svg/150px-Hadamard_gate.sv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279800" y="1976437"/>
                <a:ext cx="1428750" cy="600076"/>
              </a:xfrm>
              <a:prstGeom prst="rect">
                <a:avLst/>
              </a:prstGeom>
              <a:noFill/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725100" y="2095760"/>
                <a:ext cx="576000" cy="338554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ctr">
                  <a:buNone/>
                </a:pP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0 &gt;</a:t>
                </a:r>
                <a:endParaRPr lang="fr-FR" sz="16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  <p:grpSp>
            <p:nvGrpSpPr>
              <p:cNvPr id="13" name="Groupe 22"/>
              <p:cNvGrpSpPr/>
              <p:nvPr/>
            </p:nvGrpSpPr>
            <p:grpSpPr>
              <a:xfrm>
                <a:off x="2709899" y="2045962"/>
                <a:ext cx="1620000" cy="474675"/>
                <a:chOff x="3776699" y="2131687"/>
                <a:chExt cx="1620000" cy="474675"/>
              </a:xfrm>
              <a:solidFill>
                <a:srgbClr val="FFFF00"/>
              </a:solidFill>
            </p:grpSpPr>
            <p:sp>
              <p:nvSpPr>
                <p:cNvPr id="19" name="ZoneTexte 18"/>
                <p:cNvSpPr txBox="1"/>
                <p:nvPr/>
              </p:nvSpPr>
              <p:spPr>
                <a:xfrm>
                  <a:off x="3776699" y="2131687"/>
                  <a:ext cx="1620000" cy="468000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txBody>
                <a:bodyPr wrap="square" rtlCol="0" anchor="t">
                  <a:spAutoFit/>
                </a:bodyPr>
                <a:lstStyle/>
                <a:p>
                  <a:pPr algn="r">
                    <a:buNone/>
                  </a:pPr>
                  <a:r>
                    <a:rPr lang="fr-FR" sz="16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(0 &gt; </a:t>
                  </a:r>
                  <a:r>
                    <a:rPr lang="fr-FR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+</a:t>
                  </a:r>
                  <a:r>
                    <a:rPr lang="fr-FR" sz="16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1 &gt;)</a:t>
                  </a:r>
                  <a:endParaRPr lang="fr-FR" sz="16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endParaRPr>
                </a:p>
              </p:txBody>
            </p:sp>
            <p:pic>
              <p:nvPicPr>
                <p:cNvPr id="21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81451" y="2138362"/>
                  <a:ext cx="208773" cy="468000"/>
                </a:xfrm>
                <a:prstGeom prst="rect">
                  <a:avLst/>
                </a:prstGeom>
                <a:grpFill/>
              </p:spPr>
            </p:pic>
          </p:grpSp>
        </p:grpSp>
        <p:grpSp>
          <p:nvGrpSpPr>
            <p:cNvPr id="16" name="Groupe 33"/>
            <p:cNvGrpSpPr/>
            <p:nvPr/>
          </p:nvGrpSpPr>
          <p:grpSpPr>
            <a:xfrm>
              <a:off x="4754175" y="2043112"/>
              <a:ext cx="3604799" cy="600076"/>
              <a:chOff x="4677975" y="1976437"/>
              <a:chExt cx="3604799" cy="600076"/>
            </a:xfrm>
          </p:grpSpPr>
          <p:pic>
            <p:nvPicPr>
              <p:cNvPr id="26" name="Picture 4" descr="https://upload.wikimedia.org/wikipedia/commons/thumb/1/1a/Hadamard_gate.svg/150px-Hadamard_gate.svg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32675" y="1976437"/>
                <a:ext cx="1428750" cy="600076"/>
              </a:xfrm>
              <a:prstGeom prst="rect">
                <a:avLst/>
              </a:prstGeom>
              <a:noFill/>
            </p:spPr>
          </p:pic>
          <p:sp>
            <p:nvSpPr>
              <p:cNvPr id="27" name="ZoneTexte 26"/>
              <p:cNvSpPr txBox="1"/>
              <p:nvPr/>
            </p:nvSpPr>
            <p:spPr>
              <a:xfrm>
                <a:off x="4677975" y="2095760"/>
                <a:ext cx="576000" cy="338554"/>
              </a:xfrm>
              <a:prstGeom prst="rect">
                <a:avLst/>
              </a:prstGeom>
              <a:solidFill>
                <a:srgbClr val="FFFF00"/>
              </a:solidFill>
              <a:ln w="12700">
                <a:noFill/>
              </a:ln>
            </p:spPr>
            <p:txBody>
              <a:bodyPr wrap="square" rtlCol="0" anchor="t">
                <a:spAutoFit/>
              </a:bodyPr>
              <a:lstStyle/>
              <a:p>
                <a:pPr algn="ctr">
                  <a:buNone/>
                </a:pPr>
                <a:r>
                  <a:rPr lang="fr-FR" sz="16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1 &gt;</a:t>
                </a:r>
                <a:endParaRPr lang="fr-FR" sz="1600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  <p:grpSp>
            <p:nvGrpSpPr>
              <p:cNvPr id="17" name="Groupe 22"/>
              <p:cNvGrpSpPr/>
              <p:nvPr/>
            </p:nvGrpSpPr>
            <p:grpSpPr>
              <a:xfrm>
                <a:off x="6662774" y="2045962"/>
                <a:ext cx="1620000" cy="474675"/>
                <a:chOff x="3776699" y="2131687"/>
                <a:chExt cx="1620000" cy="474675"/>
              </a:xfrm>
              <a:solidFill>
                <a:srgbClr val="FFFF00"/>
              </a:solidFill>
            </p:grpSpPr>
            <p:sp>
              <p:nvSpPr>
                <p:cNvPr id="29" name="ZoneTexte 28"/>
                <p:cNvSpPr txBox="1"/>
                <p:nvPr/>
              </p:nvSpPr>
              <p:spPr>
                <a:xfrm>
                  <a:off x="3776699" y="2131687"/>
                  <a:ext cx="1620000" cy="468000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txBody>
                <a:bodyPr wrap="square" rtlCol="0" anchor="t">
                  <a:spAutoFit/>
                </a:bodyPr>
                <a:lstStyle/>
                <a:p>
                  <a:pPr algn="r">
                    <a:buNone/>
                  </a:pPr>
                  <a:r>
                    <a:rPr lang="fr-FR" sz="16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(0 &gt; </a:t>
                  </a:r>
                  <a:r>
                    <a:rPr lang="fr-FR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-</a:t>
                  </a:r>
                  <a:r>
                    <a:rPr lang="fr-FR" sz="1600" b="1" dirty="0" smtClean="0"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 1 &gt;)</a:t>
                  </a:r>
                  <a:endParaRPr lang="fr-FR" sz="16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endParaRPr>
                </a:p>
              </p:txBody>
            </p:sp>
            <p:pic>
              <p:nvPicPr>
                <p:cNvPr id="30" name="Picture 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981451" y="2138362"/>
                  <a:ext cx="208773" cy="468000"/>
                </a:xfrm>
                <a:prstGeom prst="rect">
                  <a:avLst/>
                </a:prstGeom>
                <a:grpFill/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33975" y="1322388"/>
            <a:ext cx="3636000" cy="1152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Les problèmes de refroidissement</a:t>
            </a:r>
            <a:endParaRPr lang="fr-FR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 descr="https://www.dwavesys.com/sites/default/files/cooling-082015%20cop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470" y="2570163"/>
            <a:ext cx="2124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23874" y="1476375"/>
            <a:ext cx="4500000" cy="68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Les problèmes de décohérence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95300" y="4533900"/>
            <a:ext cx="4500000" cy="176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Il y aura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décohérence quantique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lorsque l’influence du milieu devenant trop importante les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principes de la physique quantique, tel que le principe de superposition, ne sont plus valables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95300" y="2483913"/>
            <a:ext cx="4500000" cy="1656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L’augmentation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du nombre de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qubits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qu’utilise un calculateur quantique destinée à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optimiser ses performances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est limitée par les phénomènes de 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décohérence quantique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16988" y="457413"/>
            <a:ext cx="8510024" cy="68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Les contraintes </a:t>
            </a:r>
            <a:endParaRPr kumimoji="0" lang="fr-FR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57200" y="407988"/>
            <a:ext cx="8229600" cy="68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Course à la puissance 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1217613"/>
            <a:ext cx="8229600" cy="684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Le 5 mars 2018,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 présenté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Bristlecone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un processeur de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qubits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1998663"/>
            <a:ext cx="8229600" cy="720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endParaRPr lang="fr-FR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En mai 2018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 annoncé pouvoir produire un ordinateur quantique </a:t>
            </a:r>
          </a:p>
          <a:p>
            <a:pPr algn="ctr">
              <a:spcBef>
                <a:spcPct val="0"/>
              </a:spcBef>
            </a:pP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100,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voire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qubits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d’ici 5 ans.</a:t>
            </a:r>
          </a:p>
          <a:p>
            <a:pPr lvl="0" algn="ctr">
              <a:spcBef>
                <a:spcPct val="0"/>
              </a:spcBef>
            </a:pPr>
            <a:endParaRPr kumimoji="0" lang="fr-FR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808288"/>
            <a:ext cx="8229600" cy="972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i="1" dirty="0" smtClean="0"/>
              <a:t> 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Le 23 octobre le conseil européen de la recherche a attribue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millions d’euros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à trois instituts grenoblois, le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CEA-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Leti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l’</a:t>
            </a:r>
            <a:r>
              <a:rPr lang="fr-FR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Inac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l’institut Néel,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pour leur permettre de construire un ordinateur quantique de </a:t>
            </a:r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qubits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6800" y="3924894"/>
            <a:ext cx="8280000" cy="2304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La bataille fait rage …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2000" y="4707799"/>
            <a:ext cx="7920000" cy="504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20 septembre 2019 premier quantum computer chez Google???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12000" y="5338830"/>
            <a:ext cx="7920000" cy="684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IBM frime avec son pseudo ordinateur quantique</a:t>
            </a:r>
          </a:p>
          <a:p>
            <a:pPr algn="ctr"/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USINE NOUVELLE  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19/01/2019 À 19H30)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8000" y="360363"/>
            <a:ext cx="8388000" cy="1080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L’intrication impose la notion de « non localité »</a:t>
            </a:r>
            <a:endParaRPr lang="fr-FR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backup\Autre utilisateur\Intrication\Localité, non localité\images localité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865" y="1808164"/>
            <a:ext cx="4670271" cy="3502703"/>
          </a:xfrm>
          <a:prstGeom prst="rect">
            <a:avLst/>
          </a:prstGeom>
          <a:noFill/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378000" y="5561013"/>
            <a:ext cx="8388000" cy="86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 L’impensable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Hasard » Nicolas </a:t>
            </a:r>
            <a:r>
              <a:rPr kumimoji="0" lang="fr-FR" sz="24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Gisin</a:t>
            </a:r>
            <a:r>
              <a:rPr kumimoji="0" lang="fr-FR" sz="2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(Odile Jacob)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74863"/>
            <a:ext cx="8229600" cy="1260000"/>
          </a:xfrm>
          <a:solidFill>
            <a:srgbClr val="FFFF00"/>
          </a:solidFill>
        </p:spPr>
        <p:txBody>
          <a:bodyPr/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Merci d’avoir été patients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8563"/>
            <a:ext cx="8280000" cy="1044000"/>
          </a:xfrm>
          <a:solidFill>
            <a:srgbClr val="FFFF00"/>
          </a:solidFill>
        </p:spPr>
        <p:txBody>
          <a:bodyPr/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Laboratoire Kasler -Brossel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e 13"/>
          <p:cNvGrpSpPr/>
          <p:nvPr/>
        </p:nvGrpSpPr>
        <p:grpSpPr>
          <a:xfrm>
            <a:off x="1905139" y="1690689"/>
            <a:ext cx="5333722" cy="2305994"/>
            <a:chOff x="1638577" y="1690689"/>
            <a:chExt cx="5333722" cy="2305994"/>
          </a:xfrm>
        </p:grpSpPr>
        <p:pic>
          <p:nvPicPr>
            <p:cNvPr id="1026" name="Picture 2" descr="D:\backup\Autre utilisateur\Intrication\figures et images\Kastl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8577" y="1714499"/>
              <a:ext cx="2819123" cy="2277851"/>
            </a:xfrm>
            <a:prstGeom prst="rect">
              <a:avLst/>
            </a:prstGeom>
            <a:noFill/>
          </p:spPr>
        </p:pic>
        <p:pic>
          <p:nvPicPr>
            <p:cNvPr id="1027" name="Picture 3" descr="D:\backup\Autre utilisateur\Intrication\figures et images\Brosse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8274" y="1690689"/>
              <a:ext cx="1724025" cy="2301662"/>
            </a:xfrm>
            <a:prstGeom prst="rect">
              <a:avLst/>
            </a:prstGeom>
            <a:noFill/>
          </p:spPr>
        </p:pic>
        <p:sp>
          <p:nvSpPr>
            <p:cNvPr id="8" name="ZoneTexte 7"/>
            <p:cNvSpPr txBox="1"/>
            <p:nvPr/>
          </p:nvSpPr>
          <p:spPr>
            <a:xfrm>
              <a:off x="1731067" y="3555693"/>
              <a:ext cx="2664000" cy="43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Alfred Kasler </a:t>
              </a:r>
              <a:r>
                <a:rPr lang="fr-FR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prix Nobel 1966 </a:t>
              </a:r>
              <a:endParaRPr lang="fr-FR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394745" y="3564683"/>
              <a:ext cx="1476000" cy="4320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Jean Brossel</a:t>
              </a:r>
              <a:endParaRPr lang="fr-FR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e 18"/>
          <p:cNvGrpSpPr/>
          <p:nvPr/>
        </p:nvGrpSpPr>
        <p:grpSpPr>
          <a:xfrm>
            <a:off x="718382" y="4181474"/>
            <a:ext cx="7691162" cy="2276624"/>
            <a:chOff x="718382" y="4181474"/>
            <a:chExt cx="7691162" cy="2276624"/>
          </a:xfrm>
        </p:grpSpPr>
        <p:pic>
          <p:nvPicPr>
            <p:cNvPr id="1030" name="Picture 6" descr="D:\backup\Autre utilisateur\Intrication\présentation photos\A. Aspec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44411" y="4198726"/>
              <a:ext cx="2965133" cy="2228135"/>
            </a:xfrm>
            <a:prstGeom prst="rect">
              <a:avLst/>
            </a:prstGeom>
            <a:noFill/>
          </p:spPr>
        </p:pic>
        <p:sp>
          <p:nvSpPr>
            <p:cNvPr id="11" name="ZoneTexte 10"/>
            <p:cNvSpPr txBox="1"/>
            <p:nvPr/>
          </p:nvSpPr>
          <p:spPr>
            <a:xfrm>
              <a:off x="6222345" y="6037477"/>
              <a:ext cx="14760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Alain Aspect</a:t>
              </a:r>
              <a:endParaRPr lang="fr-FR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e 17"/>
            <p:cNvGrpSpPr/>
            <p:nvPr/>
          </p:nvGrpSpPr>
          <p:grpSpPr>
            <a:xfrm>
              <a:off x="718382" y="4181474"/>
              <a:ext cx="4668084" cy="2276624"/>
              <a:chOff x="718382" y="4181474"/>
              <a:chExt cx="4668084" cy="2276624"/>
            </a:xfrm>
          </p:grpSpPr>
          <p:pic>
            <p:nvPicPr>
              <p:cNvPr id="1028" name="Picture 4" descr="D:\backup\Autre utilisateur\Intrication\figures et images\SergeHaroche-164x16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35390" y="4181474"/>
                <a:ext cx="2251076" cy="2251076"/>
              </a:xfrm>
              <a:prstGeom prst="rect">
                <a:avLst/>
              </a:prstGeom>
              <a:noFill/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3343633" y="5855966"/>
                <a:ext cx="1800000" cy="5760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Serge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Haoche</a:t>
                </a:r>
                <a:r>
                  <a:rPr lang="fr-FR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1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prix Nobel 2012 </a:t>
                </a:r>
                <a:endParaRPr lang="fr-FR" sz="1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31" name="Picture 7" descr="D:\backup\Autre utilisateur\Intrication\figures et images\tannoudji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8382" y="4190098"/>
                <a:ext cx="2360782" cy="2268000"/>
              </a:xfrm>
              <a:prstGeom prst="rect">
                <a:avLst/>
              </a:prstGeom>
              <a:noFill/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1017020" y="5873069"/>
                <a:ext cx="1800000" cy="584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Cohen-</a:t>
                </a:r>
                <a:r>
                  <a:rPr lang="fr-FR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Tannoudji</a:t>
                </a:r>
                <a:endParaRPr lang="fr-FR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fr-FR" sz="1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prix Nobel 1997 </a:t>
                </a:r>
                <a:endParaRPr lang="fr-FR" sz="1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5428993" y="4207352"/>
            <a:ext cx="2988000" cy="2225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Notes 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voir la recherche octobre-novembre)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Nombre de Qubits:  52 =&gt; 2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52 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(le projet à 72 Qubits n’a pas marché)</a:t>
            </a: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Temps de calcul: 200 secondes au lieu de 10000 ans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1181099"/>
            <a:ext cx="8229600" cy="1116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Deux périodes au niveau des </a:t>
            </a:r>
            <a:r>
              <a:rPr kumimoji="0" lang="fr-FR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applications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 la Mécanique  Quantique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32000" y="2333625"/>
            <a:ext cx="8280000" cy="2092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800" b="1" i="1" u="sng" dirty="0" smtClean="0">
                <a:latin typeface="Times New Roman" pitchFamily="18" charset="0"/>
                <a:cs typeface="Times New Roman" pitchFamily="18" charset="0"/>
              </a:rPr>
              <a:t>Première période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: (jusqu’en 1970) </a:t>
            </a:r>
          </a:p>
          <a:p>
            <a:pPr>
              <a:buNone/>
            </a:pP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     - physique du solide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semi-conducteurs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	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ordinateurs…</a:t>
            </a:r>
          </a:p>
          <a:p>
            <a:pPr>
              <a:buNone/>
            </a:pP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     - spectroscopie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les lasers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i="1" dirty="0" smtClean="0">
                <a:latin typeface="Times New Roman" pitchFamily="18" charset="0"/>
                <a:cs typeface="Times New Roman" pitchFamily="18" charset="0"/>
              </a:rPr>
              <a:t> optoélectronique…</a:t>
            </a:r>
          </a:p>
          <a:p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32000" y="380999"/>
            <a:ext cx="8280000" cy="756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3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Pourquoi « </a:t>
            </a:r>
            <a:r>
              <a:rPr lang="fr-FR" sz="3300" b="1" i="1" dirty="0" smtClean="0">
                <a:latin typeface="Times New Roman" pitchFamily="18" charset="0"/>
                <a:cs typeface="Times New Roman" pitchFamily="18" charset="0"/>
              </a:rPr>
              <a:t>la seconde révolution quantique »?</a:t>
            </a:r>
            <a:r>
              <a:rPr lang="fr-FR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47675" y="4162425"/>
            <a:ext cx="8280000" cy="2448000"/>
            <a:chOff x="457200" y="3990975"/>
            <a:chExt cx="8280000" cy="2448000"/>
          </a:xfrm>
        </p:grpSpPr>
        <p:sp>
          <p:nvSpPr>
            <p:cNvPr id="5" name="ZoneTexte 4"/>
            <p:cNvSpPr txBox="1"/>
            <p:nvPr/>
          </p:nvSpPr>
          <p:spPr>
            <a:xfrm>
              <a:off x="457200" y="3990975"/>
              <a:ext cx="8280000" cy="244800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r-FR" sz="2800" b="1" i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Seconde période</a:t>
              </a:r>
              <a:r>
                <a:rPr lang="fr-FR" sz="28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l’information quantique.</a:t>
              </a:r>
              <a:endParaRPr lang="fr-FR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None/>
              </a:pPr>
              <a:r>
                <a:rPr lang="fr-FR" sz="2800" b="1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		   	 </a:t>
              </a:r>
              <a:r>
                <a:rPr lang="fr-FR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cryptographie quantique</a:t>
              </a:r>
            </a:p>
            <a:p>
              <a:pPr>
                <a:buNone/>
              </a:pPr>
              <a:r>
                <a:rPr lang="fr-FR" sz="2800" b="1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		   	 </a:t>
              </a:r>
              <a:r>
                <a:rPr lang="fr-FR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ordinateurs quantiques</a:t>
              </a:r>
              <a:endParaRPr lang="fr-F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None/>
              </a:pPr>
              <a:r>
                <a:rPr lang="fr-FR" sz="2800" i="1" dirty="0" smtClean="0">
                  <a:latin typeface="Times New Roman" pitchFamily="18" charset="0"/>
                  <a:cs typeface="Times New Roman" pitchFamily="18" charset="0"/>
                </a:rPr>
                <a:t>       		   	</a:t>
              </a:r>
              <a:r>
                <a:rPr lang="fr-FR" sz="2800" b="1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</a:t>
              </a:r>
              <a:r>
                <a:rPr lang="fr-FR" sz="2800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capteurs quantiques </a:t>
              </a:r>
            </a:p>
            <a:p>
              <a:pPr>
                <a:buNone/>
              </a:pPr>
              <a:r>
                <a:rPr lang="fr-FR" sz="2800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		   	 simulations quantiques</a:t>
              </a:r>
            </a:p>
            <a:p>
              <a:pPr>
                <a:buNone/>
              </a:pPr>
              <a:r>
                <a:rPr lang="fr-FR" sz="2800" b="1" i="1" dirty="0" smtClean="0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		</a:t>
              </a:r>
              <a:endParaRPr lang="fr-FR" sz="28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None/>
              </a:pPr>
              <a:r>
                <a:rPr lang="fr-FR" sz="2800" i="1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</a:p>
            <a:p>
              <a:endParaRPr lang="fr-FR" dirty="0"/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895350" y="4435525"/>
              <a:ext cx="2411025" cy="1476000"/>
              <a:chOff x="895350" y="5016550"/>
              <a:chExt cx="2411025" cy="1476000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2622375" y="5016550"/>
                <a:ext cx="684000" cy="147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9600" dirty="0" smtClean="0">
                    <a:latin typeface="Times New Roman" pitchFamily="18" charset="0"/>
                    <a:cs typeface="Times New Roman" pitchFamily="18" charset="0"/>
                  </a:rPr>
                  <a:t>{</a:t>
                </a:r>
                <a:endParaRPr lang="fr-FR" sz="960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895350" y="5620405"/>
                <a:ext cx="1908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Intrication:</a:t>
                </a:r>
                <a:endParaRPr lang="fr-FR" sz="28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6725" y="293688"/>
            <a:ext cx="8229600" cy="2520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La « seconde » révolution quantique a pour origine 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différent qui opposa Bohr à Einstein 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en</a:t>
            </a:r>
            <a:b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1934 concernant </a:t>
            </a:r>
            <a:r>
              <a:rPr lang="fr-FR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l’interprétation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de la mécanique quantique à propos </a:t>
            </a:r>
            <a:b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de la notion 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d’intrication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05099"/>
            <a:ext cx="8229600" cy="3754439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124451" y="3023129"/>
            <a:ext cx="3228974" cy="3262193"/>
            <a:chOff x="5124451" y="3023129"/>
            <a:chExt cx="3228974" cy="3262193"/>
          </a:xfrm>
        </p:grpSpPr>
        <p:sp>
          <p:nvSpPr>
            <p:cNvPr id="7" name="ZoneTexte 6"/>
            <p:cNvSpPr txBox="1"/>
            <p:nvPr/>
          </p:nvSpPr>
          <p:spPr>
            <a:xfrm>
              <a:off x="5124451" y="5084993"/>
              <a:ext cx="3228974" cy="12003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Pour Bohr et Heisenberg la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réalité quantique est statistique 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et non pas certaine donc, indéterministe</a:t>
              </a:r>
              <a:endParaRPr lang="fr-FR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5653088" y="3023129"/>
              <a:ext cx="2324100" cy="1835378"/>
              <a:chOff x="5653088" y="3023129"/>
              <a:chExt cx="2324100" cy="1835378"/>
            </a:xfrm>
          </p:grpSpPr>
          <p:grpSp>
            <p:nvGrpSpPr>
              <p:cNvPr id="5" name="Groupe 10"/>
              <p:cNvGrpSpPr/>
              <p:nvPr/>
            </p:nvGrpSpPr>
            <p:grpSpPr>
              <a:xfrm>
                <a:off x="5653088" y="3023129"/>
                <a:ext cx="2219325" cy="1524000"/>
                <a:chOff x="1171575" y="2968199"/>
                <a:chExt cx="2219325" cy="1524000"/>
              </a:xfrm>
            </p:grpSpPr>
            <p:pic>
              <p:nvPicPr>
                <p:cNvPr id="1026" name="Picture 2" descr="D:\backup\Autre utilisateur\Intrication\présentation photos\Niels Bohr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71575" y="2968199"/>
                  <a:ext cx="1076325" cy="1524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29" name="Picture 5" descr="D:\backup\Autre utilisateur\Intrication\présentation photos\Heisenbe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438400" y="2968199"/>
                  <a:ext cx="952500" cy="15240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6" name="ZoneTexte 15"/>
              <p:cNvSpPr txBox="1"/>
              <p:nvPr/>
            </p:nvSpPr>
            <p:spPr>
              <a:xfrm>
                <a:off x="5791201" y="4550730"/>
                <a:ext cx="814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 smtClean="0">
                    <a:latin typeface="Times New Roman" pitchFamily="18" charset="0"/>
                    <a:cs typeface="Times New Roman" pitchFamily="18" charset="0"/>
                  </a:rPr>
                  <a:t>Bohr</a:t>
                </a:r>
                <a:endParaRPr lang="fr-FR" sz="14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796088" y="4550730"/>
                <a:ext cx="1181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 smtClean="0">
                    <a:latin typeface="Times New Roman" pitchFamily="18" charset="0"/>
                    <a:cs typeface="Times New Roman" pitchFamily="18" charset="0"/>
                  </a:rPr>
                  <a:t>Heisenberg</a:t>
                </a:r>
                <a:endParaRPr lang="fr-FR" sz="1400" dirty="0"/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577028" y="2846467"/>
            <a:ext cx="4099747" cy="3745685"/>
            <a:chOff x="462728" y="2846467"/>
            <a:chExt cx="4099747" cy="3745685"/>
          </a:xfrm>
        </p:grpSpPr>
        <p:sp>
          <p:nvSpPr>
            <p:cNvPr id="10" name="ZoneTexte 9"/>
            <p:cNvSpPr txBox="1"/>
            <p:nvPr/>
          </p:nvSpPr>
          <p:spPr>
            <a:xfrm>
              <a:off x="662753" y="4837826"/>
              <a:ext cx="3638550" cy="175432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La description de la mécanique quantique, qui est une théorie probabiliste, doit être considérée comme une description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« incomplète ». </a:t>
              </a:r>
              <a:r>
                <a:rPr lang="fr-FR" b="1" i="1" dirty="0" smtClean="0">
                  <a:latin typeface="Times New Roman" pitchFamily="18" charset="0"/>
                  <a:cs typeface="Times New Roman" pitchFamily="18" charset="0"/>
                </a:rPr>
                <a:t>Il existerait des «variables  cachées » </a:t>
              </a:r>
              <a:endParaRPr lang="fr-FR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53" y="4474527"/>
              <a:ext cx="8034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i="1" dirty="0" smtClean="0">
                  <a:latin typeface="Times New Roman" pitchFamily="18" charset="0"/>
                  <a:cs typeface="Times New Roman" pitchFamily="18" charset="0"/>
                </a:rPr>
                <a:t>Einstein</a:t>
              </a:r>
              <a:endParaRPr lang="fr-FR" sz="1400" dirty="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462728" y="2846467"/>
              <a:ext cx="4099747" cy="1897737"/>
              <a:chOff x="462728" y="2846467"/>
              <a:chExt cx="4099747" cy="1897737"/>
            </a:xfrm>
          </p:grpSpPr>
          <p:pic>
            <p:nvPicPr>
              <p:cNvPr id="2050" name="Picture 2" descr="D:\backup\Autre utilisateur\Intrication\présentation photos\paradoxe epr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62728" y="2846467"/>
                <a:ext cx="4099747" cy="1660398"/>
              </a:xfrm>
              <a:prstGeom prst="rect">
                <a:avLst/>
              </a:prstGeom>
              <a:noFill/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2167703" y="4436427"/>
                <a:ext cx="82266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b="1" i="1" dirty="0" smtClean="0">
                    <a:latin typeface="Times New Roman" pitchFamily="18" charset="0"/>
                    <a:cs typeface="Times New Roman" pitchFamily="18" charset="0"/>
                  </a:rPr>
                  <a:t>Podolski</a:t>
                </a:r>
                <a:endParaRPr lang="fr-FR" sz="14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86928" y="4421140"/>
                <a:ext cx="6447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b="1" i="1" dirty="0" smtClean="0">
                    <a:latin typeface="Times New Roman" pitchFamily="18" charset="0"/>
                    <a:cs typeface="Times New Roman" pitchFamily="18" charset="0"/>
                  </a:rPr>
                  <a:t>Rosen</a:t>
                </a:r>
                <a:endParaRPr lang="fr-FR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/>
          <p:cNvSpPr txBox="1">
            <a:spLocks/>
          </p:cNvSpPr>
          <p:nvPr/>
        </p:nvSpPr>
        <p:spPr>
          <a:xfrm>
            <a:off x="457200" y="274637"/>
            <a:ext cx="8229600" cy="6135687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Les arbitres entre Bohr et Einstein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71501" y="1571625"/>
            <a:ext cx="3960000" cy="4305074"/>
            <a:chOff x="619126" y="1762125"/>
            <a:chExt cx="3960000" cy="4305074"/>
          </a:xfrm>
        </p:grpSpPr>
        <p:pic>
          <p:nvPicPr>
            <p:cNvPr id="3" name="Picture 4" descr="D:\backup\Autre utilisateur\Intrication\présentation photos\John Bel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9339" y="1762125"/>
              <a:ext cx="1627286" cy="2116796"/>
            </a:xfrm>
            <a:prstGeom prst="rect">
              <a:avLst/>
            </a:prstGeom>
            <a:noFill/>
          </p:spPr>
        </p:pic>
        <p:sp>
          <p:nvSpPr>
            <p:cNvPr id="4" name="ZoneTexte 3"/>
            <p:cNvSpPr txBox="1"/>
            <p:nvPr/>
          </p:nvSpPr>
          <p:spPr>
            <a:xfrm>
              <a:off x="619126" y="4267199"/>
              <a:ext cx="3960000" cy="180000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i="1" dirty="0" smtClean="0">
                  <a:latin typeface="Times New Roman" pitchFamily="18" charset="0"/>
                  <a:cs typeface="Times New Roman" pitchFamily="18" charset="0"/>
                </a:rPr>
                <a:t>John Bell</a:t>
              </a:r>
            </a:p>
            <a:p>
              <a:pPr algn="ctr"/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Établit les critères « inégalités de Bell » </a:t>
              </a:r>
              <a:r>
                <a:rPr lang="fr-FR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(1964)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  qui permettent de </a:t>
              </a:r>
              <a:r>
                <a:rPr lang="fr-FR" sz="2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vérifier, au niveau expérimental</a:t>
              </a:r>
              <a:r>
                <a:rPr lang="fr-FR" sz="2000" i="1" dirty="0" smtClean="0">
                  <a:latin typeface="Times New Roman" pitchFamily="18" charset="0"/>
                  <a:cs typeface="Times New Roman" pitchFamily="18" charset="0"/>
                </a:rPr>
                <a:t>, qui de Bohr ou Einstein aura raison.</a:t>
              </a:r>
              <a:endParaRPr lang="fr-FR" sz="20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629150" y="1552575"/>
            <a:ext cx="3960000" cy="4155340"/>
            <a:chOff x="4724400" y="1743075"/>
            <a:chExt cx="3960000" cy="4155340"/>
          </a:xfrm>
        </p:grpSpPr>
        <p:pic>
          <p:nvPicPr>
            <p:cNvPr id="6" name="Picture 2" descr="D:\backup\Autre utilisateur\Intrication\présentation photos\A. Aspec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67314" y="1743075"/>
              <a:ext cx="2890836" cy="2172305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4724400" y="4267199"/>
              <a:ext cx="3960000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i="1" dirty="0" smtClean="0">
                  <a:latin typeface="Times New Roman" pitchFamily="18" charset="0"/>
                  <a:cs typeface="Times New Roman" pitchFamily="18" charset="0"/>
                </a:rPr>
                <a:t>Alain Aspect </a:t>
              </a:r>
            </a:p>
            <a:p>
              <a:pPr algn="ctr"/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réalise </a:t>
              </a:r>
              <a:r>
                <a:rPr lang="fr-FR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(1980-82) </a:t>
              </a: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en collaboration  avec  P. Grangier, G. Roger et J. Dalibard </a:t>
              </a:r>
              <a:r>
                <a:rPr lang="fr-FR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les premières expériences d’intrication</a:t>
              </a:r>
              <a:r>
                <a:rPr lang="fr-FR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9"/>
          <p:cNvSpPr txBox="1">
            <a:spLocks/>
          </p:cNvSpPr>
          <p:nvPr/>
        </p:nvSpPr>
        <p:spPr>
          <a:xfrm>
            <a:off x="414000" y="274637"/>
            <a:ext cx="8316000" cy="1692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Une téléportation quantique </a:t>
            </a:r>
          </a:p>
          <a:p>
            <a:pPr algn="ctr">
              <a:buNone/>
            </a:pPr>
            <a:r>
              <a:rPr lang="fr-FR" sz="3600" b="1" i="1" dirty="0" smtClean="0">
                <a:latin typeface="Times New Roman" pitchFamily="18" charset="0"/>
                <a:cs typeface="Times New Roman" pitchFamily="18" charset="0"/>
              </a:rPr>
              <a:t>record à Genève</a:t>
            </a:r>
            <a:r>
              <a:rPr lang="fr-FR" sz="3600" i="1" dirty="0" smtClean="0"/>
              <a:t/>
            </a:r>
            <a:br>
              <a:rPr lang="fr-FR" sz="3600" i="1" dirty="0" smtClean="0"/>
            </a:b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Le Temps (30 janvier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4" name="Groupe 8"/>
          <p:cNvGrpSpPr/>
          <p:nvPr/>
        </p:nvGrpSpPr>
        <p:grpSpPr>
          <a:xfrm>
            <a:off x="4796441" y="2141193"/>
            <a:ext cx="3852000" cy="1982452"/>
            <a:chOff x="4720241" y="4541493"/>
            <a:chExt cx="3852000" cy="198245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0241" y="4541493"/>
              <a:ext cx="3852000" cy="487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19650" y="5095530"/>
              <a:ext cx="3643916" cy="1428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3" descr="D:\backup\Autre utilisateur\Intrication\figures et images\QKD-et-vote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549" y="4181762"/>
            <a:ext cx="4099910" cy="232085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33375" y="4579593"/>
            <a:ext cx="40401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…Les chercheurs (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Gisin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) ont développé un système de cryptographie quantique qui a été élu, au début de l'année, parmi les </a:t>
            </a:r>
            <a:r>
              <a:rPr lang="fr-FR" sz="1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«dix technologies qui devraient changer la face du monde»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, par la « 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 » du célèbre 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assachusetts </a:t>
            </a:r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nstitute of </a:t>
            </a:r>
            <a:r>
              <a:rPr lang="fr-FR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600" i="1" dirty="0" err="1" smtClean="0">
                <a:latin typeface="Times New Roman" pitchFamily="18" charset="0"/>
                <a:cs typeface="Times New Roman" pitchFamily="18" charset="0"/>
              </a:rPr>
              <a:t>echnology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049" y="2162462"/>
            <a:ext cx="3133725" cy="216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14"/>
          <p:cNvGrpSpPr/>
          <p:nvPr/>
        </p:nvGrpSpPr>
        <p:grpSpPr>
          <a:xfrm>
            <a:off x="733424" y="3247680"/>
            <a:ext cx="3228976" cy="833175"/>
            <a:chOff x="647699" y="5095530"/>
            <a:chExt cx="3228976" cy="833175"/>
          </a:xfrm>
        </p:grpSpPr>
        <p:sp>
          <p:nvSpPr>
            <p:cNvPr id="11" name="Rectangle 10"/>
            <p:cNvSpPr/>
            <p:nvPr/>
          </p:nvSpPr>
          <p:spPr>
            <a:xfrm>
              <a:off x="647699" y="5095530"/>
              <a:ext cx="609601" cy="6480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67074" y="5352705"/>
              <a:ext cx="609601" cy="57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206925" y="3313835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23"/>
          <p:cNvGrpSpPr/>
          <p:nvPr/>
        </p:nvGrpSpPr>
        <p:grpSpPr>
          <a:xfrm>
            <a:off x="2368160" y="1489276"/>
            <a:ext cx="4407680" cy="2840911"/>
            <a:chOff x="2368160" y="1879801"/>
            <a:chExt cx="4407680" cy="2840911"/>
          </a:xfrm>
        </p:grpSpPr>
        <p:grpSp>
          <p:nvGrpSpPr>
            <p:cNvPr id="3" name="Groupe 14"/>
            <p:cNvGrpSpPr/>
            <p:nvPr/>
          </p:nvGrpSpPr>
          <p:grpSpPr>
            <a:xfrm>
              <a:off x="2368160" y="1879801"/>
              <a:ext cx="4407680" cy="2840911"/>
              <a:chOff x="1638300" y="1490662"/>
              <a:chExt cx="5700712" cy="3922026"/>
            </a:xfrm>
          </p:grpSpPr>
          <p:pic>
            <p:nvPicPr>
              <p:cNvPr id="16" name="Picture 2" descr="D:\backup\Autre utilisateur\Intrication\figures et images\Chiffrement+symétriqu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71662" y="1512200"/>
                <a:ext cx="5200650" cy="3900488"/>
              </a:xfrm>
              <a:prstGeom prst="rect">
                <a:avLst/>
              </a:prstGeom>
              <a:noFill/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2743200" y="1685925"/>
                <a:ext cx="4114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786562" y="1490662"/>
                <a:ext cx="552450" cy="39004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43662" y="4686300"/>
                <a:ext cx="619125" cy="6572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38300" y="1495426"/>
                <a:ext cx="419100" cy="39004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Ellipse 22"/>
            <p:cNvSpPr/>
            <p:nvPr/>
          </p:nvSpPr>
          <p:spPr>
            <a:xfrm>
              <a:off x="3990975" y="2752725"/>
              <a:ext cx="1390650" cy="1704975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Espace réservé du texte 4"/>
          <p:cNvSpPr txBox="1">
            <a:spLocks/>
          </p:cNvSpPr>
          <p:nvPr/>
        </p:nvSpPr>
        <p:spPr>
          <a:xfrm>
            <a:off x="576263" y="333375"/>
            <a:ext cx="7991475" cy="1620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fr-FR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Cryptographie: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Ensemble des procédés de chiffrement 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d’un message entre Alice et Bob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 des fins de confidentialité.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e 12"/>
          <p:cNvGrpSpPr/>
          <p:nvPr/>
        </p:nvGrpSpPr>
        <p:grpSpPr>
          <a:xfrm>
            <a:off x="585788" y="4441861"/>
            <a:ext cx="7972424" cy="2052000"/>
            <a:chOff x="585788" y="4441861"/>
            <a:chExt cx="7972424" cy="2052000"/>
          </a:xfrm>
        </p:grpSpPr>
        <p:sp>
          <p:nvSpPr>
            <p:cNvPr id="22" name="Espace réservé du texte 4"/>
            <p:cNvSpPr txBox="1">
              <a:spLocks/>
            </p:cNvSpPr>
            <p:nvPr/>
          </p:nvSpPr>
          <p:spPr>
            <a:xfrm>
              <a:off x="585788" y="4441861"/>
              <a:ext cx="7972424" cy="2052000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normAutofit fontScale="92500" lnSpcReduction="10000"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Pour assurer </a:t>
              </a:r>
              <a:r>
                <a:rPr kumimoji="0" lang="fr-FR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la confidentialité </a:t>
              </a:r>
              <a:r>
                <a:rPr kumimoji="0" lang="fr-FR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d’un message il est nécessaire d’utiliser une </a:t>
              </a:r>
              <a:r>
                <a:rPr kumimoji="0" lang="fr-FR" sz="3200" b="0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clé de cryptage</a:t>
              </a:r>
              <a:r>
                <a:rPr kumimoji="0" lang="fr-FR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32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r-FR" sz="3200" b="1" i="1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Le problème: </a:t>
              </a:r>
              <a:r>
                <a:rPr kumimoji="0" lang="fr-FR" sz="3200" b="1" i="1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la protection de la </a:t>
              </a:r>
              <a:r>
                <a:rPr kumimoji="0" lang="fr-FR" sz="3200" b="1" i="1" u="sng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clé</a:t>
              </a:r>
              <a:r>
                <a:rPr kumimoji="0" lang="fr-FR" sz="3200" b="1" i="1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de cryptage</a:t>
              </a:r>
              <a:endParaRPr kumimoji="0" lang="fr-FR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070000" y="5372099"/>
              <a:ext cx="5004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r-FR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Message </a:t>
              </a:r>
              <a:r>
                <a:rPr lang="fr-FR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fr-FR" sz="24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(clé) </a:t>
              </a:r>
              <a:r>
                <a:rPr lang="fr-FR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message chiffré</a:t>
              </a:r>
              <a:endPara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511035" y="3897867"/>
            <a:ext cx="3780000" cy="396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673150" y="3399560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548591" y="3316752"/>
            <a:ext cx="900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Alice</a:t>
            </a:r>
            <a:endParaRPr lang="fr-FR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3625" y="3580535"/>
            <a:ext cx="288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6403931" y="2581275"/>
            <a:ext cx="9000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Bob</a:t>
            </a:r>
            <a:endParaRPr lang="fr-FR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81675" y="3399560"/>
            <a:ext cx="425250" cy="20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4905375" y="3618635"/>
            <a:ext cx="28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919325" y="3418580"/>
            <a:ext cx="20880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Eve 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(Eavesdropper)</a:t>
            </a:r>
            <a:endParaRPr lang="fr-FR" sz="1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515349" y="3485315"/>
            <a:ext cx="1476000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Oreille indiscrète</a:t>
            </a:r>
            <a:endParaRPr lang="fr-FR" sz="1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e 42"/>
          <p:cNvGrpSpPr/>
          <p:nvPr/>
        </p:nvGrpSpPr>
        <p:grpSpPr>
          <a:xfrm>
            <a:off x="2480121" y="2216890"/>
            <a:ext cx="3888000" cy="2117562"/>
            <a:chOff x="-1914558" y="2162239"/>
            <a:chExt cx="3888000" cy="2117562"/>
          </a:xfrm>
        </p:grpSpPr>
        <p:grpSp>
          <p:nvGrpSpPr>
            <p:cNvPr id="6" name="Groupe 41"/>
            <p:cNvGrpSpPr/>
            <p:nvPr/>
          </p:nvGrpSpPr>
          <p:grpSpPr>
            <a:xfrm>
              <a:off x="-955849" y="2162239"/>
              <a:ext cx="2058326" cy="380618"/>
              <a:chOff x="3322967" y="2179657"/>
              <a:chExt cx="2058326" cy="380618"/>
            </a:xfrm>
          </p:grpSpPr>
          <p:grpSp>
            <p:nvGrpSpPr>
              <p:cNvPr id="7" name="Groupe 36"/>
              <p:cNvGrpSpPr/>
              <p:nvPr/>
            </p:nvGrpSpPr>
            <p:grpSpPr>
              <a:xfrm>
                <a:off x="3322967" y="2200275"/>
                <a:ext cx="563258" cy="360000"/>
                <a:chOff x="3340219" y="2208901"/>
                <a:chExt cx="563258" cy="360000"/>
              </a:xfrm>
              <a:solidFill>
                <a:schemeClr val="bg1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3543477" y="2208901"/>
                  <a:ext cx="360000" cy="36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340219" y="2333099"/>
                  <a:ext cx="360000" cy="180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8" name="Groupe 37"/>
              <p:cNvGrpSpPr/>
              <p:nvPr/>
            </p:nvGrpSpPr>
            <p:grpSpPr>
              <a:xfrm>
                <a:off x="5002999" y="2179657"/>
                <a:ext cx="378294" cy="319286"/>
                <a:chOff x="3384179" y="2182525"/>
                <a:chExt cx="378294" cy="319286"/>
              </a:xfrm>
              <a:solidFill>
                <a:schemeClr val="bg1"/>
              </a:solidFill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02473" y="2182525"/>
                  <a:ext cx="360000" cy="28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384179" y="2429811"/>
                  <a:ext cx="288000" cy="7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41" name="Rectangle 40"/>
            <p:cNvSpPr/>
            <p:nvPr/>
          </p:nvSpPr>
          <p:spPr>
            <a:xfrm>
              <a:off x="-1914558" y="3811801"/>
              <a:ext cx="3888000" cy="4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7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1"/>
          <p:cNvGrpSpPr/>
          <p:nvPr/>
        </p:nvGrpSpPr>
        <p:grpSpPr>
          <a:xfrm>
            <a:off x="523875" y="1314450"/>
            <a:ext cx="4040188" cy="4906963"/>
            <a:chOff x="457200" y="1219200"/>
            <a:chExt cx="4040188" cy="4906963"/>
          </a:xfrm>
        </p:grpSpPr>
        <p:sp>
          <p:nvSpPr>
            <p:cNvPr id="4" name="Espace réservé du contenu 2"/>
            <p:cNvSpPr txBox="1">
              <a:spLocks/>
            </p:cNvSpPr>
            <p:nvPr/>
          </p:nvSpPr>
          <p:spPr>
            <a:xfrm>
              <a:off x="457200" y="1219200"/>
              <a:ext cx="4040188" cy="490696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8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Codage à clé privée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	</a:t>
              </a:r>
              <a:r>
                <a:rPr kumimoji="0" lang="fr-FR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				</a:t>
              </a:r>
              <a:endPara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495300" y="2181223"/>
              <a:ext cx="3954463" cy="804971"/>
              <a:chOff x="495300" y="2181223"/>
              <a:chExt cx="3954463" cy="804971"/>
            </a:xfrm>
          </p:grpSpPr>
          <p:pic>
            <p:nvPicPr>
              <p:cNvPr id="5" name="Picture 2" descr="D:\backup\Autre utilisateur\Intrication\figures et images\cryptographie3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4349" y="2181223"/>
                <a:ext cx="3935414" cy="804971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95300" y="2396276"/>
                <a:ext cx="3935414" cy="57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7" name="Titre 3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Deux exemples de codage classique</a:t>
            </a:r>
            <a:endParaRPr kumimoji="0" lang="fr-FR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554810" y="2133310"/>
            <a:ext cx="3937002" cy="1601298"/>
            <a:chOff x="495300" y="2320076"/>
            <a:chExt cx="3937002" cy="1601298"/>
          </a:xfrm>
        </p:grpSpPr>
        <p:grpSp>
          <p:nvGrpSpPr>
            <p:cNvPr id="11" name="Groupe 10"/>
            <p:cNvGrpSpPr/>
            <p:nvPr/>
          </p:nvGrpSpPr>
          <p:grpSpPr>
            <a:xfrm>
              <a:off x="495300" y="2320076"/>
              <a:ext cx="3937002" cy="804971"/>
              <a:chOff x="4922836" y="4452829"/>
              <a:chExt cx="3937002" cy="804971"/>
            </a:xfrm>
          </p:grpSpPr>
          <p:pic>
            <p:nvPicPr>
              <p:cNvPr id="7" name="Picture 2" descr="D:\backup\Autre utilisateur\Intrication\figures et images\cryptographie3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24424" y="4452829"/>
                <a:ext cx="3935414" cy="804971"/>
              </a:xfrm>
              <a:prstGeom prst="rect">
                <a:avLst/>
              </a:prstGeom>
              <a:noFill/>
            </p:spPr>
          </p:pic>
          <p:sp>
            <p:nvSpPr>
              <p:cNvPr id="9" name="Rectangle 8"/>
              <p:cNvSpPr/>
              <p:nvPr/>
            </p:nvSpPr>
            <p:spPr>
              <a:xfrm>
                <a:off x="4922836" y="4846637"/>
                <a:ext cx="3935414" cy="3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521515" y="3381374"/>
              <a:ext cx="1152000" cy="54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Numérisation du message</a:t>
              </a:r>
              <a:endParaRPr lang="fr-F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550861" y="2146434"/>
            <a:ext cx="3946527" cy="1697083"/>
            <a:chOff x="4740273" y="1080317"/>
            <a:chExt cx="3946527" cy="1697083"/>
          </a:xfrm>
        </p:grpSpPr>
        <p:grpSp>
          <p:nvGrpSpPr>
            <p:cNvPr id="12" name="Groupe 16"/>
            <p:cNvGrpSpPr/>
            <p:nvPr/>
          </p:nvGrpSpPr>
          <p:grpSpPr>
            <a:xfrm>
              <a:off x="4740273" y="1080317"/>
              <a:ext cx="3946527" cy="862783"/>
              <a:chOff x="5065711" y="5452954"/>
              <a:chExt cx="3946527" cy="862783"/>
            </a:xfrm>
          </p:grpSpPr>
          <p:pic>
            <p:nvPicPr>
              <p:cNvPr id="15" name="Picture 2" descr="D:\backup\Autre utilisateur\Intrication\figures et images\cryptographie3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76824" y="5452954"/>
                <a:ext cx="3935414" cy="804971"/>
              </a:xfrm>
              <a:prstGeom prst="rect">
                <a:avLst/>
              </a:prstGeom>
              <a:noFill/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065711" y="6027737"/>
                <a:ext cx="3935414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6354825" y="2057400"/>
              <a:ext cx="1008000" cy="72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Times New Roman" pitchFamily="18" charset="0"/>
                  <a:cs typeface="Times New Roman" pitchFamily="18" charset="0"/>
                </a:rPr>
                <a:t>Génération aléatoire de bits</a:t>
              </a:r>
              <a:endParaRPr lang="fr-FR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828800" y="3314700"/>
            <a:ext cx="288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fr-F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550862" y="3886200"/>
            <a:ext cx="3960000" cy="2304000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sécurité d’une 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clé </a:t>
            </a: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est totale si (Shannon):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le cryptage est aléatoire,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la clé est aussi longue que le message,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- 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elle n’est utilisée qu’une seule fois</a:t>
            </a:r>
            <a:r>
              <a:rPr kumimoji="0" lang="fr-F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</a:t>
            </a:r>
            <a:endParaRPr kumimoji="0" lang="fr-FR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8" name="Groupe 11"/>
          <p:cNvGrpSpPr/>
          <p:nvPr/>
        </p:nvGrpSpPr>
        <p:grpSpPr>
          <a:xfrm>
            <a:off x="4645025" y="1343025"/>
            <a:ext cx="4041775" cy="4752000"/>
            <a:chOff x="4645025" y="1219200"/>
            <a:chExt cx="4041775" cy="4906963"/>
          </a:xfrm>
        </p:grpSpPr>
        <p:sp>
          <p:nvSpPr>
            <p:cNvPr id="29" name="Espace réservé du contenu 7"/>
            <p:cNvSpPr txBox="1">
              <a:spLocks/>
            </p:cNvSpPr>
            <p:nvPr/>
          </p:nvSpPr>
          <p:spPr>
            <a:xfrm>
              <a:off x="4645025" y="1219200"/>
              <a:ext cx="4041775" cy="4906963"/>
            </a:xfrm>
            <a:prstGeom prst="rect">
              <a:avLst/>
            </a:prstGeom>
            <a:solidFill>
              <a:srgbClr val="FFFF00"/>
            </a:solidFill>
          </p:spPr>
          <p:txBody>
            <a:bodyPr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28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Codage à clé publique </a:t>
              </a:r>
              <a:r>
                <a:rPr kumimoji="0" lang="fr-FR" sz="74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/>
              </a:r>
              <a:br>
                <a:rPr kumimoji="0" lang="fr-FR" sz="74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endParaRPr kumimoji="0" lang="fr-FR" sz="7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fr-FR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	</a:t>
              </a:r>
              <a:r>
                <a:rPr lang="fr-FR" sz="5000" i="1" dirty="0" smtClean="0">
                  <a:latin typeface="Times New Roman" pitchFamily="18" charset="0"/>
                  <a:cs typeface="Times New Roman" pitchFamily="18" charset="0"/>
                </a:rPr>
                <a:t>	</a:t>
              </a:r>
              <a:endParaRPr kumimoji="0" lang="fr-FR" sz="6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000625" y="1885057"/>
              <a:ext cx="3467100" cy="11123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</a:rPr>
                <a:t>Alice </a:t>
              </a:r>
              <a:r>
                <a:rPr lang="fr-FR" sz="1600" i="1" dirty="0" smtClean="0">
                  <a:latin typeface="Times New Roman" pitchFamily="18" charset="0"/>
                  <a:cs typeface="Times New Roman" pitchFamily="18" charset="0"/>
                </a:rPr>
                <a:t>utilise le 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produit de deux nombres premiers</a:t>
              </a:r>
              <a:r>
                <a:rPr lang="fr-FR" sz="1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1600" i="1" dirty="0" smtClean="0">
                  <a:latin typeface="Times New Roman" pitchFamily="18" charset="0"/>
                  <a:cs typeface="Times New Roman" pitchFamily="18" charset="0"/>
                </a:rPr>
                <a:t>de grande taille pour fabriquer une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</a:rPr>
                <a:t>clé de codage </a:t>
              </a:r>
              <a:r>
                <a:rPr lang="fr-FR" sz="1600" i="1" dirty="0" smtClean="0">
                  <a:latin typeface="Times New Roman" pitchFamily="18" charset="0"/>
                  <a:cs typeface="Times New Roman" pitchFamily="18" charset="0"/>
                </a:rPr>
                <a:t>et une </a:t>
              </a:r>
              <a:r>
                <a:rPr lang="fr-FR" sz="1600" b="1" i="1" dirty="0" smtClean="0">
                  <a:latin typeface="Times New Roman" pitchFamily="18" charset="0"/>
                  <a:cs typeface="Times New Roman" pitchFamily="18" charset="0"/>
                </a:rPr>
                <a:t>clé de décodage </a:t>
              </a:r>
              <a:r>
                <a:rPr lang="fr-FR" sz="1600" i="1" dirty="0" smtClean="0">
                  <a:latin typeface="Times New Roman" pitchFamily="18" charset="0"/>
                  <a:cs typeface="Times New Roman" pitchFamily="18" charset="0"/>
                </a:rPr>
                <a:t>(ou privée).</a:t>
              </a:r>
              <a:endParaRPr lang="fr-FR" sz="1600" dirty="0"/>
            </a:p>
          </p:txBody>
        </p:sp>
      </p:grpSp>
      <p:sp>
        <p:nvSpPr>
          <p:cNvPr id="31" name="Espace réservé du contenu 7"/>
          <p:cNvSpPr txBox="1">
            <a:spLocks/>
          </p:cNvSpPr>
          <p:nvPr/>
        </p:nvSpPr>
        <p:spPr>
          <a:xfrm>
            <a:off x="4645025" y="3124200"/>
            <a:ext cx="4041775" cy="3024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1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Alice transmet 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publiquement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 clé de 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codage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</a:t>
            </a: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Bob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laquelle joue le rôle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 clé de «cadenas</a:t>
            </a:r>
            <a:r>
              <a:rPr lang="fr-FR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fr-FR" sz="16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d’une boite</a:t>
            </a:r>
            <a:r>
              <a:rPr lang="fr-FR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fr-FR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qui contiendrait le message de Bob.</a:t>
            </a:r>
            <a:endParaRPr kumimoji="0" lang="fr-FR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fr-F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Espace réservé du contenu 7"/>
          <p:cNvSpPr txBox="1">
            <a:spLocks/>
          </p:cNvSpPr>
          <p:nvPr/>
        </p:nvSpPr>
        <p:spPr>
          <a:xfrm>
            <a:off x="4654550" y="4257675"/>
            <a:ext cx="4041775" cy="864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fr-FR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fr-FR" sz="4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Seule Alice peut </a:t>
            </a:r>
            <a:r>
              <a:rPr lang="fr-FR" sz="4000" i="1" dirty="0" smtClean="0">
                <a:latin typeface="Times New Roman" pitchFamily="18" charset="0"/>
                <a:cs typeface="Times New Roman" pitchFamily="18" charset="0"/>
              </a:rPr>
              <a:t>déchiffrer (ouvrir la boite) le message au moyen de sa clé de décodage.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Espace réservé du contenu 7"/>
          <p:cNvSpPr txBox="1">
            <a:spLocks/>
          </p:cNvSpPr>
          <p:nvPr/>
        </p:nvSpPr>
        <p:spPr>
          <a:xfrm>
            <a:off x="4619625" y="4924425"/>
            <a:ext cx="4041775" cy="1296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600" i="1" dirty="0" smtClean="0">
                <a:latin typeface="Times New Roman" pitchFamily="18" charset="0"/>
                <a:cs typeface="Times New Roman" pitchFamily="18" charset="0"/>
              </a:rPr>
              <a:t>- Il </a:t>
            </a:r>
            <a:r>
              <a:rPr kumimoji="0" lang="fr-F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est (</a:t>
            </a:r>
            <a:r>
              <a:rPr kumimoji="0" lang="fr-FR" sz="2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encore</a:t>
            </a:r>
            <a:r>
              <a:rPr kumimoji="0" lang="fr-F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pratiquement impossible de déchiffrer </a:t>
            </a:r>
            <a:r>
              <a:rPr lang="fr-FR" sz="2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factoriser</a:t>
            </a:r>
            <a:r>
              <a:rPr kumimoji="0" lang="fr-FR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la  clef de codage</a:t>
            </a:r>
            <a:r>
              <a:rPr kumimoji="0" lang="fr-FR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6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fr-FR" sz="2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fr-FR" sz="35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Sauf si un mathématicien de génie ….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561975" y="2160693"/>
            <a:ext cx="3935414" cy="1582632"/>
            <a:chOff x="4918076" y="1846261"/>
            <a:chExt cx="3935414" cy="1582632"/>
          </a:xfrm>
        </p:grpSpPr>
        <p:pic>
          <p:nvPicPr>
            <p:cNvPr id="6" name="Picture 2" descr="D:\backup\Autre utilisateur\Intrication\figures et images\cryptographie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8076" y="1846261"/>
              <a:ext cx="3935414" cy="804971"/>
            </a:xfrm>
            <a:prstGeom prst="rect">
              <a:avLst/>
            </a:prstGeom>
            <a:noFill/>
          </p:spPr>
        </p:pic>
        <p:grpSp>
          <p:nvGrpSpPr>
            <p:cNvPr id="23" name="Groupe 22"/>
            <p:cNvGrpSpPr/>
            <p:nvPr/>
          </p:nvGrpSpPr>
          <p:grpSpPr>
            <a:xfrm>
              <a:off x="7529515" y="2888893"/>
              <a:ext cx="1180425" cy="540000"/>
              <a:chOff x="3362325" y="3267074"/>
              <a:chExt cx="1180425" cy="540000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3714750" y="3267074"/>
                <a:ext cx="828000" cy="54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Message chiffré</a:t>
                </a:r>
                <a:endParaRPr lang="fr-FR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362325" y="3333750"/>
                <a:ext cx="288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fr-FR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17744</TotalTime>
  <Words>2373</Words>
  <Application>Microsoft Office PowerPoint</Application>
  <PresentationFormat>Affichage à l'écran (4:3)</PresentationFormat>
  <Paragraphs>457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La seconde révolution quantique: de la cryptographie à l’ordinateur  quantique.      </vt:lpstr>
      <vt:lpstr>Diapositive 2</vt:lpstr>
      <vt:lpstr>Diapositive 3</vt:lpstr>
      <vt:lpstr>Diapositive 4</vt:lpstr>
      <vt:lpstr> La « seconde » révolution quantique a pour origine le différent qui opposa Bohr à Einstein en  1934 concernant l’interprétation  de la mécanique quantique à propos  de la notion d’intrication.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Le satellite chinois Micius utilise une source de photons intriqués</vt:lpstr>
      <vt:lpstr>Diapositive 21</vt:lpstr>
      <vt:lpstr>Diapositive 22</vt:lpstr>
      <vt:lpstr>Diapositive 23</vt:lpstr>
      <vt:lpstr>Les différents types de Qubit expérimentés.</vt:lpstr>
      <vt:lpstr>« Superposition » de deux Qubits: intrication</vt:lpstr>
      <vt:lpstr>La source de deux photons intriqués est placée à bord d’un satellite. Un photon est envoyé vers Alice,  l’autre vers Bob </vt:lpstr>
      <vt:lpstr>Principe de la cryptographie utilisant l’intrication.</vt:lpstr>
      <vt:lpstr>Diapositive 28</vt:lpstr>
      <vt:lpstr>L’ordinateur quantique ?</vt:lpstr>
      <vt:lpstr>Le parallélisme massif</vt:lpstr>
      <vt:lpstr>Diapositive 31</vt:lpstr>
      <vt:lpstr>Les problèmes de refroidissement</vt:lpstr>
      <vt:lpstr>Diapositive 33</vt:lpstr>
      <vt:lpstr>Conclusion L’intrication impose la notion de « non localité »</vt:lpstr>
      <vt:lpstr>Merci d’avoir été patients</vt:lpstr>
      <vt:lpstr>Laboratoire Kasler -Brossel</vt:lpstr>
      <vt:lpstr>Notes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toto</dc:title>
  <dc:creator>MF</dc:creator>
  <cp:lastModifiedBy>MF</cp:lastModifiedBy>
  <cp:revision>2055</cp:revision>
  <dcterms:created xsi:type="dcterms:W3CDTF">2018-10-20T08:58:57Z</dcterms:created>
  <dcterms:modified xsi:type="dcterms:W3CDTF">2020-01-21T18:19:18Z</dcterms:modified>
</cp:coreProperties>
</file>